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34b450d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34b450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1e34b450d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e73562ed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e73562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ce73562ed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1466bd0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1466bd0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231466bd07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7352f9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e7352f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1e7352f9c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e7352f9c7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e7352f9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1e7352f9c7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31466bd07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31466bd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231466bd07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a356521e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1a356521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2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457200" y="837009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indent="-4064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indent="-3810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indent="-355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indent="-355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5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" name="Google Shape;68;p16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73" name="Google Shape;73;p17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7" name="Google Shape;77;p18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9"/>
          <p:cNvSpPr txBox="1"/>
          <p:nvPr>
            <p:ph idx="4" type="body"/>
          </p:nvPr>
        </p:nvSpPr>
        <p:spPr>
          <a:xfrm>
            <a:off x="4645025" y="177998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457200" y="837009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6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34" name="Google Shape;34;p7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8" name="Google Shape;38;p8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"/>
          <p:cNvSpPr txBox="1"/>
          <p:nvPr>
            <p:ph idx="4" type="body"/>
          </p:nvPr>
        </p:nvSpPr>
        <p:spPr>
          <a:xfrm>
            <a:off x="4645025" y="177998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cxnSp>
        <p:nvCxnSpPr>
          <p:cNvPr id="45" name="Google Shape;45;p9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394150" y="1229450"/>
            <a:ext cx="85368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Recurrent Neural Networks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Sequence to Sequence Models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Attention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Transformers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Scaling Up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Recurrent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Beyond Bag-of-Words</a:t>
            </a:r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9976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did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07" name="Google Shape;107;p23"/>
          <p:cNvSpPr/>
          <p:nvPr/>
        </p:nvSpPr>
        <p:spPr>
          <a:xfrm>
            <a:off x="11362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3"/>
          <p:cNvSpPr/>
          <p:nvPr/>
        </p:nvSpPr>
        <p:spPr>
          <a:xfrm>
            <a:off x="1259400" y="3715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/>
          <p:nvPr/>
        </p:nvSpPr>
        <p:spPr>
          <a:xfrm>
            <a:off x="1564200" y="3715875"/>
            <a:ext cx="174600" cy="174600"/>
          </a:xfrm>
          <a:prstGeom prst="ellipse">
            <a:avLst/>
          </a:prstGeom>
          <a:solidFill>
            <a:srgbClr val="0000FF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3"/>
          <p:cNvCxnSpPr>
            <a:stCxn id="106" idx="0"/>
            <a:endCxn id="107" idx="2"/>
          </p:cNvCxnSpPr>
          <p:nvPr/>
        </p:nvCxnSpPr>
        <p:spPr>
          <a:xfrm rot="10800000">
            <a:off x="15007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23"/>
          <p:cNvCxnSpPr/>
          <p:nvPr/>
        </p:nvCxnSpPr>
        <p:spPr>
          <a:xfrm flipH="1" rot="10800000">
            <a:off x="1507425" y="3281125"/>
            <a:ext cx="985500" cy="32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23"/>
          <p:cNvCxnSpPr>
            <a:stCxn id="113" idx="0"/>
            <a:endCxn id="114" idx="2"/>
          </p:cNvCxnSpPr>
          <p:nvPr/>
        </p:nvCxnSpPr>
        <p:spPr>
          <a:xfrm rot="10800000">
            <a:off x="2721850" y="2448400"/>
            <a:ext cx="4200" cy="4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23"/>
          <p:cNvSpPr txBox="1"/>
          <p:nvPr/>
        </p:nvSpPr>
        <p:spPr>
          <a:xfrm>
            <a:off x="22168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not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23554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2478600" y="3715875"/>
            <a:ext cx="174600" cy="174600"/>
          </a:xfrm>
          <a:prstGeom prst="ellipse">
            <a:avLst/>
          </a:prstGeom>
          <a:solidFill>
            <a:srgbClr val="0000FF">
              <a:alpha val="2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2783400" y="3715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3"/>
          <p:cNvCxnSpPr>
            <a:stCxn id="115" idx="0"/>
            <a:endCxn id="116" idx="2"/>
          </p:cNvCxnSpPr>
          <p:nvPr/>
        </p:nvCxnSpPr>
        <p:spPr>
          <a:xfrm rot="10800000">
            <a:off x="27199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23"/>
          <p:cNvCxnSpPr/>
          <p:nvPr/>
        </p:nvCxnSpPr>
        <p:spPr>
          <a:xfrm rot="10800000">
            <a:off x="2726625" y="3260425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23"/>
          <p:cNvSpPr txBox="1"/>
          <p:nvPr/>
        </p:nvSpPr>
        <p:spPr>
          <a:xfrm>
            <a:off x="34360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like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35746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3697800" y="3715875"/>
            <a:ext cx="174600" cy="174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4002600" y="3715875"/>
            <a:ext cx="174600" cy="174600"/>
          </a:xfrm>
          <a:prstGeom prst="ellipse">
            <a:avLst/>
          </a:prstGeom>
          <a:solidFill>
            <a:srgbClr val="0000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3"/>
          <p:cNvCxnSpPr>
            <a:stCxn id="121" idx="0"/>
            <a:endCxn id="122" idx="2"/>
          </p:cNvCxnSpPr>
          <p:nvPr/>
        </p:nvCxnSpPr>
        <p:spPr>
          <a:xfrm rot="10800000">
            <a:off x="39391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23"/>
          <p:cNvCxnSpPr/>
          <p:nvPr/>
        </p:nvCxnSpPr>
        <p:spPr>
          <a:xfrm rot="10800000">
            <a:off x="3005325" y="3281125"/>
            <a:ext cx="940500" cy="32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7" name="Google Shape;127;p23"/>
          <p:cNvGrpSpPr/>
          <p:nvPr/>
        </p:nvGrpSpPr>
        <p:grpSpPr>
          <a:xfrm>
            <a:off x="2381350" y="2861500"/>
            <a:ext cx="689400" cy="348900"/>
            <a:chOff x="3350000" y="3241250"/>
            <a:chExt cx="689400" cy="348900"/>
          </a:xfrm>
        </p:grpSpPr>
        <p:sp>
          <p:nvSpPr>
            <p:cNvPr id="113" name="Google Shape;113;p23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3"/>
          <p:cNvSpPr/>
          <p:nvPr/>
        </p:nvSpPr>
        <p:spPr>
          <a:xfrm>
            <a:off x="2507800" y="1771300"/>
            <a:ext cx="428100" cy="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2631000" y="1876625"/>
            <a:ext cx="174600" cy="174600"/>
          </a:xfrm>
          <a:prstGeom prst="ellipse">
            <a:avLst/>
          </a:prstGeom>
          <a:solidFill>
            <a:srgbClr val="980000">
              <a:alpha val="8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1564200" y="1735350"/>
            <a:ext cx="966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negative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688750" y="2041311"/>
            <a:ext cx="841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positive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2631000" y="2181425"/>
            <a:ext cx="174600" cy="174600"/>
          </a:xfrm>
          <a:prstGeom prst="ellipse">
            <a:avLst/>
          </a:prstGeom>
          <a:solidFill>
            <a:srgbClr val="98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Beyond Bag-of-Words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9976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did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11362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1259400" y="3715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1564200" y="3715875"/>
            <a:ext cx="174600" cy="174600"/>
          </a:xfrm>
          <a:prstGeom prst="ellipse">
            <a:avLst/>
          </a:prstGeom>
          <a:solidFill>
            <a:srgbClr val="0000FF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24"/>
          <p:cNvCxnSpPr>
            <a:stCxn id="140" idx="0"/>
            <a:endCxn id="141" idx="2"/>
          </p:cNvCxnSpPr>
          <p:nvPr/>
        </p:nvCxnSpPr>
        <p:spPr>
          <a:xfrm rot="10800000">
            <a:off x="15007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24"/>
          <p:cNvCxnSpPr/>
          <p:nvPr/>
        </p:nvCxnSpPr>
        <p:spPr>
          <a:xfrm flipH="1" rot="10800000">
            <a:off x="1507425" y="3281125"/>
            <a:ext cx="985500" cy="32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24"/>
          <p:cNvCxnSpPr>
            <a:stCxn id="147" idx="0"/>
            <a:endCxn id="148" idx="2"/>
          </p:cNvCxnSpPr>
          <p:nvPr/>
        </p:nvCxnSpPr>
        <p:spPr>
          <a:xfrm rot="10800000">
            <a:off x="2721850" y="2448400"/>
            <a:ext cx="4200" cy="4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24"/>
          <p:cNvSpPr txBox="1"/>
          <p:nvPr/>
        </p:nvSpPr>
        <p:spPr>
          <a:xfrm>
            <a:off x="22168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not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23554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2478600" y="3715875"/>
            <a:ext cx="174600" cy="174600"/>
          </a:xfrm>
          <a:prstGeom prst="ellipse">
            <a:avLst/>
          </a:prstGeom>
          <a:solidFill>
            <a:srgbClr val="0000FF">
              <a:alpha val="2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2783400" y="3715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4"/>
          <p:cNvCxnSpPr>
            <a:stCxn id="149" idx="0"/>
            <a:endCxn id="150" idx="2"/>
          </p:cNvCxnSpPr>
          <p:nvPr/>
        </p:nvCxnSpPr>
        <p:spPr>
          <a:xfrm rot="10800000">
            <a:off x="27199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24"/>
          <p:cNvCxnSpPr/>
          <p:nvPr/>
        </p:nvCxnSpPr>
        <p:spPr>
          <a:xfrm rot="10800000">
            <a:off x="2726625" y="3260425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24"/>
          <p:cNvSpPr txBox="1"/>
          <p:nvPr/>
        </p:nvSpPr>
        <p:spPr>
          <a:xfrm>
            <a:off x="34360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like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35746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3697800" y="3715875"/>
            <a:ext cx="174600" cy="174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4002600" y="3715875"/>
            <a:ext cx="174600" cy="174600"/>
          </a:xfrm>
          <a:prstGeom prst="ellipse">
            <a:avLst/>
          </a:prstGeom>
          <a:solidFill>
            <a:srgbClr val="0000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4"/>
          <p:cNvCxnSpPr>
            <a:stCxn id="155" idx="0"/>
            <a:endCxn id="156" idx="2"/>
          </p:cNvCxnSpPr>
          <p:nvPr/>
        </p:nvCxnSpPr>
        <p:spPr>
          <a:xfrm rot="10800000">
            <a:off x="39391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24"/>
          <p:cNvCxnSpPr/>
          <p:nvPr/>
        </p:nvCxnSpPr>
        <p:spPr>
          <a:xfrm rot="10800000">
            <a:off x="3005325" y="3281125"/>
            <a:ext cx="940500" cy="32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61" name="Google Shape;161;p24"/>
          <p:cNvGrpSpPr/>
          <p:nvPr/>
        </p:nvGrpSpPr>
        <p:grpSpPr>
          <a:xfrm>
            <a:off x="2381350" y="2861500"/>
            <a:ext cx="689400" cy="348900"/>
            <a:chOff x="3350000" y="3241250"/>
            <a:chExt cx="689400" cy="348900"/>
          </a:xfrm>
        </p:grpSpPr>
        <p:sp>
          <p:nvSpPr>
            <p:cNvPr id="147" name="Google Shape;147;p24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4"/>
          <p:cNvSpPr/>
          <p:nvPr/>
        </p:nvSpPr>
        <p:spPr>
          <a:xfrm>
            <a:off x="2507800" y="1771300"/>
            <a:ext cx="428100" cy="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2631000" y="1876625"/>
            <a:ext cx="174600" cy="174600"/>
          </a:xfrm>
          <a:prstGeom prst="ellipse">
            <a:avLst/>
          </a:prstGeom>
          <a:solidFill>
            <a:srgbClr val="980000">
              <a:alpha val="8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564200" y="1735350"/>
            <a:ext cx="966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negative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688750" y="2041311"/>
            <a:ext cx="841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positive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631000" y="2181425"/>
            <a:ext cx="174600" cy="174600"/>
          </a:xfrm>
          <a:prstGeom prst="ellipse">
            <a:avLst/>
          </a:prstGeom>
          <a:solidFill>
            <a:srgbClr val="98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7538425" y="1363875"/>
            <a:ext cx="428100" cy="3774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7630375" y="1409663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7782775" y="1409663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7630375" y="1562063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7782775" y="1562063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7081972" y="1661563"/>
            <a:ext cx="1341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Softmax Parameters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74" name="Google Shape;174;p24"/>
          <p:cNvGrpSpPr/>
          <p:nvPr/>
        </p:nvGrpSpPr>
        <p:grpSpPr>
          <a:xfrm>
            <a:off x="6649524" y="3633759"/>
            <a:ext cx="2205900" cy="1278640"/>
            <a:chOff x="6703774" y="3861109"/>
            <a:chExt cx="2205900" cy="1278640"/>
          </a:xfrm>
        </p:grpSpPr>
        <p:sp>
          <p:nvSpPr>
            <p:cNvPr id="175" name="Google Shape;175;p24"/>
            <p:cNvSpPr/>
            <p:nvPr/>
          </p:nvSpPr>
          <p:spPr>
            <a:xfrm>
              <a:off x="7236250" y="3871375"/>
              <a:ext cx="1170300" cy="9237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73282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74806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73282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74806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73282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74806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73282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74806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73282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74806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24"/>
            <p:cNvSpPr txBox="1"/>
            <p:nvPr/>
          </p:nvSpPr>
          <p:spPr>
            <a:xfrm>
              <a:off x="7623650" y="3861109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did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7623650" y="40237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like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7623650" y="4186441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movie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7623650" y="43285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not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7623650" y="4491241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saw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24"/>
            <p:cNvSpPr txBox="1"/>
            <p:nvPr/>
          </p:nvSpPr>
          <p:spPr>
            <a:xfrm>
              <a:off x="6703774" y="4702049"/>
              <a:ext cx="2205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Embeddings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Parameters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Beyond Bag-of-Words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9976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did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11362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1259400" y="3715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1564200" y="3715875"/>
            <a:ext cx="174600" cy="174600"/>
          </a:xfrm>
          <a:prstGeom prst="ellipse">
            <a:avLst/>
          </a:prstGeom>
          <a:solidFill>
            <a:srgbClr val="0000FF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5"/>
          <p:cNvCxnSpPr>
            <a:stCxn id="198" idx="0"/>
            <a:endCxn id="199" idx="2"/>
          </p:cNvCxnSpPr>
          <p:nvPr/>
        </p:nvCxnSpPr>
        <p:spPr>
          <a:xfrm rot="10800000">
            <a:off x="15007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25"/>
          <p:cNvCxnSpPr>
            <a:endCxn id="204" idx="2"/>
          </p:cNvCxnSpPr>
          <p:nvPr/>
        </p:nvCxnSpPr>
        <p:spPr>
          <a:xfrm rot="10800000">
            <a:off x="1506850" y="3210400"/>
            <a:ext cx="6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25"/>
          <p:cNvSpPr txBox="1"/>
          <p:nvPr/>
        </p:nvSpPr>
        <p:spPr>
          <a:xfrm>
            <a:off x="22168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not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23554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2478600" y="3715875"/>
            <a:ext cx="174600" cy="174600"/>
          </a:xfrm>
          <a:prstGeom prst="ellipse">
            <a:avLst/>
          </a:prstGeom>
          <a:solidFill>
            <a:srgbClr val="0000FF">
              <a:alpha val="2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2783400" y="3715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25"/>
          <p:cNvCxnSpPr>
            <a:stCxn id="205" idx="0"/>
            <a:endCxn id="206" idx="2"/>
          </p:cNvCxnSpPr>
          <p:nvPr/>
        </p:nvCxnSpPr>
        <p:spPr>
          <a:xfrm rot="10800000">
            <a:off x="27199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25"/>
          <p:cNvSpPr txBox="1"/>
          <p:nvPr/>
        </p:nvSpPr>
        <p:spPr>
          <a:xfrm>
            <a:off x="34360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like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35746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3697800" y="3715875"/>
            <a:ext cx="174600" cy="174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4002600" y="3715875"/>
            <a:ext cx="174600" cy="174600"/>
          </a:xfrm>
          <a:prstGeom prst="ellipse">
            <a:avLst/>
          </a:prstGeom>
          <a:solidFill>
            <a:srgbClr val="0000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25"/>
          <p:cNvCxnSpPr>
            <a:stCxn id="210" idx="0"/>
            <a:endCxn id="211" idx="2"/>
          </p:cNvCxnSpPr>
          <p:nvPr/>
        </p:nvCxnSpPr>
        <p:spPr>
          <a:xfrm rot="10800000">
            <a:off x="39391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25"/>
          <p:cNvSpPr/>
          <p:nvPr/>
        </p:nvSpPr>
        <p:spPr>
          <a:xfrm>
            <a:off x="1162150" y="2861500"/>
            <a:ext cx="6894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259400" y="2953875"/>
            <a:ext cx="174600" cy="174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564200" y="2953875"/>
            <a:ext cx="174600" cy="174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727000" y="1695100"/>
            <a:ext cx="428100" cy="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3850200" y="1800425"/>
            <a:ext cx="174600" cy="174600"/>
          </a:xfrm>
          <a:prstGeom prst="ellipse">
            <a:avLst/>
          </a:prstGeom>
          <a:solidFill>
            <a:srgbClr val="980000">
              <a:alpha val="8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2783400" y="1659150"/>
            <a:ext cx="966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negative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2907950" y="1965111"/>
            <a:ext cx="841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positive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3850200" y="2105225"/>
            <a:ext cx="174600" cy="174600"/>
          </a:xfrm>
          <a:prstGeom prst="ellipse">
            <a:avLst/>
          </a:prstGeom>
          <a:solidFill>
            <a:srgbClr val="98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222" name="Google Shape;222;p25"/>
          <p:cNvCxnSpPr>
            <a:endCxn id="223" idx="2"/>
          </p:cNvCxnSpPr>
          <p:nvPr/>
        </p:nvCxnSpPr>
        <p:spPr>
          <a:xfrm rot="10800000">
            <a:off x="2726050" y="3210400"/>
            <a:ext cx="6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" name="Google Shape;223;p25"/>
          <p:cNvSpPr/>
          <p:nvPr/>
        </p:nvSpPr>
        <p:spPr>
          <a:xfrm>
            <a:off x="2381350" y="2861500"/>
            <a:ext cx="6894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2478600" y="2953875"/>
            <a:ext cx="174600" cy="174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2783400" y="2953875"/>
            <a:ext cx="174600" cy="174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5"/>
          <p:cNvCxnSpPr>
            <a:endCxn id="227" idx="2"/>
          </p:cNvCxnSpPr>
          <p:nvPr/>
        </p:nvCxnSpPr>
        <p:spPr>
          <a:xfrm rot="10800000">
            <a:off x="3945250" y="3210400"/>
            <a:ext cx="6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25"/>
          <p:cNvSpPr/>
          <p:nvPr/>
        </p:nvSpPr>
        <p:spPr>
          <a:xfrm>
            <a:off x="3600550" y="2861500"/>
            <a:ext cx="6894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3697800" y="2953875"/>
            <a:ext cx="174600" cy="174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4002600" y="2953875"/>
            <a:ext cx="174600" cy="174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5"/>
          <p:cNvCxnSpPr>
            <a:stCxn id="204" idx="3"/>
            <a:endCxn id="223" idx="1"/>
          </p:cNvCxnSpPr>
          <p:nvPr/>
        </p:nvCxnSpPr>
        <p:spPr>
          <a:xfrm>
            <a:off x="1851550" y="3035950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5"/>
          <p:cNvCxnSpPr>
            <a:stCxn id="223" idx="3"/>
            <a:endCxn id="227" idx="1"/>
          </p:cNvCxnSpPr>
          <p:nvPr/>
        </p:nvCxnSpPr>
        <p:spPr>
          <a:xfrm>
            <a:off x="3070750" y="3035950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5"/>
          <p:cNvCxnSpPr>
            <a:stCxn id="227" idx="0"/>
            <a:endCxn id="217" idx="2"/>
          </p:cNvCxnSpPr>
          <p:nvPr/>
        </p:nvCxnSpPr>
        <p:spPr>
          <a:xfrm rot="10800000">
            <a:off x="3941050" y="2372200"/>
            <a:ext cx="4200" cy="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Beyond Bag-of-Words</a:t>
            </a:r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9976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did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1362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1259400" y="3715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1564200" y="3715875"/>
            <a:ext cx="174600" cy="174600"/>
          </a:xfrm>
          <a:prstGeom prst="ellipse">
            <a:avLst/>
          </a:prstGeom>
          <a:solidFill>
            <a:srgbClr val="0000FF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6"/>
          <p:cNvCxnSpPr>
            <a:stCxn id="239" idx="0"/>
            <a:endCxn id="240" idx="2"/>
          </p:cNvCxnSpPr>
          <p:nvPr/>
        </p:nvCxnSpPr>
        <p:spPr>
          <a:xfrm rot="10800000">
            <a:off x="15007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26"/>
          <p:cNvCxnSpPr>
            <a:endCxn id="245" idx="2"/>
          </p:cNvCxnSpPr>
          <p:nvPr/>
        </p:nvCxnSpPr>
        <p:spPr>
          <a:xfrm rot="10800000">
            <a:off x="1506850" y="3210400"/>
            <a:ext cx="6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26"/>
          <p:cNvSpPr txBox="1"/>
          <p:nvPr/>
        </p:nvSpPr>
        <p:spPr>
          <a:xfrm>
            <a:off x="22168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not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23554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2478600" y="3715875"/>
            <a:ext cx="174600" cy="174600"/>
          </a:xfrm>
          <a:prstGeom prst="ellipse">
            <a:avLst/>
          </a:prstGeom>
          <a:solidFill>
            <a:srgbClr val="0000FF">
              <a:alpha val="2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2783400" y="3715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6"/>
          <p:cNvCxnSpPr>
            <a:stCxn id="246" idx="0"/>
            <a:endCxn id="247" idx="2"/>
          </p:cNvCxnSpPr>
          <p:nvPr/>
        </p:nvCxnSpPr>
        <p:spPr>
          <a:xfrm rot="10800000">
            <a:off x="27199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p26"/>
          <p:cNvSpPr txBox="1"/>
          <p:nvPr/>
        </p:nvSpPr>
        <p:spPr>
          <a:xfrm>
            <a:off x="3436000" y="4198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like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574600" y="3623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697800" y="3715875"/>
            <a:ext cx="174600" cy="174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4002600" y="3715875"/>
            <a:ext cx="174600" cy="174600"/>
          </a:xfrm>
          <a:prstGeom prst="ellipse">
            <a:avLst/>
          </a:prstGeom>
          <a:solidFill>
            <a:srgbClr val="0000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26"/>
          <p:cNvCxnSpPr>
            <a:stCxn id="251" idx="0"/>
            <a:endCxn id="252" idx="2"/>
          </p:cNvCxnSpPr>
          <p:nvPr/>
        </p:nvCxnSpPr>
        <p:spPr>
          <a:xfrm rot="10800000">
            <a:off x="3939100" y="3972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26"/>
          <p:cNvSpPr/>
          <p:nvPr/>
        </p:nvSpPr>
        <p:spPr>
          <a:xfrm>
            <a:off x="1162150" y="2861500"/>
            <a:ext cx="6894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1259400" y="2953875"/>
            <a:ext cx="174600" cy="174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1564200" y="2953875"/>
            <a:ext cx="174600" cy="174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3727000" y="1695100"/>
            <a:ext cx="428100" cy="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3850200" y="1800425"/>
            <a:ext cx="174600" cy="174600"/>
          </a:xfrm>
          <a:prstGeom prst="ellipse">
            <a:avLst/>
          </a:prstGeom>
          <a:solidFill>
            <a:srgbClr val="980000">
              <a:alpha val="8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2783400" y="1659150"/>
            <a:ext cx="966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negative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2907950" y="1965111"/>
            <a:ext cx="841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positive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3850200" y="2105225"/>
            <a:ext cx="174600" cy="174600"/>
          </a:xfrm>
          <a:prstGeom prst="ellipse">
            <a:avLst/>
          </a:prstGeom>
          <a:solidFill>
            <a:srgbClr val="98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263" name="Google Shape;263;p26"/>
          <p:cNvCxnSpPr>
            <a:endCxn id="264" idx="2"/>
          </p:cNvCxnSpPr>
          <p:nvPr/>
        </p:nvCxnSpPr>
        <p:spPr>
          <a:xfrm rot="10800000">
            <a:off x="2726050" y="3210400"/>
            <a:ext cx="6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26"/>
          <p:cNvSpPr/>
          <p:nvPr/>
        </p:nvSpPr>
        <p:spPr>
          <a:xfrm>
            <a:off x="2381350" y="2861500"/>
            <a:ext cx="6894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2478600" y="2953875"/>
            <a:ext cx="174600" cy="174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2783400" y="2953875"/>
            <a:ext cx="174600" cy="174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6"/>
          <p:cNvCxnSpPr>
            <a:endCxn id="268" idx="2"/>
          </p:cNvCxnSpPr>
          <p:nvPr/>
        </p:nvCxnSpPr>
        <p:spPr>
          <a:xfrm rot="10800000">
            <a:off x="3945250" y="3210400"/>
            <a:ext cx="6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8" name="Google Shape;268;p26"/>
          <p:cNvSpPr/>
          <p:nvPr/>
        </p:nvSpPr>
        <p:spPr>
          <a:xfrm>
            <a:off x="3600550" y="2861500"/>
            <a:ext cx="6894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3697800" y="2953875"/>
            <a:ext cx="174600" cy="174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4002600" y="2953875"/>
            <a:ext cx="174600" cy="174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26"/>
          <p:cNvCxnSpPr>
            <a:stCxn id="245" idx="3"/>
            <a:endCxn id="264" idx="1"/>
          </p:cNvCxnSpPr>
          <p:nvPr/>
        </p:nvCxnSpPr>
        <p:spPr>
          <a:xfrm>
            <a:off x="1851550" y="3035950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6"/>
          <p:cNvCxnSpPr>
            <a:stCxn id="264" idx="3"/>
            <a:endCxn id="268" idx="1"/>
          </p:cNvCxnSpPr>
          <p:nvPr/>
        </p:nvCxnSpPr>
        <p:spPr>
          <a:xfrm>
            <a:off x="3070750" y="3035950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6"/>
          <p:cNvCxnSpPr>
            <a:stCxn id="268" idx="0"/>
            <a:endCxn id="258" idx="2"/>
          </p:cNvCxnSpPr>
          <p:nvPr/>
        </p:nvCxnSpPr>
        <p:spPr>
          <a:xfrm rot="10800000">
            <a:off x="3941050" y="2372200"/>
            <a:ext cx="4200" cy="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6"/>
          <p:cNvSpPr/>
          <p:nvPr/>
        </p:nvSpPr>
        <p:spPr>
          <a:xfrm>
            <a:off x="7538425" y="1363875"/>
            <a:ext cx="428100" cy="3774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7630375" y="1409663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7782775" y="1409663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7630375" y="1562063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7782775" y="1562063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7081972" y="1661563"/>
            <a:ext cx="1341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Softmax Parameters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280" name="Google Shape;280;p26"/>
          <p:cNvGrpSpPr/>
          <p:nvPr/>
        </p:nvGrpSpPr>
        <p:grpSpPr>
          <a:xfrm>
            <a:off x="6649524" y="3633759"/>
            <a:ext cx="2205900" cy="1278640"/>
            <a:chOff x="6703774" y="3861109"/>
            <a:chExt cx="2205900" cy="1278640"/>
          </a:xfrm>
        </p:grpSpPr>
        <p:sp>
          <p:nvSpPr>
            <p:cNvPr id="281" name="Google Shape;281;p26"/>
            <p:cNvSpPr/>
            <p:nvPr/>
          </p:nvSpPr>
          <p:spPr>
            <a:xfrm>
              <a:off x="7236250" y="3871375"/>
              <a:ext cx="1170300" cy="9237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73282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4806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282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4806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3282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4806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73282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74806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73282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74806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2" name="Google Shape;292;p26"/>
            <p:cNvSpPr txBox="1"/>
            <p:nvPr/>
          </p:nvSpPr>
          <p:spPr>
            <a:xfrm>
              <a:off x="7623650" y="3861109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did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3" name="Google Shape;293;p26"/>
            <p:cNvSpPr txBox="1"/>
            <p:nvPr/>
          </p:nvSpPr>
          <p:spPr>
            <a:xfrm>
              <a:off x="7623650" y="40237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like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4" name="Google Shape;294;p26"/>
            <p:cNvSpPr txBox="1"/>
            <p:nvPr/>
          </p:nvSpPr>
          <p:spPr>
            <a:xfrm>
              <a:off x="7623650" y="4186441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movie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5" name="Google Shape;295;p26"/>
            <p:cNvSpPr txBox="1"/>
            <p:nvPr/>
          </p:nvSpPr>
          <p:spPr>
            <a:xfrm>
              <a:off x="7623650" y="43285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not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6" name="Google Shape;296;p26"/>
            <p:cNvSpPr txBox="1"/>
            <p:nvPr/>
          </p:nvSpPr>
          <p:spPr>
            <a:xfrm>
              <a:off x="7623650" y="4491241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saw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7" name="Google Shape;297;p26"/>
            <p:cNvSpPr txBox="1"/>
            <p:nvPr/>
          </p:nvSpPr>
          <p:spPr>
            <a:xfrm>
              <a:off x="6703774" y="4702049"/>
              <a:ext cx="2205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Embeddings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Parameters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298" name="Google Shape;298;p26"/>
          <p:cNvSpPr/>
          <p:nvPr/>
        </p:nvSpPr>
        <p:spPr>
          <a:xfrm>
            <a:off x="7271725" y="2498800"/>
            <a:ext cx="428100" cy="3774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7363675" y="2544588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7516075" y="2544588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7363675" y="2696988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7516075" y="2696988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7081972" y="2804563"/>
            <a:ext cx="1341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RNN</a:t>
            </a:r>
            <a:r>
              <a:rPr b="1" i="0" lang="en-US" sz="1400" u="none" cap="none" strike="noStrike">
                <a:solidFill>
                  <a:srgbClr val="000000"/>
                </a:solidFill>
              </a:rPr>
              <a:t> Parameters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7805125" y="2498800"/>
            <a:ext cx="428100" cy="3774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7897075" y="2544588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8049475" y="2544588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7897075" y="2696988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8049475" y="2696988"/>
            <a:ext cx="103200" cy="1134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Recurrent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