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8" roundtripDataSignature="AMtx7mjM04j+myOL8nM5WJ2LLlmvE9n0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E92CA92-1FC3-45FC-9421-24B649403D2F}">
  <a:tblStyle styleId="{4E92CA92-1FC3-45FC-9421-24B649403D2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CF0"/>
          </a:solidFill>
        </a:fill>
      </a:tcStyle>
    </a:wholeTbl>
    <a:band1H>
      <a:tcTxStyle/>
      <a:tcStyle>
        <a:fill>
          <a:solidFill>
            <a:srgbClr val="CDD7DF"/>
          </a:solidFill>
        </a:fill>
      </a:tcStyle>
    </a:band1H>
    <a:band2H>
      <a:tcTxStyle/>
    </a:band2H>
    <a:band1V>
      <a:tcTxStyle/>
      <a:tcStyle>
        <a:fill>
          <a:solidFill>
            <a:srgbClr val="CDD7D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customschemas.google.com/relationships/presentationmetadata" Target="metadata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" name="Google Shape;1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Q: What do you hope to get out of this course?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3" name="Google Shape;15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6" name="Google Shape;18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8" name="Google Shape;19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5" name="Google Shape;20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1" name="Google Shape;21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8" name="Google Shape;2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[True/False] A model is a learned function that predicts outputs y from inputs x.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A: True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6" name="Google Shape;24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2" name="Google Shape;25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9" name="Google Shape;25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7" name="Google Shape;26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6" name="Google Shape;27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2" name="Google Shape;28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9" name="Google Shape;28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6" name="Google Shape;29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Q: A loss function compares _____ to _____.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A: predictions, labels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5" name="Google Shape;31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2" name="Google Shape;32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9" name="Google Shape;32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6" name="Google Shape;33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5" name="Google Shape;345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2" name="Google Shape;35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9" name="Google Shape;35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Q: [True/False] Test data is useful for assessing generalization.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A: True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7" name="Google Shape;37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4" name="Google Shape;38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1" name="Google Shape;391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9" name="Google Shape;399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Q: [True/False] A baseline should help ground expectations for modeling experiments.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A: True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6" name="Google Shape;41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4" name="Google Shape;42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2" name="Google Shape;43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0" name="Google Shape;440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8" name="Google Shape;448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6" name="Google Shape;456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4" name="Google Shape;464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Q: [True/False] Training data population in unlikely to cause bias in the classifier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A: False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83" name="Google Shape;483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1" name="Google Shape;491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9" name="Google Shape;499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7" name="Google Shape;507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15" name="Google Shape;515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23" name="Google Shape;523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31" name="Google Shape;531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Q: [True/False] As described, these prediction models are useless for the first game of a new season.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A: True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50" name="Google Shape;550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58" name="Google Shape;558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6" name="Google Shape;566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4" name="Google Shape;574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82" name="Google Shape;582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90" name="Google Shape;590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98" name="Google Shape;598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Q: [True/False] A model trained with data from San Francisco should work well for other similarly sized cities.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A: False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17" name="Google Shape;617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3"/>
          <p:cNvSpPr txBox="1"/>
          <p:nvPr>
            <p:ph type="ctrTitle"/>
          </p:nvPr>
        </p:nvSpPr>
        <p:spPr>
          <a:xfrm>
            <a:off x="685800" y="1828800"/>
            <a:ext cx="7772400" cy="900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" name="Google Shape;16;p83"/>
          <p:cNvCxnSpPr/>
          <p:nvPr/>
        </p:nvCxnSpPr>
        <p:spPr>
          <a:xfrm>
            <a:off x="685800" y="281940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83"/>
          <p:cNvSpPr txBox="1"/>
          <p:nvPr>
            <p:ph idx="1" type="subTitle"/>
          </p:nvPr>
        </p:nvSpPr>
        <p:spPr>
          <a:xfrm>
            <a:off x="685800" y="28956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5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" name="Google Shape;21;p85"/>
          <p:cNvCxnSpPr/>
          <p:nvPr/>
        </p:nvCxnSpPr>
        <p:spPr>
          <a:xfrm>
            <a:off x="457200" y="1293970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8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">
  <p:cSld name="End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6"/>
          <p:cNvSpPr txBox="1"/>
          <p:nvPr>
            <p:ph idx="1" type="body"/>
          </p:nvPr>
        </p:nvSpPr>
        <p:spPr>
          <a:xfrm>
            <a:off x="722313" y="2057400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5" name="Google Shape;25;p86"/>
          <p:cNvCxnSpPr/>
          <p:nvPr/>
        </p:nvCxnSpPr>
        <p:spPr>
          <a:xfrm>
            <a:off x="722313" y="3557587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86"/>
          <p:cNvSpPr txBox="1"/>
          <p:nvPr/>
        </p:nvSpPr>
        <p:spPr>
          <a:xfrm>
            <a:off x="722313" y="3557587"/>
            <a:ext cx="77724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with Horizontal Rule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7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" name="Google Shape;29;p87"/>
          <p:cNvCxnSpPr/>
          <p:nvPr/>
        </p:nvCxnSpPr>
        <p:spPr>
          <a:xfrm>
            <a:off x="457200" y="1293970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34" name="Google Shape;34;p88"/>
          <p:cNvCxnSpPr/>
          <p:nvPr/>
        </p:nvCxnSpPr>
        <p:spPr>
          <a:xfrm>
            <a:off x="457200" y="1293970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8" name="Google Shape;38;p89"/>
          <p:cNvCxnSpPr/>
          <p:nvPr/>
        </p:nvCxnSpPr>
        <p:spPr>
          <a:xfrm>
            <a:off x="722313" y="440690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90"/>
          <p:cNvSpPr txBox="1"/>
          <p:nvPr>
            <p:ph idx="2" type="body"/>
          </p:nvPr>
        </p:nvSpPr>
        <p:spPr>
          <a:xfrm>
            <a:off x="457200" y="23733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9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90"/>
          <p:cNvSpPr txBox="1"/>
          <p:nvPr>
            <p:ph idx="4" type="body"/>
          </p:nvPr>
        </p:nvSpPr>
        <p:spPr>
          <a:xfrm>
            <a:off x="4645025" y="23733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cxnSp>
        <p:nvCxnSpPr>
          <p:cNvPr id="45" name="Google Shape;45;p90"/>
          <p:cNvCxnSpPr/>
          <p:nvPr/>
        </p:nvCxnSpPr>
        <p:spPr>
          <a:xfrm>
            <a:off x="457200" y="1293970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2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2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2"/>
          <p:cNvSpPr/>
          <p:nvPr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medium.com/future-today/algorithms-that-dominate-our-world-9ff98886795c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9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ctrTitle"/>
          </p:nvPr>
        </p:nvSpPr>
        <p:spPr>
          <a:xfrm>
            <a:off x="685800" y="1143000"/>
            <a:ext cx="7772400" cy="1586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Machine Learning and</a:t>
            </a:r>
            <a:br>
              <a:rPr lang="en-US"/>
            </a:br>
            <a:r>
              <a:rPr lang="en-US"/>
              <a:t>Artificial Intelligence</a:t>
            </a:r>
            <a:endParaRPr/>
          </a:p>
        </p:txBody>
      </p:sp>
      <p:sp>
        <p:nvSpPr>
          <p:cNvPr id="53" name="Google Shape;53;p1"/>
          <p:cNvSpPr txBox="1"/>
          <p:nvPr>
            <p:ph idx="1" type="subTitle"/>
          </p:nvPr>
        </p:nvSpPr>
        <p:spPr>
          <a:xfrm>
            <a:off x="685800" y="28956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722313" y="2057400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Machine Learning and Artificial Intelligence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ctrTitle"/>
          </p:nvPr>
        </p:nvSpPr>
        <p:spPr>
          <a:xfrm>
            <a:off x="685800" y="1828800"/>
            <a:ext cx="7772400" cy="900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Course Overview</a:t>
            </a:r>
            <a:endParaRPr/>
          </a:p>
        </p:txBody>
      </p:sp>
      <p:sp>
        <p:nvSpPr>
          <p:cNvPr id="115" name="Google Shape;115;p11"/>
          <p:cNvSpPr txBox="1"/>
          <p:nvPr>
            <p:ph idx="1" type="subTitle"/>
          </p:nvPr>
        </p:nvSpPr>
        <p:spPr>
          <a:xfrm>
            <a:off x="685800" y="28956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Machine Learning Is Going Mainstream</a:t>
            </a:r>
            <a:endParaRPr/>
          </a:p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“Data is the new oil.”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“AI is the new electricity.”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“Privacy is the new luxury.”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“Machine learning is the future.”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Course Goals</a:t>
            </a:r>
            <a:endParaRPr/>
          </a:p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Practical introduction to the machine learning field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Building blocks and theory of neural networks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Useful programming tools (including Tensorflow)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Learn how to stay current as the field changes</a:t>
            </a:r>
            <a:endParaRPr/>
          </a:p>
          <a:p>
            <a:pPr indent="-1442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Python Notebooks</a:t>
            </a:r>
            <a:endParaRPr/>
          </a:p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Weekly notebooks are the interactive textbook of this course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Options for running the code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Run locally using Jupyter (need to install libraries)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Run using Google’s Colab (everything is installed)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Course Work</a:t>
            </a:r>
            <a:endParaRPr/>
          </a:p>
        </p:txBody>
      </p:sp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Weekly notebook exercises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Final project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Small groups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Choose from approximately three Kaggle competitions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Run experiments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a summary report and present to class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722313" y="2057400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Course Overview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685800" y="1828800"/>
            <a:ext cx="7772400" cy="900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What Is a Function?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685800" y="28956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>
            <a:off x="6718440" y="1972890"/>
            <a:ext cx="912900" cy="443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5638800" y="2012130"/>
            <a:ext cx="65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B8D0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400">
              <a:solidFill>
                <a:srgbClr val="CB8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8055120" y="2012130"/>
            <a:ext cx="76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75E0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400">
              <a:solidFill>
                <a:srgbClr val="875E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6295440" y="2194650"/>
            <a:ext cx="42298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59" name="Google Shape;159;p18"/>
          <p:cNvSpPr/>
          <p:nvPr/>
        </p:nvSpPr>
        <p:spPr>
          <a:xfrm>
            <a:off x="7631760" y="2194650"/>
            <a:ext cx="42298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0" name="Google Shape;160;p18"/>
          <p:cNvSpPr/>
          <p:nvPr/>
        </p:nvSpPr>
        <p:spPr>
          <a:xfrm>
            <a:off x="5638800" y="2469330"/>
            <a:ext cx="65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CB8D0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400">
              <a:solidFill>
                <a:srgbClr val="CB8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6857760" y="2469330"/>
            <a:ext cx="65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f(x)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8077080" y="2469330"/>
            <a:ext cx="65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875E0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400">
              <a:solidFill>
                <a:srgbClr val="875E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What Is a Function?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/>
          <p:nvPr/>
        </p:nvSpPr>
        <p:spPr>
          <a:xfrm>
            <a:off x="6718440" y="1972890"/>
            <a:ext cx="912900" cy="443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5638800" y="2012130"/>
            <a:ext cx="65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B8D0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400">
              <a:solidFill>
                <a:srgbClr val="CB8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8055120" y="2012130"/>
            <a:ext cx="76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75E0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400">
              <a:solidFill>
                <a:srgbClr val="875E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6295440" y="2194650"/>
            <a:ext cx="42298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72" name="Google Shape;172;p19"/>
          <p:cNvSpPr/>
          <p:nvPr/>
        </p:nvSpPr>
        <p:spPr>
          <a:xfrm>
            <a:off x="7631760" y="2194650"/>
            <a:ext cx="42298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73" name="Google Shape;173;p19"/>
          <p:cNvSpPr/>
          <p:nvPr/>
        </p:nvSpPr>
        <p:spPr>
          <a:xfrm>
            <a:off x="5638800" y="2469330"/>
            <a:ext cx="65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CB8D0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400">
              <a:solidFill>
                <a:srgbClr val="CB8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6857760" y="2469330"/>
            <a:ext cx="65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f(x)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8077080" y="2469330"/>
            <a:ext cx="65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875E0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400">
              <a:solidFill>
                <a:srgbClr val="875E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2401200" y="3495330"/>
            <a:ext cx="1312800" cy="2035200"/>
          </a:xfrm>
          <a:prstGeom prst="flowChartAlternateProcess">
            <a:avLst/>
          </a:prstGeom>
          <a:solidFill>
            <a:srgbClr val="FFEFC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5068080" y="3495330"/>
            <a:ext cx="1312800" cy="2035200"/>
          </a:xfrm>
          <a:prstGeom prst="flowChartAlternateProcess">
            <a:avLst/>
          </a:prstGeom>
          <a:solidFill>
            <a:srgbClr val="FED17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3228480" y="3856410"/>
            <a:ext cx="2275938" cy="5687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79" name="Google Shape;179;p19"/>
          <p:cNvSpPr/>
          <p:nvPr/>
        </p:nvSpPr>
        <p:spPr>
          <a:xfrm flipH="1" rot="10800000">
            <a:off x="3261600" y="4054752"/>
            <a:ext cx="2286738" cy="2293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80" name="Google Shape;180;p19"/>
          <p:cNvSpPr/>
          <p:nvPr/>
        </p:nvSpPr>
        <p:spPr>
          <a:xfrm flipH="1" rot="10800000">
            <a:off x="3249000" y="4459392"/>
            <a:ext cx="2232360" cy="2077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81" name="Google Shape;181;p19"/>
          <p:cNvSpPr/>
          <p:nvPr/>
        </p:nvSpPr>
        <p:spPr>
          <a:xfrm flipH="1" rot="10800000">
            <a:off x="3261240" y="4864392"/>
            <a:ext cx="2265138" cy="2293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82" name="Google Shape;182;p19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What Is a Function?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457200" y="1600200"/>
            <a:ext cx="487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Mapping between sets: for each input item, there is one corresponding output item.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/>
        </p:nvSpPr>
        <p:spPr>
          <a:xfrm>
            <a:off x="1032150" y="2436750"/>
            <a:ext cx="7079700" cy="19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“Programming agents by hand can be very tedious; some more expeditious method seems desirable.”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22860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—Alan Turing, 1950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Function Examples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Function Examples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add_six(number)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get_prime_factors(number)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upper_case(string)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convert_time(loc1, time, loc2)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is_it_raining(weather_report)</a:t>
            </a:r>
            <a:endParaRPr/>
          </a:p>
          <a:p>
            <a:pPr indent="-215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195" name="Google Shape;195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Function Examples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add_six(number)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get_prime_factors(number)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upper_case(string)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convert_time(loc1, time, loc2)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is_it_raining(weather_report)</a:t>
            </a:r>
            <a:endParaRPr/>
          </a:p>
          <a:p>
            <a:pPr indent="-215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202" name="Google Shape;202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height_from_shoe_size(shoe_size)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is_cat(image)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is_positive_movie_review(text)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text_from_audio(audio)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will_it_rain_tomorrow(weather_report)</a:t>
            </a:r>
            <a:endParaRPr/>
          </a:p>
          <a:p>
            <a:pPr indent="-215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Learned Functions (Models)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457200" y="1600200"/>
            <a:ext cx="472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How would you write this function: height_from_shoe_size(shoe_size)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981200"/>
            <a:ext cx="4419600" cy="416202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Learned Functions (Models)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457200" y="1600200"/>
            <a:ext cx="5867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How would you write this function: height_from_shoe_size(shoe_size)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Does this help?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Learned Functions (Models)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457200" y="1600200"/>
            <a:ext cx="4267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How would you write this function: height_from_shoe_size(shoe_size)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Does this help?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22" name="Google Shape;222;p25"/>
          <p:cNvSpPr/>
          <p:nvPr/>
        </p:nvSpPr>
        <p:spPr>
          <a:xfrm>
            <a:off x="1511042" y="5263101"/>
            <a:ext cx="912900" cy="443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431042" y="5301981"/>
            <a:ext cx="65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B8D0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400">
              <a:solidFill>
                <a:srgbClr val="CB8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2847722" y="5301981"/>
            <a:ext cx="76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75E0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400">
              <a:solidFill>
                <a:srgbClr val="875E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1087682" y="5484861"/>
            <a:ext cx="42298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26" name="Google Shape;226;p25"/>
          <p:cNvSpPr/>
          <p:nvPr/>
        </p:nvSpPr>
        <p:spPr>
          <a:xfrm>
            <a:off x="2424362" y="5484861"/>
            <a:ext cx="42298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27" name="Google Shape;227;p25"/>
          <p:cNvSpPr/>
          <p:nvPr/>
        </p:nvSpPr>
        <p:spPr>
          <a:xfrm>
            <a:off x="431042" y="5759181"/>
            <a:ext cx="65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CB8D0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400">
              <a:solidFill>
                <a:srgbClr val="CB8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1650362" y="5759181"/>
            <a:ext cx="65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f(x)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2869682" y="5759181"/>
            <a:ext cx="65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875E0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400">
              <a:solidFill>
                <a:srgbClr val="875E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1185602" y="4348701"/>
            <a:ext cx="1558200" cy="443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1965002" y="4792221"/>
            <a:ext cx="2538" cy="4705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dashDot"/>
            <a:round/>
            <a:headEnd len="sm" w="sm" type="none"/>
            <a:tailEnd len="med" w="med" type="triangle"/>
          </a:ln>
        </p:spPr>
      </p:sp>
      <p:pic>
        <p:nvPicPr>
          <p:cNvPr id="232" name="Google Shape;2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981200"/>
            <a:ext cx="4419600" cy="416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722313" y="2057400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What Is a Function?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ctrTitle"/>
          </p:nvPr>
        </p:nvSpPr>
        <p:spPr>
          <a:xfrm>
            <a:off x="685800" y="1828800"/>
            <a:ext cx="7772400" cy="900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Function Testing</a:t>
            </a:r>
            <a:endParaRPr/>
          </a:p>
        </p:txBody>
      </p:sp>
      <p:sp>
        <p:nvSpPr>
          <p:cNvPr id="243" name="Google Shape;243;p27"/>
          <p:cNvSpPr txBox="1"/>
          <p:nvPr>
            <p:ph idx="1" type="subTitle"/>
          </p:nvPr>
        </p:nvSpPr>
        <p:spPr>
          <a:xfrm>
            <a:off x="685800" y="28956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Function Testing</a:t>
            </a:r>
            <a:endParaRPr/>
          </a:p>
        </p:txBody>
      </p:sp>
      <p:sp>
        <p:nvSpPr>
          <p:cNvPr id="249" name="Google Shape;249;p28"/>
          <p:cNvSpPr txBox="1"/>
          <p:nvPr/>
        </p:nvSpPr>
        <p:spPr>
          <a:xfrm>
            <a:off x="178200" y="1600200"/>
            <a:ext cx="4393800" cy="14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def add_six_test():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???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Function Testing</a:t>
            </a:r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178200" y="1600200"/>
            <a:ext cx="4393800" cy="14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def add_six_test():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assertEqual(add_six(-3), 3)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assertEqual(add_six(3), 9)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178200" y="3265997"/>
            <a:ext cx="43938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899" lvl="0" marL="45737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logic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5737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edge cases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ML and AI</a:t>
            </a:r>
            <a:endParaRPr/>
          </a:p>
        </p:txBody>
      </p:sp>
      <p:sp>
        <p:nvSpPr>
          <p:cNvPr id="64" name="Google Shape;64;p3"/>
          <p:cNvSpPr txBox="1"/>
          <p:nvPr>
            <p:ph idx="1" type="body"/>
          </p:nvPr>
        </p:nvSpPr>
        <p:spPr>
          <a:xfrm>
            <a:off x="457200" y="1600200"/>
            <a:ext cx="4343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Artificial Intelligence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Computational rationality</a:t>
            </a:r>
            <a:endParaRPr sz="2000"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Decision making under uncertainty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Machine Learning (ML)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Finding patterns in data</a:t>
            </a:r>
            <a:endParaRPr/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524000"/>
            <a:ext cx="4231598" cy="277336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 txBox="1"/>
          <p:nvPr/>
        </p:nvSpPr>
        <p:spPr>
          <a:xfrm>
            <a:off x="7924800" y="4114800"/>
            <a:ext cx="863221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Source</a:t>
            </a:r>
            <a:endParaRPr b="0" i="0" sz="2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/>
        </p:nvSpPr>
        <p:spPr>
          <a:xfrm>
            <a:off x="4572000" y="1600200"/>
            <a:ext cx="4393800" cy="14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def height_from_shoe_size_test():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???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178200" y="1600200"/>
            <a:ext cx="4393800" cy="14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def add_six_test():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assertEqual(add_six(-3), 3)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assertEqual(add_six(3), 9)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178200" y="3265997"/>
            <a:ext cx="43938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899" lvl="0" marL="45737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logic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5737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edge cases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Function Testing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/>
        </p:nvSpPr>
        <p:spPr>
          <a:xfrm>
            <a:off x="4572000" y="1600200"/>
            <a:ext cx="4393800" cy="14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def height_from_shoe_size_test():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???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178200" y="1600200"/>
            <a:ext cx="4393800" cy="14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def add_six_test():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assertEqual(add_six(-3), 3)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assertEqual(add_six(3), 9)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178200" y="3265997"/>
            <a:ext cx="43938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899" lvl="0" marL="45737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logic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5737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edge cases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Function Testing</a:t>
            </a:r>
            <a:endParaRPr/>
          </a:p>
        </p:txBody>
      </p:sp>
      <p:sp>
        <p:nvSpPr>
          <p:cNvPr id="273" name="Google Shape;273;p31"/>
          <p:cNvSpPr txBox="1"/>
          <p:nvPr/>
        </p:nvSpPr>
        <p:spPr>
          <a:xfrm>
            <a:off x="4572000" y="3265997"/>
            <a:ext cx="43938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testing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average performance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Evaluating Performance</a:t>
            </a:r>
            <a:endParaRPr/>
          </a:p>
        </p:txBody>
      </p:sp>
      <p:pic>
        <p:nvPicPr>
          <p:cNvPr id="279" name="Google Shape;2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981200"/>
            <a:ext cx="4419600" cy="416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Evaluating Performance</a:t>
            </a:r>
            <a:endParaRPr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Need labeled examples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Size: 9,    Height: 61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Size: 12,  Height: 66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Etc.</a:t>
            </a:r>
            <a:endParaRPr/>
          </a:p>
          <a:p>
            <a:pPr indent="-1950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50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286" name="Google Shape;2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981200"/>
            <a:ext cx="4419600" cy="416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Evaluating Performance</a:t>
            </a:r>
            <a:endParaRPr/>
          </a:p>
        </p:txBody>
      </p:sp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Need labeled examples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Size: 9,    Height: 61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Size: 12,  Height: 66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Etc.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Compare function output (predictions) to labels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“Error” or “Loss” or “Cost”</a:t>
            </a:r>
            <a:endParaRPr/>
          </a:p>
        </p:txBody>
      </p:sp>
      <p:pic>
        <p:nvPicPr>
          <p:cNvPr id="293" name="Google Shape;29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981200"/>
            <a:ext cx="4419600" cy="416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Evaluating Performance</a:t>
            </a:r>
            <a:endParaRPr/>
          </a:p>
        </p:txBody>
      </p:sp>
      <p:sp>
        <p:nvSpPr>
          <p:cNvPr id="299" name="Google Shape;299;p35"/>
          <p:cNvSpPr txBox="1"/>
          <p:nvPr>
            <p:ph idx="1" type="body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Need labeled examples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Size: 9,    Height: 61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Size: 12,  Height: 66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Etc.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Compare function output (predictions) to labels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“Error” or “Loss” or “Cost”</a:t>
            </a:r>
            <a:endParaRPr/>
          </a:p>
          <a:p>
            <a:pPr indent="-1950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300" name="Google Shape;30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700" y="4777920"/>
            <a:ext cx="3097800" cy="95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981200"/>
            <a:ext cx="4419600" cy="416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idx="1" type="body"/>
          </p:nvPr>
        </p:nvSpPr>
        <p:spPr>
          <a:xfrm>
            <a:off x="722313" y="2057400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Function Testing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ctrTitle"/>
          </p:nvPr>
        </p:nvSpPr>
        <p:spPr>
          <a:xfrm>
            <a:off x="685800" y="1828800"/>
            <a:ext cx="7772400" cy="900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Generalization </a:t>
            </a:r>
            <a:endParaRPr/>
          </a:p>
        </p:txBody>
      </p:sp>
      <p:sp>
        <p:nvSpPr>
          <p:cNvPr id="312" name="Google Shape;312;p37"/>
          <p:cNvSpPr txBox="1"/>
          <p:nvPr>
            <p:ph idx="1" type="subTitle"/>
          </p:nvPr>
        </p:nvSpPr>
        <p:spPr>
          <a:xfrm>
            <a:off x="685800" y="28956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027250"/>
            <a:ext cx="4353480" cy="295596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Predictions</a:t>
            </a:r>
            <a:endParaRPr/>
          </a:p>
        </p:txBody>
      </p:sp>
      <p:sp>
        <p:nvSpPr>
          <p:cNvPr id="319" name="Google Shape;319;p38"/>
          <p:cNvSpPr txBox="1"/>
          <p:nvPr>
            <p:ph idx="1" type="body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Suppose the points are the labeled examples</a:t>
            </a:r>
            <a:endParaRPr/>
          </a:p>
          <a:p>
            <a:pPr indent="-1696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027250"/>
            <a:ext cx="4353480" cy="295596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9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Predictions</a:t>
            </a:r>
            <a:endParaRPr/>
          </a:p>
        </p:txBody>
      </p:sp>
      <p:sp>
        <p:nvSpPr>
          <p:cNvPr id="326" name="Google Shape;326;p39"/>
          <p:cNvSpPr txBox="1"/>
          <p:nvPr>
            <p:ph idx="1" type="body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Suppose the points are the labeled examples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Are both black and blue lines possible models?</a:t>
            </a:r>
            <a:endParaRPr/>
          </a:p>
          <a:p>
            <a:pPr indent="-1696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Autonomous Driving</a:t>
            </a:r>
            <a:endParaRPr/>
          </a:p>
        </p:txBody>
      </p:sp>
      <p:pic>
        <p:nvPicPr>
          <p:cNvPr descr="Self Driving Car Vehicle / Traffic Lights / pedestrian detection with YOLO" id="72" name="Google Shape;7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48606"/>
            <a:ext cx="82296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027250"/>
            <a:ext cx="4353480" cy="295596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Predictions</a:t>
            </a:r>
            <a:endParaRPr/>
          </a:p>
        </p:txBody>
      </p:sp>
      <p:sp>
        <p:nvSpPr>
          <p:cNvPr id="333" name="Google Shape;333;p40"/>
          <p:cNvSpPr txBox="1"/>
          <p:nvPr>
            <p:ph idx="1" type="body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Suppose the points are the labeled examples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Are both black and blue lines possible models?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Which is better?</a:t>
            </a:r>
            <a:endParaRPr/>
          </a:p>
          <a:p>
            <a:pPr indent="-1696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027250"/>
            <a:ext cx="4353480" cy="295596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1"/>
          <p:cNvSpPr/>
          <p:nvPr/>
        </p:nvSpPr>
        <p:spPr>
          <a:xfrm>
            <a:off x="5392440" y="4330530"/>
            <a:ext cx="142800" cy="14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1"/>
          <p:cNvSpPr/>
          <p:nvPr/>
        </p:nvSpPr>
        <p:spPr>
          <a:xfrm>
            <a:off x="7790040" y="3063690"/>
            <a:ext cx="142800" cy="14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Predictions</a:t>
            </a:r>
            <a:endParaRPr/>
          </a:p>
        </p:txBody>
      </p:sp>
      <p:sp>
        <p:nvSpPr>
          <p:cNvPr id="342" name="Google Shape;342;p41"/>
          <p:cNvSpPr txBox="1"/>
          <p:nvPr>
            <p:ph idx="1" type="body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Suppose the points are the labeled examples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Are both black and blue lines possible models?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Which is better?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How do they perform with some new data?</a:t>
            </a:r>
            <a:endParaRPr/>
          </a:p>
          <a:p>
            <a:pPr indent="-1696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 Train/Test Split</a:t>
            </a:r>
            <a:endParaRPr/>
          </a:p>
        </p:txBody>
      </p:sp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Models are useful for making new predictions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is called </a:t>
            </a:r>
            <a:r>
              <a:rPr b="1" i="1" lang="en-US" sz="2000"/>
              <a:t>generalization</a:t>
            </a:r>
            <a:endParaRPr/>
          </a:p>
          <a:p>
            <a:pPr indent="-1950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349" name="Google Shape;3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027250"/>
            <a:ext cx="4353480" cy="295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 Train/Test Split</a:t>
            </a:r>
            <a:endParaRPr/>
          </a:p>
        </p:txBody>
      </p:sp>
      <p:sp>
        <p:nvSpPr>
          <p:cNvPr id="355" name="Google Shape;355;p43"/>
          <p:cNvSpPr txBox="1"/>
          <p:nvPr>
            <p:ph idx="1" type="body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Models are useful for making new predictions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is called </a:t>
            </a:r>
            <a:r>
              <a:rPr b="1" i="1" lang="en-US" sz="2000"/>
              <a:t>generalization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Simulate this by splitting data into train and test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Could be a random split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Could depend on other properties of the data</a:t>
            </a:r>
            <a:endParaRPr/>
          </a:p>
          <a:p>
            <a:pPr indent="-1950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356" name="Google Shape;35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027250"/>
            <a:ext cx="4353480" cy="295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 Train/Test Split</a:t>
            </a:r>
            <a:endParaRPr/>
          </a:p>
        </p:txBody>
      </p:sp>
      <p:sp>
        <p:nvSpPr>
          <p:cNvPr id="362" name="Google Shape;362;p44"/>
          <p:cNvSpPr txBox="1"/>
          <p:nvPr>
            <p:ph idx="1" type="body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Models are useful for making new predictions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is called </a:t>
            </a:r>
            <a:r>
              <a:rPr b="1" i="1" lang="en-US" sz="2000"/>
              <a:t>generalization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Simulate this by splitting data into train and test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Could be a random split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Could depend on other properties of the data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Blue model is an example of </a:t>
            </a:r>
            <a:r>
              <a:rPr b="1" i="1" lang="en-US" sz="2400"/>
              <a:t>overfitting</a:t>
            </a:r>
            <a:endParaRPr sz="2400"/>
          </a:p>
          <a:p>
            <a:pPr indent="-1950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363" name="Google Shape;36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027250"/>
            <a:ext cx="4353480" cy="295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/>
          <p:nvPr>
            <p:ph idx="1" type="body"/>
          </p:nvPr>
        </p:nvSpPr>
        <p:spPr>
          <a:xfrm>
            <a:off x="722313" y="2057400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Generalization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/>
          <p:nvPr>
            <p:ph type="ctrTitle"/>
          </p:nvPr>
        </p:nvSpPr>
        <p:spPr>
          <a:xfrm>
            <a:off x="685800" y="1828800"/>
            <a:ext cx="7772400" cy="900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Machine Learning Framing</a:t>
            </a:r>
            <a:endParaRPr/>
          </a:p>
        </p:txBody>
      </p:sp>
      <p:sp>
        <p:nvSpPr>
          <p:cNvPr id="374" name="Google Shape;374;p46"/>
          <p:cNvSpPr txBox="1"/>
          <p:nvPr>
            <p:ph idx="1" type="subTitle"/>
          </p:nvPr>
        </p:nvSpPr>
        <p:spPr>
          <a:xfrm>
            <a:off x="685800" y="28956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/>
        </p:nvSpPr>
        <p:spPr>
          <a:xfrm>
            <a:off x="311760" y="130221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7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Summary So Far</a:t>
            </a:r>
            <a:endParaRPr/>
          </a:p>
        </p:txBody>
      </p:sp>
      <p:sp>
        <p:nvSpPr>
          <p:cNvPr id="381" name="Google Shape;381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You’re already familiar with </a:t>
            </a:r>
            <a:r>
              <a:rPr i="1" lang="en-US" sz="2800"/>
              <a:t>logical</a:t>
            </a:r>
            <a:r>
              <a:rPr lang="en-US" sz="2800"/>
              <a:t> functions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Outputs are typically deterministic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Testing is logical and typically checks extreme cases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ML is about learning </a:t>
            </a:r>
            <a:r>
              <a:rPr i="1" lang="en-US" sz="2800"/>
              <a:t>statistical</a:t>
            </a:r>
            <a:r>
              <a:rPr lang="en-US" sz="2800"/>
              <a:t> functions from data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Outputs are predictions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Testing is statistical and typically checks average case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ML depends on labeled data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Behavior of the model reflects the data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Need separate test data to evaluate generalization</a:t>
            </a:r>
            <a:endParaRPr/>
          </a:p>
          <a:p>
            <a:pPr indent="-1696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"/>
          <p:cNvSpPr/>
          <p:nvPr/>
        </p:nvSpPr>
        <p:spPr>
          <a:xfrm>
            <a:off x="7224600" y="6352500"/>
            <a:ext cx="1462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Google Cloud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Machine Learning Framing</a:t>
            </a:r>
            <a:endParaRPr/>
          </a:p>
        </p:txBody>
      </p:sp>
      <p:pic>
        <p:nvPicPr>
          <p:cNvPr id="388" name="Google Shape;388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68965"/>
            <a:ext cx="8229600" cy="418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Machine Learning Framing</a:t>
            </a:r>
            <a:endParaRPr/>
          </a:p>
        </p:txBody>
      </p:sp>
      <p:pic>
        <p:nvPicPr>
          <p:cNvPr id="394" name="Google Shape;394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68965"/>
            <a:ext cx="8229600" cy="418843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9"/>
          <p:cNvSpPr/>
          <p:nvPr/>
        </p:nvSpPr>
        <p:spPr>
          <a:xfrm>
            <a:off x="2992576" y="2819400"/>
            <a:ext cx="1572600" cy="157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9"/>
          <p:cNvSpPr/>
          <p:nvPr/>
        </p:nvSpPr>
        <p:spPr>
          <a:xfrm>
            <a:off x="7224600" y="6352500"/>
            <a:ext cx="1462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Google Cloud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Autonomous Driving</a:t>
            </a:r>
            <a:endParaRPr/>
          </a:p>
        </p:txBody>
      </p:sp>
      <p:graphicFrame>
        <p:nvGraphicFramePr>
          <p:cNvPr id="78" name="Google Shape;78;p5"/>
          <p:cNvGraphicFramePr/>
          <p:nvPr/>
        </p:nvGraphicFramePr>
        <p:xfrm>
          <a:off x="457200" y="19558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{4E92CA92-1FC3-45FC-9421-24B649403D2F}</a:tableStyleId>
              </a:tblPr>
              <a:tblGrid>
                <a:gridCol w="3276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Object identification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Object detection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Object tracking/prediction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Route planning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Fully autonomous driving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Framing: Defining a Task</a:t>
            </a:r>
            <a:endParaRPr/>
          </a:p>
        </p:txBody>
      </p:sp>
      <p:sp>
        <p:nvSpPr>
          <p:cNvPr id="402" name="Google Shape;402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What are the inputs and outputs?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What is the labeled data?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Considerations for train/test split?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will your function be used?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will you evaluate predictions?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What is a baseline predictor?</a:t>
            </a:r>
            <a:endParaRPr/>
          </a:p>
          <a:p>
            <a:pPr indent="-1442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1"/>
          <p:cNvSpPr txBox="1"/>
          <p:nvPr>
            <p:ph idx="1" type="body"/>
          </p:nvPr>
        </p:nvSpPr>
        <p:spPr>
          <a:xfrm>
            <a:off x="722313" y="2057400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Machine Learning Framing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/>
          <p:nvPr>
            <p:ph type="ctrTitle"/>
          </p:nvPr>
        </p:nvSpPr>
        <p:spPr>
          <a:xfrm>
            <a:off x="685800" y="1828800"/>
            <a:ext cx="7772400" cy="900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Lung Cancer Screening </a:t>
            </a:r>
            <a:endParaRPr/>
          </a:p>
        </p:txBody>
      </p:sp>
      <p:sp>
        <p:nvSpPr>
          <p:cNvPr id="413" name="Google Shape;413;p52"/>
          <p:cNvSpPr txBox="1"/>
          <p:nvPr>
            <p:ph idx="1" type="subTitle"/>
          </p:nvPr>
        </p:nvSpPr>
        <p:spPr>
          <a:xfrm>
            <a:off x="685800" y="28956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Example One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Lung Cancer Screening</a:t>
            </a:r>
            <a:endParaRPr/>
          </a:p>
        </p:txBody>
      </p:sp>
      <p:sp>
        <p:nvSpPr>
          <p:cNvPr id="419" name="Google Shape;419;p53"/>
          <p:cNvSpPr txBox="1"/>
          <p:nvPr>
            <p:ph idx="1" type="body"/>
          </p:nvPr>
        </p:nvSpPr>
        <p:spPr>
          <a:xfrm>
            <a:off x="457200" y="1600200"/>
            <a:ext cx="457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What are the inputs and outputs?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What is the labeled data?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Considerations for train/test split?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How will your function be used?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How will you evaluate predictions?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What is a baseline predictor?</a:t>
            </a:r>
            <a:endParaRPr/>
          </a:p>
        </p:txBody>
      </p:sp>
      <p:sp>
        <p:nvSpPr>
          <p:cNvPr id="420" name="Google Shape;420;p53"/>
          <p:cNvSpPr txBox="1"/>
          <p:nvPr/>
        </p:nvSpPr>
        <p:spPr>
          <a:xfrm>
            <a:off x="7396200" y="4318000"/>
            <a:ext cx="1290600" cy="4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5300" y="1676400"/>
            <a:ext cx="31115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4200"/>
              <a:t>What are the inputs and outputs?</a:t>
            </a:r>
            <a:endParaRPr/>
          </a:p>
        </p:txBody>
      </p:sp>
      <p:sp>
        <p:nvSpPr>
          <p:cNvPr id="427" name="Google Shape;427;p54"/>
          <p:cNvSpPr txBox="1"/>
          <p:nvPr>
            <p:ph idx="1" type="body"/>
          </p:nvPr>
        </p:nvSpPr>
        <p:spPr>
          <a:xfrm>
            <a:off x="457200" y="1600200"/>
            <a:ext cx="487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Input: CT images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Output: cancer probability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Output: image regions and probabilities</a:t>
            </a:r>
            <a:endParaRPr/>
          </a:p>
        </p:txBody>
      </p:sp>
      <p:sp>
        <p:nvSpPr>
          <p:cNvPr id="428" name="Google Shape;428;p54"/>
          <p:cNvSpPr txBox="1"/>
          <p:nvPr/>
        </p:nvSpPr>
        <p:spPr>
          <a:xfrm>
            <a:off x="7396200" y="4318000"/>
            <a:ext cx="1290600" cy="4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5300" y="1676400"/>
            <a:ext cx="31115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5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What is the labeled data?</a:t>
            </a:r>
            <a:endParaRPr/>
          </a:p>
        </p:txBody>
      </p:sp>
      <p:sp>
        <p:nvSpPr>
          <p:cNvPr id="435" name="Google Shape;435;p55"/>
          <p:cNvSpPr txBox="1"/>
          <p:nvPr>
            <p:ph idx="1" type="body"/>
          </p:nvPr>
        </p:nvSpPr>
        <p:spPr>
          <a:xfrm>
            <a:off x="457200" y="1600200"/>
            <a:ext cx="51181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Scans annotated by human experts</a:t>
            </a:r>
            <a:endParaRPr/>
          </a:p>
          <a:p>
            <a:pPr indent="-1442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6" name="Google Shape;436;p55"/>
          <p:cNvSpPr txBox="1"/>
          <p:nvPr/>
        </p:nvSpPr>
        <p:spPr>
          <a:xfrm>
            <a:off x="7396200" y="4318000"/>
            <a:ext cx="1290600" cy="4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5300" y="1676400"/>
            <a:ext cx="31115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6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4200"/>
              <a:t>Considerations for train/test split?</a:t>
            </a:r>
            <a:endParaRPr sz="4200"/>
          </a:p>
        </p:txBody>
      </p:sp>
      <p:sp>
        <p:nvSpPr>
          <p:cNvPr id="443" name="Google Shape;443;p56"/>
          <p:cNvSpPr txBox="1"/>
          <p:nvPr>
            <p:ph idx="1" type="body"/>
          </p:nvPr>
        </p:nvSpPr>
        <p:spPr>
          <a:xfrm>
            <a:off x="457200" y="1600200"/>
            <a:ext cx="487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No patient with scans in both train and test</a:t>
            </a:r>
            <a:endParaRPr/>
          </a:p>
        </p:txBody>
      </p:sp>
      <p:sp>
        <p:nvSpPr>
          <p:cNvPr id="444" name="Google Shape;444;p56"/>
          <p:cNvSpPr txBox="1"/>
          <p:nvPr/>
        </p:nvSpPr>
        <p:spPr>
          <a:xfrm>
            <a:off x="7396200" y="4318000"/>
            <a:ext cx="1290600" cy="4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5300" y="1676400"/>
            <a:ext cx="31115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7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How will your function be used?</a:t>
            </a:r>
            <a:endParaRPr/>
          </a:p>
        </p:txBody>
      </p:sp>
      <p:sp>
        <p:nvSpPr>
          <p:cNvPr id="451" name="Google Shape;451;p57"/>
          <p:cNvSpPr txBox="1"/>
          <p:nvPr>
            <p:ph idx="1" type="body"/>
          </p:nvPr>
        </p:nvSpPr>
        <p:spPr>
          <a:xfrm>
            <a:off x="457200" y="1600200"/>
            <a:ext cx="487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By doctors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By patients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By insurance companies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Does training population match usage population?</a:t>
            </a:r>
            <a:endParaRPr/>
          </a:p>
        </p:txBody>
      </p:sp>
      <p:sp>
        <p:nvSpPr>
          <p:cNvPr id="452" name="Google Shape;452;p57"/>
          <p:cNvSpPr txBox="1"/>
          <p:nvPr/>
        </p:nvSpPr>
        <p:spPr>
          <a:xfrm>
            <a:off x="7396200" y="4318000"/>
            <a:ext cx="1290600" cy="4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5300" y="1676400"/>
            <a:ext cx="31115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How will you evaluate predictions?</a:t>
            </a:r>
            <a:endParaRPr/>
          </a:p>
        </p:txBody>
      </p:sp>
      <p:sp>
        <p:nvSpPr>
          <p:cNvPr id="459" name="Google Shape;459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Classification accuracy</a:t>
            </a:r>
            <a:endParaRPr/>
          </a:p>
          <a:p>
            <a:pPr indent="-1442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442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0" name="Google Shape;460;p58"/>
          <p:cNvSpPr txBox="1"/>
          <p:nvPr/>
        </p:nvSpPr>
        <p:spPr>
          <a:xfrm>
            <a:off x="7396200" y="4318000"/>
            <a:ext cx="1290600" cy="4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5300" y="1676400"/>
            <a:ext cx="31115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9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What is a baseline predictor?</a:t>
            </a:r>
            <a:endParaRPr/>
          </a:p>
        </p:txBody>
      </p:sp>
      <p:sp>
        <p:nvSpPr>
          <p:cNvPr id="467" name="Google Shape;467;p59"/>
          <p:cNvSpPr txBox="1"/>
          <p:nvPr>
            <p:ph idx="1" type="body"/>
          </p:nvPr>
        </p:nvSpPr>
        <p:spPr>
          <a:xfrm>
            <a:off x="457200" y="1600200"/>
            <a:ext cx="3505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Always predict ‘no cancer’</a:t>
            </a:r>
            <a:endParaRPr/>
          </a:p>
          <a:p>
            <a:pPr indent="-1442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8" name="Google Shape;468;p59"/>
          <p:cNvSpPr txBox="1"/>
          <p:nvPr/>
        </p:nvSpPr>
        <p:spPr>
          <a:xfrm>
            <a:off x="7396200" y="4318000"/>
            <a:ext cx="1290600" cy="4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Google Shape;46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5300" y="1676400"/>
            <a:ext cx="31115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Autonomous Driving</a:t>
            </a:r>
            <a:endParaRPr/>
          </a:p>
        </p:txBody>
      </p:sp>
      <p:graphicFrame>
        <p:nvGraphicFramePr>
          <p:cNvPr id="84" name="Google Shape;84;p6"/>
          <p:cNvGraphicFramePr/>
          <p:nvPr/>
        </p:nvGraphicFramePr>
        <p:xfrm>
          <a:off x="457200" y="19558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{4E92CA92-1FC3-45FC-9421-24B649403D2F}</a:tableStyleId>
              </a:tblPr>
              <a:tblGrid>
                <a:gridCol w="3276600"/>
                <a:gridCol w="4953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Object identification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Image → Label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Object detection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Image → Object bounding boxes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Object tracking/prediction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Video → Moving bounding boxes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Route planning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Video, Map, Coordinates → Actions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Fully autonomous driving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Video, Map, Coordinates, Ethics, … → Actions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0"/>
          <p:cNvSpPr txBox="1"/>
          <p:nvPr>
            <p:ph idx="1" type="body"/>
          </p:nvPr>
        </p:nvSpPr>
        <p:spPr>
          <a:xfrm>
            <a:off x="722313" y="2057400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Lung Cancer Screening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1"/>
          <p:cNvSpPr txBox="1"/>
          <p:nvPr>
            <p:ph type="ctrTitle"/>
          </p:nvPr>
        </p:nvSpPr>
        <p:spPr>
          <a:xfrm>
            <a:off x="685800" y="1828800"/>
            <a:ext cx="7772400" cy="900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Sports Outcomes </a:t>
            </a:r>
            <a:endParaRPr/>
          </a:p>
        </p:txBody>
      </p:sp>
      <p:sp>
        <p:nvSpPr>
          <p:cNvPr id="480" name="Google Shape;480;p61"/>
          <p:cNvSpPr txBox="1"/>
          <p:nvPr>
            <p:ph idx="1" type="subTitle"/>
          </p:nvPr>
        </p:nvSpPr>
        <p:spPr>
          <a:xfrm>
            <a:off x="685800" y="28956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Example Two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2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Basketball Predictions</a:t>
            </a:r>
            <a:endParaRPr/>
          </a:p>
        </p:txBody>
      </p:sp>
      <p:sp>
        <p:nvSpPr>
          <p:cNvPr id="486" name="Google Shape;486;p62"/>
          <p:cNvSpPr txBox="1"/>
          <p:nvPr>
            <p:ph idx="1" type="body"/>
          </p:nvPr>
        </p:nvSpPr>
        <p:spPr>
          <a:xfrm>
            <a:off x="457200" y="1600200"/>
            <a:ext cx="457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What are the inputs and outputs?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What is the labeled data?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Considerations for train/test split?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How will your function be used?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How will you evaluate predictions?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What is a baseline predictor?</a:t>
            </a:r>
            <a:endParaRPr/>
          </a:p>
        </p:txBody>
      </p:sp>
      <p:pic>
        <p:nvPicPr>
          <p:cNvPr id="487" name="Google Shape;48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397000"/>
            <a:ext cx="3788153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2"/>
          <p:cNvSpPr txBox="1"/>
          <p:nvPr/>
        </p:nvSpPr>
        <p:spPr>
          <a:xfrm>
            <a:off x="7342377" y="6044763"/>
            <a:ext cx="13818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FiveThirtyEight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4200"/>
              <a:t>What are the inputs and outputs?</a:t>
            </a:r>
            <a:endParaRPr/>
          </a:p>
        </p:txBody>
      </p:sp>
      <p:sp>
        <p:nvSpPr>
          <p:cNvPr id="494" name="Google Shape;494;p63"/>
          <p:cNvSpPr txBox="1"/>
          <p:nvPr>
            <p:ph idx="1" type="body"/>
          </p:nvPr>
        </p:nvSpPr>
        <p:spPr>
          <a:xfrm>
            <a:off x="457200" y="1600200"/>
            <a:ext cx="457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Inputs: team1 and team2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Outputs: win/loss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Outputs: point difference</a:t>
            </a:r>
            <a:endParaRPr/>
          </a:p>
        </p:txBody>
      </p:sp>
      <p:pic>
        <p:nvPicPr>
          <p:cNvPr id="495" name="Google Shape;49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397000"/>
            <a:ext cx="3788153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3"/>
          <p:cNvSpPr txBox="1"/>
          <p:nvPr/>
        </p:nvSpPr>
        <p:spPr>
          <a:xfrm>
            <a:off x="7342377" y="6044763"/>
            <a:ext cx="13818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FiveThirtyEight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What is the labeled data?</a:t>
            </a:r>
            <a:endParaRPr/>
          </a:p>
        </p:txBody>
      </p:sp>
      <p:sp>
        <p:nvSpPr>
          <p:cNvPr id="502" name="Google Shape;502;p64"/>
          <p:cNvSpPr txBox="1"/>
          <p:nvPr>
            <p:ph idx="1" type="body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Previous games and results (from the current season)</a:t>
            </a:r>
            <a:endParaRPr sz="2800"/>
          </a:p>
        </p:txBody>
      </p:sp>
      <p:pic>
        <p:nvPicPr>
          <p:cNvPr id="503" name="Google Shape;50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397000"/>
            <a:ext cx="3788153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64"/>
          <p:cNvSpPr txBox="1"/>
          <p:nvPr/>
        </p:nvSpPr>
        <p:spPr>
          <a:xfrm>
            <a:off x="7342377" y="6044763"/>
            <a:ext cx="13818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FiveThirtyEight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5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4200"/>
              <a:t>Considerations for train/test split?</a:t>
            </a:r>
            <a:endParaRPr/>
          </a:p>
        </p:txBody>
      </p:sp>
      <p:sp>
        <p:nvSpPr>
          <p:cNvPr id="510" name="Google Shape;510;p65"/>
          <p:cNvSpPr txBox="1"/>
          <p:nvPr>
            <p:ph idx="1" type="body"/>
          </p:nvPr>
        </p:nvSpPr>
        <p:spPr>
          <a:xfrm>
            <a:off x="457200" y="1600200"/>
            <a:ext cx="457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Use past games to predict future results (rolling predictions)</a:t>
            </a:r>
            <a:endParaRPr sz="2800"/>
          </a:p>
        </p:txBody>
      </p:sp>
      <p:pic>
        <p:nvPicPr>
          <p:cNvPr id="511" name="Google Shape;51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397000"/>
            <a:ext cx="3788153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5"/>
          <p:cNvSpPr txBox="1"/>
          <p:nvPr/>
        </p:nvSpPr>
        <p:spPr>
          <a:xfrm>
            <a:off x="7342377" y="6044763"/>
            <a:ext cx="13818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FiveThirtyEight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6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How will your function be used?</a:t>
            </a:r>
            <a:endParaRPr/>
          </a:p>
        </p:txBody>
      </p:sp>
      <p:sp>
        <p:nvSpPr>
          <p:cNvPr id="518" name="Google Shape;518;p66"/>
          <p:cNvSpPr txBox="1"/>
          <p:nvPr>
            <p:ph idx="1" type="body"/>
          </p:nvPr>
        </p:nvSpPr>
        <p:spPr>
          <a:xfrm>
            <a:off x="457200" y="1600200"/>
            <a:ext cx="378815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Gambling: setting lines</a:t>
            </a:r>
            <a:endParaRPr sz="2800"/>
          </a:p>
        </p:txBody>
      </p:sp>
      <p:pic>
        <p:nvPicPr>
          <p:cNvPr id="519" name="Google Shape;51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397000"/>
            <a:ext cx="3788153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66"/>
          <p:cNvSpPr txBox="1"/>
          <p:nvPr/>
        </p:nvSpPr>
        <p:spPr>
          <a:xfrm>
            <a:off x="7342377" y="6044763"/>
            <a:ext cx="13818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FiveThirtyEight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7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How will you evaluate predictions?</a:t>
            </a:r>
            <a:endParaRPr/>
          </a:p>
        </p:txBody>
      </p:sp>
      <p:sp>
        <p:nvSpPr>
          <p:cNvPr id="526" name="Google Shape;526;p6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2120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Accuracy, MSE</a:t>
            </a:r>
            <a:endParaRPr sz="2800"/>
          </a:p>
        </p:txBody>
      </p:sp>
      <p:pic>
        <p:nvPicPr>
          <p:cNvPr id="527" name="Google Shape;52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397000"/>
            <a:ext cx="3788153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7"/>
          <p:cNvSpPr txBox="1"/>
          <p:nvPr/>
        </p:nvSpPr>
        <p:spPr>
          <a:xfrm>
            <a:off x="7342377" y="6044763"/>
            <a:ext cx="13818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FiveThirtyEight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What is a baseline predictor?</a:t>
            </a:r>
            <a:endParaRPr/>
          </a:p>
        </p:txBody>
      </p:sp>
      <p:sp>
        <p:nvSpPr>
          <p:cNvPr id="534" name="Google Shape;534;p68"/>
          <p:cNvSpPr txBox="1"/>
          <p:nvPr>
            <p:ph idx="1" type="body"/>
          </p:nvPr>
        </p:nvSpPr>
        <p:spPr>
          <a:xfrm>
            <a:off x="457200" y="1600200"/>
            <a:ext cx="4267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Team win/loss records</a:t>
            </a:r>
            <a:endParaRPr/>
          </a:p>
        </p:txBody>
      </p:sp>
      <p:pic>
        <p:nvPicPr>
          <p:cNvPr id="535" name="Google Shape;53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397000"/>
            <a:ext cx="3788153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8"/>
          <p:cNvSpPr txBox="1"/>
          <p:nvPr/>
        </p:nvSpPr>
        <p:spPr>
          <a:xfrm>
            <a:off x="7342377" y="6044763"/>
            <a:ext cx="13818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FiveThirtyEight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9"/>
          <p:cNvSpPr txBox="1"/>
          <p:nvPr>
            <p:ph idx="1" type="body"/>
          </p:nvPr>
        </p:nvSpPr>
        <p:spPr>
          <a:xfrm>
            <a:off x="722313" y="2057400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Sports Outcomes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Autonomous Driving</a:t>
            </a:r>
            <a:endParaRPr/>
          </a:p>
        </p:txBody>
      </p:sp>
      <p:graphicFrame>
        <p:nvGraphicFramePr>
          <p:cNvPr id="90" name="Google Shape;90;p7"/>
          <p:cNvGraphicFramePr/>
          <p:nvPr/>
        </p:nvGraphicFramePr>
        <p:xfrm>
          <a:off x="457200" y="19558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{4E92CA92-1FC3-45FC-9421-24B649403D2F}</a:tableStyleId>
              </a:tblPr>
              <a:tblGrid>
                <a:gridCol w="3276600"/>
                <a:gridCol w="4953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Object identification</a:t>
                      </a:r>
                      <a:endParaRPr/>
                    </a:p>
                  </a:txBody>
                  <a:tcPr marT="45725" marB="45725" marR="91450" marL="91450">
                    <a:lnL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Image → Label</a:t>
                      </a:r>
                      <a:endParaRPr/>
                    </a:p>
                  </a:txBody>
                  <a:tcPr marT="45725" marB="45725" marR="91450" marL="91450">
                    <a:lnR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Object detection</a:t>
                      </a:r>
                      <a:endParaRPr/>
                    </a:p>
                  </a:txBody>
                  <a:tcPr marT="45725" marB="45725" marR="91450" marL="91450">
                    <a:lnL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Image → Object bounding boxes</a:t>
                      </a:r>
                      <a:endParaRPr/>
                    </a:p>
                  </a:txBody>
                  <a:tcPr marT="45725" marB="45725" marR="91450" marL="91450">
                    <a:lnR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Object tracking/prediction</a:t>
                      </a:r>
                      <a:endParaRPr/>
                    </a:p>
                  </a:txBody>
                  <a:tcPr marT="45725" marB="45725" marR="91450" marL="91450">
                    <a:lnL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Video → Moving bounding boxes</a:t>
                      </a:r>
                      <a:endParaRPr/>
                    </a:p>
                  </a:txBody>
                  <a:tcPr marT="45725" marB="45725" marR="91450" marL="91450">
                    <a:lnR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Route planning</a:t>
                      </a:r>
                      <a:endParaRPr/>
                    </a:p>
                  </a:txBody>
                  <a:tcPr marT="45725" marB="45725" marR="91450" marL="91450">
                    <a:lnL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Video, Map, Coordinates → Actions</a:t>
                      </a:r>
                      <a:endParaRPr/>
                    </a:p>
                  </a:txBody>
                  <a:tcPr marT="45725" marB="45725" marR="91450" marL="91450">
                    <a:lnR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Fully autonomous driving</a:t>
                      </a:r>
                      <a:endParaRPr/>
                    </a:p>
                  </a:txBody>
                  <a:tcPr marT="45725" marB="45725" marR="91450" marL="91450">
                    <a:lnL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Video, Map, Coordinates, Ethics, … → Actions</a:t>
                      </a:r>
                      <a:endParaRPr/>
                    </a:p>
                  </a:txBody>
                  <a:tcPr marT="45725" marB="45725" marR="91450" marL="91450">
                    <a:lnR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7"/>
          <p:cNvSpPr txBox="1"/>
          <p:nvPr/>
        </p:nvSpPr>
        <p:spPr>
          <a:xfrm>
            <a:off x="5147901" y="1478750"/>
            <a:ext cx="3538899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Artificial Intelligence</a:t>
            </a:r>
            <a:endParaRPr b="1" i="0" sz="2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0"/>
          <p:cNvSpPr txBox="1"/>
          <p:nvPr>
            <p:ph type="ctrTitle"/>
          </p:nvPr>
        </p:nvSpPr>
        <p:spPr>
          <a:xfrm>
            <a:off x="685800" y="1828800"/>
            <a:ext cx="7772400" cy="900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Energy Usage</a:t>
            </a:r>
            <a:endParaRPr/>
          </a:p>
        </p:txBody>
      </p:sp>
      <p:sp>
        <p:nvSpPr>
          <p:cNvPr id="547" name="Google Shape;547;p70"/>
          <p:cNvSpPr txBox="1"/>
          <p:nvPr>
            <p:ph idx="1" type="subTitle"/>
          </p:nvPr>
        </p:nvSpPr>
        <p:spPr>
          <a:xfrm>
            <a:off x="685800" y="28956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Example Three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Energy Usage</a:t>
            </a:r>
            <a:endParaRPr/>
          </a:p>
        </p:txBody>
      </p:sp>
      <p:sp>
        <p:nvSpPr>
          <p:cNvPr id="553" name="Google Shape;553;p71"/>
          <p:cNvSpPr txBox="1"/>
          <p:nvPr>
            <p:ph idx="1" type="body"/>
          </p:nvPr>
        </p:nvSpPr>
        <p:spPr>
          <a:xfrm>
            <a:off x="457200" y="1600200"/>
            <a:ext cx="43863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What are the inputs and outputs?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What is the labeled data?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Considerations for train/test split?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How will your function be used?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How will you evaluate predictions?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What is a baseline predictor?</a:t>
            </a:r>
            <a:endParaRPr/>
          </a:p>
        </p:txBody>
      </p:sp>
      <p:sp>
        <p:nvSpPr>
          <p:cNvPr id="554" name="Google Shape;554;p71"/>
          <p:cNvSpPr txBox="1"/>
          <p:nvPr/>
        </p:nvSpPr>
        <p:spPr>
          <a:xfrm>
            <a:off x="7493870" y="5270500"/>
            <a:ext cx="1290600" cy="549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FSEC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5" name="Google Shape;55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3540" y="1524318"/>
            <a:ext cx="4038600" cy="370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2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4200"/>
              <a:t>What are the inputs and outputs?</a:t>
            </a:r>
            <a:endParaRPr/>
          </a:p>
        </p:txBody>
      </p:sp>
      <p:sp>
        <p:nvSpPr>
          <p:cNvPr id="561" name="Google Shape;561;p72"/>
          <p:cNvSpPr txBox="1"/>
          <p:nvPr>
            <p:ph idx="1" type="body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Inputs: date, time, weather (15-minute intervals)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Outputs: energy usage</a:t>
            </a:r>
            <a:endParaRPr/>
          </a:p>
        </p:txBody>
      </p:sp>
      <p:sp>
        <p:nvSpPr>
          <p:cNvPr id="562" name="Google Shape;562;p72"/>
          <p:cNvSpPr txBox="1"/>
          <p:nvPr/>
        </p:nvSpPr>
        <p:spPr>
          <a:xfrm>
            <a:off x="7493870" y="5270500"/>
            <a:ext cx="1290600" cy="549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FSEC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Google Shape;56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3540" y="1524318"/>
            <a:ext cx="4038600" cy="370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3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What is the labeled data?</a:t>
            </a:r>
            <a:endParaRPr/>
          </a:p>
        </p:txBody>
      </p:sp>
      <p:sp>
        <p:nvSpPr>
          <p:cNvPr id="569" name="Google Shape;569;p73"/>
          <p:cNvSpPr txBox="1"/>
          <p:nvPr>
            <p:ph idx="1" type="body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Previous observations</a:t>
            </a:r>
            <a:endParaRPr sz="2800"/>
          </a:p>
        </p:txBody>
      </p:sp>
      <p:sp>
        <p:nvSpPr>
          <p:cNvPr id="570" name="Google Shape;570;p73"/>
          <p:cNvSpPr txBox="1"/>
          <p:nvPr/>
        </p:nvSpPr>
        <p:spPr>
          <a:xfrm>
            <a:off x="7493870" y="5270500"/>
            <a:ext cx="1290600" cy="549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FSEC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3540" y="1524318"/>
            <a:ext cx="4038600" cy="370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4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4200"/>
              <a:t>Considerations for train/test split?</a:t>
            </a:r>
            <a:endParaRPr/>
          </a:p>
        </p:txBody>
      </p:sp>
      <p:sp>
        <p:nvSpPr>
          <p:cNvPr id="577" name="Google Shape;577;p7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Rolling predictions</a:t>
            </a:r>
            <a:endParaRPr sz="2800"/>
          </a:p>
        </p:txBody>
      </p:sp>
      <p:sp>
        <p:nvSpPr>
          <p:cNvPr id="578" name="Google Shape;578;p74"/>
          <p:cNvSpPr txBox="1"/>
          <p:nvPr/>
        </p:nvSpPr>
        <p:spPr>
          <a:xfrm>
            <a:off x="7493870" y="5270500"/>
            <a:ext cx="1290600" cy="549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FSEC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3540" y="1524318"/>
            <a:ext cx="4038600" cy="370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5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How will your function be used?</a:t>
            </a:r>
            <a:endParaRPr/>
          </a:p>
        </p:txBody>
      </p:sp>
      <p:sp>
        <p:nvSpPr>
          <p:cNvPr id="585" name="Google Shape;585;p7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Coordinating mixture of power sources</a:t>
            </a:r>
            <a:endParaRPr sz="2800"/>
          </a:p>
        </p:txBody>
      </p:sp>
      <p:sp>
        <p:nvSpPr>
          <p:cNvPr id="586" name="Google Shape;586;p75"/>
          <p:cNvSpPr txBox="1"/>
          <p:nvPr/>
        </p:nvSpPr>
        <p:spPr>
          <a:xfrm>
            <a:off x="7493870" y="5270500"/>
            <a:ext cx="1290600" cy="549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FSEC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7" name="Google Shape;58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3540" y="1524318"/>
            <a:ext cx="4038600" cy="370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6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How will you evaluate predictions?</a:t>
            </a:r>
            <a:endParaRPr/>
          </a:p>
        </p:txBody>
      </p:sp>
      <p:sp>
        <p:nvSpPr>
          <p:cNvPr id="593" name="Google Shape;593;p7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MSE</a:t>
            </a:r>
            <a:endParaRPr sz="2800"/>
          </a:p>
        </p:txBody>
      </p:sp>
      <p:sp>
        <p:nvSpPr>
          <p:cNvPr id="594" name="Google Shape;594;p76"/>
          <p:cNvSpPr txBox="1"/>
          <p:nvPr/>
        </p:nvSpPr>
        <p:spPr>
          <a:xfrm>
            <a:off x="7493870" y="5270500"/>
            <a:ext cx="1290600" cy="549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FSEC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5" name="Google Shape;595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3540" y="1524318"/>
            <a:ext cx="4038600" cy="370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7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What is a baseline predictor?</a:t>
            </a:r>
            <a:endParaRPr/>
          </a:p>
        </p:txBody>
      </p:sp>
      <p:sp>
        <p:nvSpPr>
          <p:cNvPr id="601" name="Google Shape;601;p7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Average usage</a:t>
            </a:r>
            <a:endParaRPr/>
          </a:p>
        </p:txBody>
      </p:sp>
      <p:sp>
        <p:nvSpPr>
          <p:cNvPr id="602" name="Google Shape;602;p77"/>
          <p:cNvSpPr txBox="1"/>
          <p:nvPr/>
        </p:nvSpPr>
        <p:spPr>
          <a:xfrm>
            <a:off x="7493870" y="5270500"/>
            <a:ext cx="1290600" cy="549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FSEC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3540" y="1524318"/>
            <a:ext cx="4038600" cy="370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8"/>
          <p:cNvSpPr txBox="1"/>
          <p:nvPr>
            <p:ph idx="1" type="body"/>
          </p:nvPr>
        </p:nvSpPr>
        <p:spPr>
          <a:xfrm>
            <a:off x="722313" y="2057400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Energy Usage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9"/>
          <p:cNvSpPr txBox="1"/>
          <p:nvPr>
            <p:ph type="ctrTitle"/>
          </p:nvPr>
        </p:nvSpPr>
        <p:spPr>
          <a:xfrm>
            <a:off x="685800" y="1828800"/>
            <a:ext cx="7772400" cy="900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614" name="Google Shape;614;p79"/>
          <p:cNvSpPr txBox="1"/>
          <p:nvPr>
            <p:ph idx="1" type="subTitle"/>
          </p:nvPr>
        </p:nvSpPr>
        <p:spPr>
          <a:xfrm>
            <a:off x="685800" y="28956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Autonomous Driving</a:t>
            </a:r>
            <a:endParaRPr/>
          </a:p>
        </p:txBody>
      </p:sp>
      <p:graphicFrame>
        <p:nvGraphicFramePr>
          <p:cNvPr id="97" name="Google Shape;97;p8"/>
          <p:cNvGraphicFramePr/>
          <p:nvPr/>
        </p:nvGraphicFramePr>
        <p:xfrm>
          <a:off x="457200" y="19558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{4E92CA92-1FC3-45FC-9421-24B649403D2F}</a:tableStyleId>
              </a:tblPr>
              <a:tblGrid>
                <a:gridCol w="3276600"/>
                <a:gridCol w="4953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Object identification</a:t>
                      </a:r>
                      <a:endParaRPr/>
                    </a:p>
                  </a:txBody>
                  <a:tcPr marT="45725" marB="45725" marR="91450" marL="91450">
                    <a:lnL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Image → Label</a:t>
                      </a:r>
                      <a:endParaRPr/>
                    </a:p>
                  </a:txBody>
                  <a:tcPr marT="45725" marB="45725" marR="91450" marL="91450">
                    <a:lnR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Object detection</a:t>
                      </a:r>
                      <a:endParaRPr/>
                    </a:p>
                  </a:txBody>
                  <a:tcPr marT="45725" marB="45725" marR="91450" marL="91450">
                    <a:lnT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Image → Object bounding boxes</a:t>
                      </a:r>
                      <a:endParaRPr/>
                    </a:p>
                  </a:txBody>
                  <a:tcPr marT="45725" marB="45725" marR="91450" marL="91450">
                    <a:lnT cap="flat" cmpd="sng" w="57150">
                      <a:solidFill>
                        <a:srgbClr val="00B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Object tracking/prediction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Video → Moving bounding boxes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Route planning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Video, Map, Coordinates → Actions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Fully autonomous driving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Video, Map, Coordinates, Ethics, … → Actions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8" name="Google Shape;98;p8"/>
          <p:cNvSpPr txBox="1"/>
          <p:nvPr/>
        </p:nvSpPr>
        <p:spPr>
          <a:xfrm>
            <a:off x="4038600" y="1478750"/>
            <a:ext cx="4648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Classical Machine Learning</a:t>
            </a:r>
            <a:endParaRPr b="1" i="0" sz="2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620" name="Google Shape;620;p8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What is a </a:t>
            </a:r>
            <a:r>
              <a:rPr b="1" lang="en-US"/>
              <a:t>function</a:t>
            </a:r>
            <a:r>
              <a:rPr lang="en-US"/>
              <a:t>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What is a </a:t>
            </a:r>
            <a:r>
              <a:rPr b="1" lang="en-US"/>
              <a:t>model</a:t>
            </a:r>
            <a:r>
              <a:rPr lang="en-US"/>
              <a:t>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What is meant by </a:t>
            </a:r>
            <a:r>
              <a:rPr b="1" lang="en-US"/>
              <a:t>generalization</a:t>
            </a:r>
            <a:r>
              <a:rPr lang="en-US"/>
              <a:t>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What is </a:t>
            </a:r>
            <a:r>
              <a:rPr b="1" lang="en-US"/>
              <a:t>overfitting</a:t>
            </a:r>
            <a:r>
              <a:rPr lang="en-US"/>
              <a:t>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Why do we need a train/test split?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Why do we want a baseline?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1"/>
          <p:cNvSpPr txBox="1"/>
          <p:nvPr>
            <p:ph idx="1" type="body"/>
          </p:nvPr>
        </p:nvSpPr>
        <p:spPr>
          <a:xfrm>
            <a:off x="722313" y="2057400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Review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Supervision</a:t>
            </a:r>
            <a:endParaRPr/>
          </a:p>
        </p:txBody>
      </p: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Defining </a:t>
            </a:r>
            <a:r>
              <a:rPr i="1" lang="en-US"/>
              <a:t>Machine Learning </a:t>
            </a:r>
            <a:r>
              <a:rPr lang="en-US"/>
              <a:t>is like hitting a moving target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Important to understand </a:t>
            </a:r>
            <a:r>
              <a:rPr i="1" lang="en-US"/>
              <a:t>supervision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Supervised learning (inputs, labels)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Unsupervised learning (inputs)</a:t>
            </a:r>
            <a:endParaRPr/>
          </a:p>
          <a:p>
            <a:pPr indent="-347472" lvl="1" marL="740664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Reinforcement learning (inputs, eventual rewards)</a:t>
            </a:r>
            <a:endParaRPr/>
          </a:p>
          <a:p>
            <a:pPr indent="-347472" lvl="0" marL="347472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Different kinds of supervision yield different kinds of 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2016-03-21T14:12:59Z</dcterms:created>
  <dc:creator>Administrator</dc:creator>
</cp:coreProperties>
</file>