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78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F6FB6A-1FD2-4B8C-85AC-0CD0019F9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4D11B5-EB95-4DAD-BEF5-9B7832912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55B998-E8F7-4427-B35B-5280B41B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76F9FD-BDEE-46DC-9E17-B7EDD907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D5FE01-CF09-4C58-8763-8C8AFACF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33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750FB-56AE-48D3-AE1A-CEF916CE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A4F217-7A6B-4816-AE9B-F708CC176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A35AE8-7674-4726-AD93-004FF47A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22484-0B6D-4ECE-B073-C9693815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03E7B5-CB62-4070-B8C6-71B7D6FC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177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094EC7A-EB7F-4CCD-B2DC-5C7C581A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4C4EF0-6701-41AB-8990-58000444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4298AE-D56A-4E6F-8477-A71D4CDA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EBEDFC-B610-4061-82D7-CDEEBA10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A2A1E2-883C-4E95-8255-4ABC6037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371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55B250-CA0D-4DF6-B7C9-92661D00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2504D3-DBA3-4CC4-82C2-33C9E798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71DA39-7572-45ED-95B3-D7C60358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FCB0B4-4086-4579-8275-5130120B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1CA247-D0D6-4A1F-B792-F699961F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366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039EF-430F-41CC-8167-EDD0368E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BFC1A0-C228-47E9-91FD-66091929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B11B03-4320-4FA9-BDC3-76D413BA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A347EA-65AD-4A81-94FB-12B841AC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9DCF47-7E83-4701-A089-C326EA71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548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A741B4-6909-4FF2-A142-340BF4F2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DDD77C-7601-4D50-863A-86F383E8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277FCC-72C1-4F2D-8D5F-35516F2AB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B480666-B97A-4929-A2FF-CF87F1DA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5DA581-2987-45DC-911C-4CE251CA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F20280-E106-4E4C-9A8D-7ABA114D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058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735D88-03EE-42BE-B5A9-B6713E4A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A4AB7C-0C9B-41E7-A271-A45D1B757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0547E3-EA3C-468E-87FC-0DCACB8E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07207AD-9F85-4943-A57A-F3249A91E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AB5041E-1638-4B65-88CC-3E7EB67D8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5B12D42-5AEC-474D-8F75-1F766C73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B421F98-FC1A-4534-BEAD-97D976E8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848542F-B9D5-4993-A8E0-7094A4E9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42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AA1226-CA1A-418E-9175-D09764F7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066B5CD-2895-4398-89F3-B8D5FD01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61DCC-6284-43FE-BCFB-79C23298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F16F73-87AF-4C46-92D4-2CB17337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222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E1EED24-48FC-49AF-BC5A-85F68FD1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146F0F6-FAA6-4227-A73E-CF2A460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BCEEFF-1143-406C-8F92-8A619C56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14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AAB584-744A-4747-B98B-62E9C1C7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5CD72C-7CA6-475C-A7FE-335B23D3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C71998-0DCA-417B-9AB5-F0396B9A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A8BC18-81AD-4DCE-99B4-33AD9F4D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B4DC72-BBFA-4039-8F93-73548309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BE7BE29-720E-45FB-A783-BDADDB98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24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44B4E-3C8F-4E1A-8D4F-588A85CE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473349-B600-4262-B5B2-FC4519B1E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73BE46-529A-4473-8B72-04B5DFD51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DF2357-E788-4EB3-BDE5-7E6FE830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2BC93B-8EF8-44F1-B0F8-4FEA531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B94F40-89A7-4C31-A58B-16272CAC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65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E930C-CF4C-47D0-9DBE-383BDD96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191566-35C4-48DA-9A14-EFFA0D4A6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659F81-A80C-416C-B401-B566E94D9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FD31-0422-42DC-94E0-9756BC3C247F}" type="datetimeFigureOut">
              <a:rPr lang="en-IN" smtClean="0"/>
              <a:pPr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E4A0E9-B095-4584-B3AC-1F94E6D42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4934E4-DDED-4E65-B030-E0EC9442E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C743-FF15-42A5-9D0C-07CE732D57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028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8E032-BE0D-4962-9088-C33BAA0DA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3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MACHINE AND DEEP LEARNING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3428C0-4FC0-4626-AC34-5159739E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27" y="1367162"/>
            <a:ext cx="10002175" cy="54908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TW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Artificial Intelligence?</a:t>
            </a:r>
          </a:p>
          <a:p>
            <a:pPr algn="l"/>
            <a:r>
              <a:rPr lang="en-US" altLang="zh-TW" dirty="0"/>
              <a:t>- </a:t>
            </a:r>
            <a:r>
              <a:rPr lang="en-US" altLang="zh-TW" sz="2200" dirty="0"/>
              <a:t>Artificial intelligence can also be called has machine intelligence. This intelligence is demonstrated by machines in contrast to the natural intelligence displayed by humans and other animals.</a:t>
            </a:r>
          </a:p>
          <a:p>
            <a:pPr marL="342900" indent="-342900" algn="l">
              <a:buFontTx/>
              <a:buChar char="-"/>
            </a:pPr>
            <a:r>
              <a:rPr lang="en-US" altLang="zh-TW" sz="2200" dirty="0"/>
              <a:t>Development of smart systems and machines that can carry out tasks that typically requires human intelligence.</a:t>
            </a:r>
          </a:p>
          <a:p>
            <a:pPr algn="l"/>
            <a:endParaRPr lang="en-US" altLang="zh-TW" dirty="0"/>
          </a:p>
          <a:p>
            <a:pPr algn="l"/>
            <a:r>
              <a:rPr lang="en-US" altLang="zh-TW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Branches of artificial intelligence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Cognitive computing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Expert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Vision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Robotics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Speech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Neural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Natural language processing</a:t>
            </a:r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92468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A624E8-DECB-43B4-AA53-0F3A367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719091"/>
            <a:ext cx="10515600" cy="8877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F4024-FDF5-4661-B2B6-2ECCFF0D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4"/>
            <a:ext cx="10515600" cy="63297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learning?</a:t>
            </a:r>
          </a:p>
          <a:p>
            <a:pPr>
              <a:buFontTx/>
              <a:buChar char="-"/>
            </a:pPr>
            <a:r>
              <a:rPr lang="en-US" altLang="zh-TW" sz="2400" dirty="0"/>
              <a:t>A branch of </a:t>
            </a:r>
            <a:r>
              <a:rPr lang="en-US" altLang="zh-TW" sz="2400" b="1" dirty="0"/>
              <a:t>artificial intelligence</a:t>
            </a:r>
            <a:r>
              <a:rPr lang="en-US" altLang="zh-TW" sz="2400" dirty="0"/>
              <a:t>, concerned with the design and development of algorithms that allow computers to evolve behaviors based on empirical data.</a:t>
            </a:r>
          </a:p>
          <a:p>
            <a:pPr marL="0" indent="0">
              <a:buNone/>
            </a:pPr>
            <a:r>
              <a:rPr lang="en-US" altLang="zh-TW" sz="2400" dirty="0"/>
              <a:t>Machine Learning is the field of computer science that uses statistical techniques to give computer systems the ability to learn with Data, without being explicitly programmed</a:t>
            </a:r>
            <a:endParaRPr lang="zh-TW" altLang="en-US" sz="24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machine learning</a:t>
            </a:r>
          </a:p>
          <a:p>
            <a:r>
              <a:rPr lang="en-US" sz="2400" dirty="0"/>
              <a:t>Automatic language translation</a:t>
            </a:r>
          </a:p>
          <a:p>
            <a:r>
              <a:rPr lang="en-US" sz="2400" dirty="0"/>
              <a:t>Image recognition</a:t>
            </a:r>
          </a:p>
          <a:p>
            <a:r>
              <a:rPr lang="en-US" sz="2400" dirty="0"/>
              <a:t>Speech recognition</a:t>
            </a:r>
          </a:p>
          <a:p>
            <a:r>
              <a:rPr lang="en-US" sz="2400" dirty="0"/>
              <a:t>Traffic recognition</a:t>
            </a:r>
          </a:p>
          <a:p>
            <a:r>
              <a:rPr lang="en-US" sz="2400" dirty="0"/>
              <a:t>Product </a:t>
            </a:r>
            <a:r>
              <a:rPr lang="en-US" sz="2400" dirty="0" err="1"/>
              <a:t>recomendstions</a:t>
            </a:r>
            <a:endParaRPr lang="en-US" sz="2400" dirty="0"/>
          </a:p>
          <a:p>
            <a:r>
              <a:rPr lang="en-US" sz="2400" dirty="0"/>
              <a:t>Self driving cars </a:t>
            </a:r>
          </a:p>
          <a:p>
            <a:r>
              <a:rPr lang="en-US" sz="2400" dirty="0"/>
              <a:t>Email spam</a:t>
            </a:r>
          </a:p>
          <a:p>
            <a:r>
              <a:rPr lang="en-US" sz="2400" dirty="0"/>
              <a:t>Virtual personal assistance</a:t>
            </a:r>
          </a:p>
          <a:p>
            <a:r>
              <a:rPr lang="en-US" sz="2400" dirty="0"/>
              <a:t>Online fraud detection</a:t>
            </a:r>
          </a:p>
          <a:p>
            <a:r>
              <a:rPr lang="en-US" sz="2400" dirty="0"/>
              <a:t>Stock market trading</a:t>
            </a:r>
          </a:p>
          <a:p>
            <a:r>
              <a:rPr lang="en-US" sz="2400" dirty="0"/>
              <a:t>Medical diagnosis</a:t>
            </a:r>
          </a:p>
          <a:p>
            <a:pPr marL="0" indent="0">
              <a:buNone/>
            </a:pPr>
            <a:endParaRPr lang="en-US" sz="26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248453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341B7-3A3C-449D-B1AE-2E17A7C2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8070"/>
            <a:ext cx="10515600" cy="27520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57D009-0371-4341-8D2B-BCA90FAA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6329778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</a:p>
          <a:p>
            <a:r>
              <a:rPr lang="en-IN" sz="2000" dirty="0"/>
              <a:t>Inputs are called features</a:t>
            </a:r>
          </a:p>
          <a:p>
            <a:r>
              <a:rPr lang="en-IN" sz="2000" dirty="0"/>
              <a:t>Outputs are called Labels</a:t>
            </a:r>
          </a:p>
          <a:p>
            <a:r>
              <a:rPr lang="en-IN" sz="2000" dirty="0"/>
              <a:t>Function is called Model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computing </a:t>
            </a:r>
          </a:p>
          <a:p>
            <a:r>
              <a:rPr lang="en-IN" sz="2000" dirty="0"/>
              <a:t>Pay for usage of computer resources. </a:t>
            </a:r>
          </a:p>
          <a:p>
            <a:r>
              <a:rPr lang="en-IN" sz="2000" dirty="0"/>
              <a:t>Important cloud providing companies.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Microsoft Azure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GCP- Google cloud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AWS- Amazon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IBM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/>
              <a:t>Voracal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1237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A050B3-BA4F-4BB6-B2D7-1F08A347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0944"/>
            <a:ext cx="10515600" cy="63919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E74ADE-2565-4550-BE64-0BFAE1B5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1"/>
            <a:ext cx="10515600" cy="5992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machine learning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Supervised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Unsupervised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Reinforcement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Deep learning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Deep reinforcement learning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and Traditional Programming </a:t>
            </a:r>
            <a:endParaRPr lang="en-US" altLang="en-US" sz="2400" dirty="0"/>
          </a:p>
          <a:p>
            <a:pPr marL="0" indent="0">
              <a:buNone/>
            </a:pPr>
            <a:r>
              <a:rPr lang="en-US" sz="2000" u="sng" dirty="0"/>
              <a:t>Traditional programming </a:t>
            </a:r>
          </a:p>
          <a:p>
            <a:pPr marL="0" indent="0">
              <a:buNone/>
            </a:pPr>
            <a:r>
              <a:rPr lang="en-US" sz="2000" dirty="0"/>
              <a:t> Input                                                        </a:t>
            </a:r>
          </a:p>
          <a:p>
            <a:pPr marL="0" indent="0">
              <a:buNone/>
            </a:pPr>
            <a:r>
              <a:rPr lang="en-IN" sz="2000" dirty="0"/>
              <a:t>Output                                                    </a:t>
            </a:r>
          </a:p>
          <a:p>
            <a:pPr marL="0" indent="0">
              <a:buNone/>
            </a:pPr>
            <a:r>
              <a:rPr lang="en-IN" sz="2000" u="sng" dirty="0"/>
              <a:t>Machine learning </a:t>
            </a:r>
          </a:p>
          <a:p>
            <a:pPr marL="0" indent="0">
              <a:buNone/>
            </a:pPr>
            <a:r>
              <a:rPr lang="en-IN" sz="2000" dirty="0"/>
              <a:t>Input </a:t>
            </a:r>
          </a:p>
          <a:p>
            <a:pPr marL="0" indent="0">
              <a:buNone/>
            </a:pPr>
            <a:r>
              <a:rPr lang="en-IN" sz="2000" dirty="0"/>
              <a:t>Desired output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D03DA852-39AF-4DF6-B557-1AC2273D9DC2}"/>
              </a:ext>
            </a:extLst>
          </p:cNvPr>
          <p:cNvSpPr/>
          <p:nvPr/>
        </p:nvSpPr>
        <p:spPr>
          <a:xfrm>
            <a:off x="2228297" y="3950563"/>
            <a:ext cx="1615737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computation</a:t>
            </a:r>
            <a:endParaRPr lang="en-IN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6A5756C-BB28-44DD-9D50-08EBFAB9E59C}"/>
              </a:ext>
            </a:extLst>
          </p:cNvPr>
          <p:cNvSpPr/>
          <p:nvPr/>
        </p:nvSpPr>
        <p:spPr>
          <a:xfrm>
            <a:off x="4696288" y="4039342"/>
            <a:ext cx="1305019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965D8A12-C8BB-42C9-A1FA-115C089B4EE9}"/>
              </a:ext>
            </a:extLst>
          </p:cNvPr>
          <p:cNvSpPr/>
          <p:nvPr/>
        </p:nvSpPr>
        <p:spPr>
          <a:xfrm>
            <a:off x="3142698" y="5264462"/>
            <a:ext cx="1917577" cy="568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 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491FEA87-A523-4A61-A948-A193B7A0EE63}"/>
              </a:ext>
            </a:extLst>
          </p:cNvPr>
          <p:cNvSpPr/>
          <p:nvPr/>
        </p:nvSpPr>
        <p:spPr>
          <a:xfrm>
            <a:off x="6096003" y="5264462"/>
            <a:ext cx="1268767" cy="568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595889" y="4123426"/>
            <a:ext cx="612475" cy="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99405" y="4494366"/>
            <a:ext cx="526211" cy="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73262" y="4278702"/>
            <a:ext cx="7850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44130" y="5331125"/>
            <a:ext cx="1518249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93037" y="5693438"/>
            <a:ext cx="595223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17" idx="1"/>
          </p:cNvCxnSpPr>
          <p:nvPr/>
        </p:nvCxnSpPr>
        <p:spPr>
          <a:xfrm>
            <a:off x="5060272" y="5548544"/>
            <a:ext cx="10357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8917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E32BD-FD1D-4E5B-9942-7A67F4E9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559292"/>
            <a:ext cx="10515600" cy="12428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8360B2-1418-46CC-8810-1E32A5E0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8"/>
            <a:ext cx="10515600" cy="6436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cloud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Pay for usage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Elasticity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</a:p>
          <a:p>
            <a:r>
              <a:rPr lang="en-IN" sz="2000" dirty="0"/>
              <a:t>Inside the python a software library called </a:t>
            </a:r>
            <a:r>
              <a:rPr lang="en-IN" sz="2000" u="sng" dirty="0"/>
              <a:t>Scikit learn </a:t>
            </a:r>
            <a:r>
              <a:rPr lang="en-IN" sz="2000" dirty="0"/>
              <a:t>used for Machine learning programming.</a:t>
            </a:r>
          </a:p>
          <a:p>
            <a:r>
              <a:rPr lang="en-IN" sz="2000" dirty="0"/>
              <a:t>Inside the python there is a package or library called</a:t>
            </a:r>
            <a:r>
              <a:rPr lang="en-IN" sz="2000" u="sng" dirty="0"/>
              <a:t> </a:t>
            </a:r>
            <a:r>
              <a:rPr lang="en-IN" sz="2000" u="sng" dirty="0" err="1"/>
              <a:t>keras</a:t>
            </a:r>
            <a:r>
              <a:rPr lang="en-IN" sz="2000" u="sng" dirty="0"/>
              <a:t> </a:t>
            </a:r>
            <a:r>
              <a:rPr lang="en-IN" sz="2000" dirty="0"/>
              <a:t>used for Deep learning programming.</a:t>
            </a:r>
          </a:p>
          <a:p>
            <a:r>
              <a:rPr lang="en-IN" sz="2000" dirty="0"/>
              <a:t>Anaconda is an IDE [integrated development environment] which provides programming environment for python. </a:t>
            </a:r>
          </a:p>
          <a:p>
            <a:r>
              <a:rPr lang="en-IN" sz="2000" dirty="0"/>
              <a:t>Google </a:t>
            </a:r>
            <a:r>
              <a:rPr lang="en-IN" sz="2000" dirty="0" err="1"/>
              <a:t>colab</a:t>
            </a:r>
            <a:r>
              <a:rPr lang="en-IN" sz="2000" dirty="0"/>
              <a:t> is a cloud platform provided by the google company for </a:t>
            </a:r>
            <a:r>
              <a:rPr lang="en-IN" sz="2000" dirty="0" err="1"/>
              <a:t>writting</a:t>
            </a:r>
            <a:r>
              <a:rPr lang="en-IN" sz="2000" dirty="0"/>
              <a:t>, machine learning program, deep learning program </a:t>
            </a:r>
          </a:p>
          <a:p>
            <a:r>
              <a:rPr lang="en-IN" sz="2000" dirty="0"/>
              <a:t>As a human being we try to learn in three ways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Supervised learning- It is the learning from others.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Unsupervised learning- Learning by ourselves.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Reinforcement learning- Learning because of force and if you do it you will get reward or else you will get penalty </a:t>
            </a:r>
          </a:p>
          <a:p>
            <a:pPr marL="0" indent="0">
              <a:buNone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97755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90F7D-9609-49EE-9F9B-7DA07335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541539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3F4859-4DE8-474B-BCB6-C1B52563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6232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computer programming</a:t>
            </a:r>
          </a:p>
          <a:p>
            <a:pPr marL="0" indent="0">
              <a:buNone/>
            </a:pPr>
            <a:r>
              <a:rPr lang="en-US" sz="2000" dirty="0"/>
              <a:t>                                       Program </a:t>
            </a:r>
          </a:p>
          <a:p>
            <a:pPr marL="0" indent="0">
              <a:buNone/>
            </a:pPr>
            <a:r>
              <a:rPr lang="en-US" sz="2000" dirty="0"/>
              <a:t>Input                                                                             output </a:t>
            </a:r>
          </a:p>
          <a:p>
            <a:pPr marL="0" indent="0">
              <a:buNone/>
            </a:pPr>
            <a:r>
              <a:rPr lang="en-US" sz="2000" dirty="0"/>
              <a:t>Feature                                                                         label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Model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Feature [Input] </a:t>
            </a:r>
          </a:p>
          <a:p>
            <a:pPr marL="0" indent="0">
              <a:buNone/>
            </a:pPr>
            <a:r>
              <a:rPr lang="en-US" sz="2000" dirty="0"/>
              <a:t>Label [Output]                                                                                        [Model or function]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Artificial intelligence</a:t>
            </a:r>
            <a:r>
              <a:rPr lang="en-US" sz="2000" dirty="0"/>
              <a:t>- creating intelligence inside computers.</a:t>
            </a:r>
          </a:p>
          <a:p>
            <a:pPr marL="0" indent="0">
              <a:buNone/>
            </a:pPr>
            <a:r>
              <a:rPr lang="en-US" sz="2000" u="sng" dirty="0"/>
              <a:t>Machine learning</a:t>
            </a:r>
            <a:r>
              <a:rPr lang="en-US" sz="2000" dirty="0"/>
              <a:t>- making machines to learn like human beings. </a:t>
            </a:r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</a:t>
            </a: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  Machine learning          Deep learning                              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9A51653-B108-4809-A551-55EA8260F4A2}"/>
              </a:ext>
            </a:extLst>
          </p:cNvPr>
          <p:cNvCxnSpPr/>
          <p:nvPr/>
        </p:nvCxnSpPr>
        <p:spPr>
          <a:xfrm>
            <a:off x="1589103" y="1305017"/>
            <a:ext cx="95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F43B6F3-78D0-49E9-A154-181D3237E0A2}"/>
              </a:ext>
            </a:extLst>
          </p:cNvPr>
          <p:cNvCxnSpPr/>
          <p:nvPr/>
        </p:nvCxnSpPr>
        <p:spPr>
          <a:xfrm>
            <a:off x="1802167" y="1713390"/>
            <a:ext cx="745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E8A342B-D350-4D22-9A64-5FD50A9E6CD5}"/>
              </a:ext>
            </a:extLst>
          </p:cNvPr>
          <p:cNvSpPr/>
          <p:nvPr/>
        </p:nvSpPr>
        <p:spPr>
          <a:xfrm>
            <a:off x="2547891" y="1003179"/>
            <a:ext cx="2166152" cy="1020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y=3x</a:t>
            </a:r>
          </a:p>
          <a:p>
            <a:pPr algn="ctr"/>
            <a:r>
              <a:rPr lang="en-US" dirty="0"/>
              <a:t>Computer </a:t>
            </a:r>
          </a:p>
          <a:p>
            <a:pPr algn="ctr"/>
            <a:r>
              <a:rPr lang="en-US" dirty="0"/>
              <a:t>programing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CDED67B-BC31-4A67-B577-4F367817FEA3}"/>
              </a:ext>
            </a:extLst>
          </p:cNvPr>
          <p:cNvCxnSpPr>
            <a:cxnSpLocks/>
          </p:cNvCxnSpPr>
          <p:nvPr/>
        </p:nvCxnSpPr>
        <p:spPr>
          <a:xfrm>
            <a:off x="4714043" y="1305017"/>
            <a:ext cx="1127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4B43A70-5207-425A-9742-ADB1B543A03D}"/>
              </a:ext>
            </a:extLst>
          </p:cNvPr>
          <p:cNvCxnSpPr/>
          <p:nvPr/>
        </p:nvCxnSpPr>
        <p:spPr>
          <a:xfrm>
            <a:off x="4714043" y="1713390"/>
            <a:ext cx="1127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38D5E95-FD07-4624-A576-AC0DB4BD3D54}"/>
              </a:ext>
            </a:extLst>
          </p:cNvPr>
          <p:cNvCxnSpPr/>
          <p:nvPr/>
        </p:nvCxnSpPr>
        <p:spPr>
          <a:xfrm>
            <a:off x="2547892" y="2920753"/>
            <a:ext cx="74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23213E25-3569-4437-AB87-2550A08A3F73}"/>
              </a:ext>
            </a:extLst>
          </p:cNvPr>
          <p:cNvCxnSpPr/>
          <p:nvPr/>
        </p:nvCxnSpPr>
        <p:spPr>
          <a:xfrm>
            <a:off x="2547891" y="3320249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8AAA0C75-32C6-4463-AE9B-EC3D5C7E86F0}"/>
              </a:ext>
            </a:extLst>
          </p:cNvPr>
          <p:cNvSpPr/>
          <p:nvPr/>
        </p:nvSpPr>
        <p:spPr>
          <a:xfrm>
            <a:off x="3311374" y="2752078"/>
            <a:ext cx="1518081" cy="67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</a:t>
            </a:r>
          </a:p>
          <a:p>
            <a:pPr algn="ctr"/>
            <a:r>
              <a:rPr lang="en-US" dirty="0"/>
              <a:t>algorithm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DFD1CC03-67ED-40F8-A2A5-4D67C43F370A}"/>
              </a:ext>
            </a:extLst>
          </p:cNvPr>
          <p:cNvCxnSpPr/>
          <p:nvPr/>
        </p:nvCxnSpPr>
        <p:spPr>
          <a:xfrm>
            <a:off x="4829454" y="3090535"/>
            <a:ext cx="1127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095F11E-2E8D-4326-862D-B9413497C684}"/>
              </a:ext>
            </a:extLst>
          </p:cNvPr>
          <p:cNvSpPr/>
          <p:nvPr/>
        </p:nvSpPr>
        <p:spPr>
          <a:xfrm>
            <a:off x="5956920" y="2618913"/>
            <a:ext cx="14056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95F51D41-0478-4039-89AC-4F4357942206}"/>
              </a:ext>
            </a:extLst>
          </p:cNvPr>
          <p:cNvCxnSpPr/>
          <p:nvPr/>
        </p:nvCxnSpPr>
        <p:spPr>
          <a:xfrm flipH="1">
            <a:off x="4900477" y="5078027"/>
            <a:ext cx="514905" cy="4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D5E8E04F-0820-45A6-940E-82D45F575799}"/>
              </a:ext>
            </a:extLst>
          </p:cNvPr>
          <p:cNvCxnSpPr/>
          <p:nvPr/>
        </p:nvCxnSpPr>
        <p:spPr>
          <a:xfrm>
            <a:off x="5415380" y="5078027"/>
            <a:ext cx="541539" cy="4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210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C5FB4-2A97-4097-A027-B45D504F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2760"/>
            <a:ext cx="10515600" cy="2663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7CF23F-D7EB-4359-9B64-4263D38A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6"/>
            <a:ext cx="10515600" cy="66183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000" dirty="0"/>
              <a:t>Feature</a:t>
            </a:r>
          </a:p>
          <a:p>
            <a:pPr marL="0" indent="0">
              <a:buNone/>
            </a:pPr>
            <a:r>
              <a:rPr lang="en-IN" sz="2000" dirty="0"/>
              <a:t>Label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Deep neural network [DNN]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CNN                                                               RNN                                                                  GAN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Convolutional                                            recurrent neural                                       generative </a:t>
            </a:r>
            <a:r>
              <a:rPr lang="en-IN" sz="2000" dirty="0" err="1"/>
              <a:t>adversal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Neural network                                                </a:t>
            </a:r>
            <a:r>
              <a:rPr lang="en-IN" sz="2000" dirty="0" err="1"/>
              <a:t>network</a:t>
            </a:r>
            <a:r>
              <a:rPr lang="en-IN" sz="2000" dirty="0"/>
              <a:t>                                                          </a:t>
            </a:r>
            <a:r>
              <a:rPr lang="en-IN" sz="2000" dirty="0" err="1"/>
              <a:t>network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Computer vision                                             Prediction                                             To identify duplicate</a:t>
            </a:r>
          </a:p>
          <a:p>
            <a:pPr marL="0" indent="0">
              <a:buNone/>
            </a:pPr>
            <a:r>
              <a:rPr lang="en-IN" sz="2000" dirty="0"/>
              <a:t>[</a:t>
            </a:r>
            <a:r>
              <a:rPr lang="en-IN" sz="2000" dirty="0" err="1"/>
              <a:t>Eye+Brain</a:t>
            </a:r>
            <a:r>
              <a:rPr lang="en-IN" sz="2000" dirty="0"/>
              <a:t>]                                                                                                                                or original </a:t>
            </a:r>
          </a:p>
          <a:p>
            <a:pPr marL="0" indent="0">
              <a:buNone/>
            </a:pP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93C592DC-FE95-42B2-B037-5373CAB3EE5A}"/>
              </a:ext>
            </a:extLst>
          </p:cNvPr>
          <p:cNvCxnSpPr/>
          <p:nvPr/>
        </p:nvCxnSpPr>
        <p:spPr>
          <a:xfrm>
            <a:off x="1766657" y="941033"/>
            <a:ext cx="967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DE64F23-05C7-4D17-9726-53A5E7101C3E}"/>
              </a:ext>
            </a:extLst>
          </p:cNvPr>
          <p:cNvCxnSpPr>
            <a:cxnSpLocks/>
          </p:cNvCxnSpPr>
          <p:nvPr/>
        </p:nvCxnSpPr>
        <p:spPr>
          <a:xfrm>
            <a:off x="1491449" y="1322773"/>
            <a:ext cx="12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3A21E4DF-6B66-4C29-882B-4C99CA87AB79}"/>
              </a:ext>
            </a:extLst>
          </p:cNvPr>
          <p:cNvSpPr/>
          <p:nvPr/>
        </p:nvSpPr>
        <p:spPr>
          <a:xfrm>
            <a:off x="2734323" y="550416"/>
            <a:ext cx="2405848" cy="11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</a:t>
            </a:r>
          </a:p>
          <a:p>
            <a:pPr algn="ctr"/>
            <a:r>
              <a:rPr lang="en-US" dirty="0"/>
              <a:t>Algorithm</a:t>
            </a:r>
          </a:p>
          <a:p>
            <a:pPr algn="ctr"/>
            <a:r>
              <a:rPr lang="en-US" dirty="0"/>
              <a:t>Neural network 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C3066D2-C722-49D0-A5E9-BBEEC6C32741}"/>
              </a:ext>
            </a:extLst>
          </p:cNvPr>
          <p:cNvCxnSpPr>
            <a:stCxn id="9" idx="3"/>
          </p:cNvCxnSpPr>
          <p:nvPr/>
        </p:nvCxnSpPr>
        <p:spPr>
          <a:xfrm>
            <a:off x="5140171" y="1136344"/>
            <a:ext cx="144706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E979D74-2914-44D9-95CA-060F24509528}"/>
              </a:ext>
            </a:extLst>
          </p:cNvPr>
          <p:cNvSpPr/>
          <p:nvPr/>
        </p:nvSpPr>
        <p:spPr>
          <a:xfrm>
            <a:off x="6587232" y="710216"/>
            <a:ext cx="1260629" cy="88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5A6AB99D-8088-4665-A0E8-4626B784770D}"/>
              </a:ext>
            </a:extLst>
          </p:cNvPr>
          <p:cNvCxnSpPr/>
          <p:nvPr/>
        </p:nvCxnSpPr>
        <p:spPr>
          <a:xfrm flipH="1">
            <a:off x="1624618" y="2769833"/>
            <a:ext cx="3977196" cy="124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7C0D5504-F062-4A6F-8CFD-C262E6EE0C4A}"/>
              </a:ext>
            </a:extLst>
          </p:cNvPr>
          <p:cNvCxnSpPr/>
          <p:nvPr/>
        </p:nvCxnSpPr>
        <p:spPr>
          <a:xfrm>
            <a:off x="5601811" y="2769837"/>
            <a:ext cx="0" cy="117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D13C8B3A-BD18-4794-B037-6F4C8337A005}"/>
              </a:ext>
            </a:extLst>
          </p:cNvPr>
          <p:cNvCxnSpPr/>
          <p:nvPr/>
        </p:nvCxnSpPr>
        <p:spPr>
          <a:xfrm>
            <a:off x="5601812" y="2769833"/>
            <a:ext cx="4012707" cy="124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C4BE84B-938C-467B-8D0F-42705AA3464F}"/>
              </a:ext>
            </a:extLst>
          </p:cNvPr>
          <p:cNvCxnSpPr>
            <a:cxnSpLocks/>
          </p:cNvCxnSpPr>
          <p:nvPr/>
        </p:nvCxnSpPr>
        <p:spPr>
          <a:xfrm>
            <a:off x="1491449" y="4296796"/>
            <a:ext cx="0" cy="51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C5010F2-D6DA-4414-965F-6C571A92E52A}"/>
              </a:ext>
            </a:extLst>
          </p:cNvPr>
          <p:cNvCxnSpPr>
            <a:cxnSpLocks/>
          </p:cNvCxnSpPr>
          <p:nvPr/>
        </p:nvCxnSpPr>
        <p:spPr>
          <a:xfrm>
            <a:off x="5601811" y="4296796"/>
            <a:ext cx="0" cy="51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1EDCEFB6-692E-417E-81B4-31F9B65BA5A2}"/>
              </a:ext>
            </a:extLst>
          </p:cNvPr>
          <p:cNvCxnSpPr>
            <a:cxnSpLocks/>
          </p:cNvCxnSpPr>
          <p:nvPr/>
        </p:nvCxnSpPr>
        <p:spPr>
          <a:xfrm>
            <a:off x="9818703" y="4296796"/>
            <a:ext cx="0" cy="51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F628E868-D35C-4018-B187-2F9A88BD517B}"/>
              </a:ext>
            </a:extLst>
          </p:cNvPr>
          <p:cNvCxnSpPr/>
          <p:nvPr/>
        </p:nvCxnSpPr>
        <p:spPr>
          <a:xfrm>
            <a:off x="1491449" y="5468645"/>
            <a:ext cx="0" cy="44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4EF09D0F-7E11-4934-B4D1-B2A44825749B}"/>
              </a:ext>
            </a:extLst>
          </p:cNvPr>
          <p:cNvCxnSpPr/>
          <p:nvPr/>
        </p:nvCxnSpPr>
        <p:spPr>
          <a:xfrm>
            <a:off x="5681709" y="5473083"/>
            <a:ext cx="0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D0B6FB18-CA47-4463-8987-4F11F1D92FD1}"/>
              </a:ext>
            </a:extLst>
          </p:cNvPr>
          <p:cNvCxnSpPr/>
          <p:nvPr/>
        </p:nvCxnSpPr>
        <p:spPr>
          <a:xfrm>
            <a:off x="9916357" y="5468649"/>
            <a:ext cx="0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4744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1613140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274"/>
            <a:ext cx="11115675" cy="63662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          Computer science</a:t>
            </a:r>
          </a:p>
          <a:p>
            <a:pPr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Image processing                                                AI</a:t>
            </a:r>
          </a:p>
          <a:p>
            <a:pPr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Symbolic learning                 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                 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                                                                                                                                                                                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                                                                    r                                                                                                                                      recognition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Robotics    computer vision        statistical learning     deep learning     NN  </a:t>
            </a:r>
          </a:p>
          <a:p>
            <a:pPr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Speech recognition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NLP     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[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language processing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vision   </a:t>
            </a:r>
          </a:p>
          <a:p>
            <a:pPr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Object recognition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1442" y="1457864"/>
            <a:ext cx="8626" cy="57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39487" y="543464"/>
            <a:ext cx="1095555" cy="57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0863" y="1377531"/>
            <a:ext cx="19587" cy="59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4355" y="1285336"/>
            <a:ext cx="4218317" cy="73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809750" y="2400300"/>
            <a:ext cx="695325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86025" y="2400300"/>
            <a:ext cx="5334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34000" y="3162300"/>
            <a:ext cx="90487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48400" y="3162300"/>
            <a:ext cx="666750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429625" y="3152775"/>
            <a:ext cx="219075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658225" y="3143250"/>
            <a:ext cx="7620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10575" y="4076700"/>
            <a:ext cx="952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267700" y="4962525"/>
            <a:ext cx="28575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31693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59293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program steps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Get 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User “Machine learning algorithm”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“fit” method to build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“Predict” method to predict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“Score” method to find accuracy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Input                                                                                                             predict output</a:t>
            </a:r>
          </a:p>
          <a:p>
            <a:pPr marL="457200" indent="-457200">
              <a:buNone/>
            </a:pPr>
            <a:r>
              <a:rPr lang="en-US" sz="2000" dirty="0" smtClean="0"/>
              <a:t>Output                                                                                                          real output          </a:t>
            </a:r>
          </a:p>
          <a:p>
            <a:pPr marL="457200" indent="-457200">
              <a:buNone/>
            </a:pPr>
            <a:r>
              <a:rPr lang="en-US" sz="2000" dirty="0" smtClean="0"/>
              <a:t>Error = real value – </a:t>
            </a:r>
            <a:r>
              <a:rPr lang="en-US" sz="2000" smtClean="0"/>
              <a:t>predicted value </a:t>
            </a:r>
          </a:p>
          <a:p>
            <a:pPr marL="457200" indent="-457200">
              <a:buNone/>
            </a:pPr>
            <a:r>
              <a:rPr lang="en-US" sz="2000" smtClean="0"/>
              <a:t>  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724150" y="3162300"/>
            <a:ext cx="175260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</a:t>
            </a:r>
          </a:p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14950" y="3171825"/>
            <a:ext cx="14668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06000" y="3295650"/>
            <a:ext cx="1114425" cy="552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81150" y="329565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3075" y="3686175"/>
            <a:ext cx="981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6" idx="1"/>
          </p:cNvCxnSpPr>
          <p:nvPr/>
        </p:nvCxnSpPr>
        <p:spPr>
          <a:xfrm flipV="1">
            <a:off x="4476750" y="3495675"/>
            <a:ext cx="838200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00850" y="3324225"/>
            <a:ext cx="86677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91325" y="3657600"/>
            <a:ext cx="88582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9220200" y="3286125"/>
            <a:ext cx="600075" cy="266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8934450" y="3552825"/>
            <a:ext cx="1181100" cy="1428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550</Words>
  <Application>Microsoft Office PowerPoint</Application>
  <PresentationFormat>Custom</PresentationFormat>
  <Paragraphs>142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AND DEEP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AND DEEP LEARNING</dc:title>
  <dc:creator>ishaanth gowda A</dc:creator>
  <cp:lastModifiedBy>Admin</cp:lastModifiedBy>
  <cp:revision>15</cp:revision>
  <dcterms:created xsi:type="dcterms:W3CDTF">2021-11-24T16:04:54Z</dcterms:created>
  <dcterms:modified xsi:type="dcterms:W3CDTF">2021-12-02T17:45:31Z</dcterms:modified>
</cp:coreProperties>
</file>