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9144000" cy="5143500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464646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464646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464646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464646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2244" y="394842"/>
            <a:ext cx="433641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464646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482" y="2417063"/>
            <a:ext cx="8289035" cy="2382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379" y="640333"/>
            <a:ext cx="6690359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000000"/>
                </a:solidFill>
              </a:rPr>
              <a:t>INVESTIGATION</a:t>
            </a:r>
            <a:r>
              <a:rPr sz="3100" spc="-75" dirty="0">
                <a:solidFill>
                  <a:srgbClr val="000000"/>
                </a:solidFill>
              </a:rPr>
              <a:t> </a:t>
            </a:r>
            <a:r>
              <a:rPr sz="3100" dirty="0">
                <a:solidFill>
                  <a:srgbClr val="000000"/>
                </a:solidFill>
              </a:rPr>
              <a:t>OF</a:t>
            </a:r>
            <a:r>
              <a:rPr sz="3100" spc="-75" dirty="0">
                <a:solidFill>
                  <a:srgbClr val="000000"/>
                </a:solidFill>
              </a:rPr>
              <a:t> </a:t>
            </a:r>
            <a:r>
              <a:rPr sz="3100" spc="-10" dirty="0">
                <a:solidFill>
                  <a:srgbClr val="000000"/>
                </a:solidFill>
              </a:rPr>
              <a:t>VISION </a:t>
            </a:r>
            <a:r>
              <a:rPr sz="3100" dirty="0">
                <a:solidFill>
                  <a:srgbClr val="000000"/>
                </a:solidFill>
              </a:rPr>
              <a:t>TRANSFORMER</a:t>
            </a:r>
            <a:r>
              <a:rPr sz="3100" spc="-165" dirty="0">
                <a:solidFill>
                  <a:srgbClr val="000000"/>
                </a:solidFill>
              </a:rPr>
              <a:t> </a:t>
            </a:r>
            <a:r>
              <a:rPr sz="3100" dirty="0">
                <a:solidFill>
                  <a:srgbClr val="000000"/>
                </a:solidFill>
              </a:rPr>
              <a:t>ALGORITHM</a:t>
            </a:r>
            <a:r>
              <a:rPr sz="3100" spc="-140" dirty="0">
                <a:solidFill>
                  <a:srgbClr val="000000"/>
                </a:solidFill>
              </a:rPr>
              <a:t> </a:t>
            </a:r>
            <a:r>
              <a:rPr sz="3100" spc="-25" dirty="0">
                <a:solidFill>
                  <a:srgbClr val="000000"/>
                </a:solidFill>
              </a:rPr>
              <a:t>IN </a:t>
            </a:r>
            <a:r>
              <a:rPr sz="3100" spc="-10" dirty="0">
                <a:solidFill>
                  <a:srgbClr val="000000"/>
                </a:solidFill>
              </a:rPr>
              <a:t>CLASSIFICATION</a:t>
            </a:r>
            <a:r>
              <a:rPr sz="3100" spc="-200" dirty="0">
                <a:solidFill>
                  <a:srgbClr val="000000"/>
                </a:solidFill>
              </a:rPr>
              <a:t> </a:t>
            </a:r>
            <a:r>
              <a:rPr sz="3100" spc="-20" dirty="0">
                <a:solidFill>
                  <a:srgbClr val="000000"/>
                </a:solidFill>
              </a:rPr>
              <a:t>OF</a:t>
            </a:r>
            <a:r>
              <a:rPr sz="3100" spc="-175" dirty="0">
                <a:solidFill>
                  <a:srgbClr val="000000"/>
                </a:solidFill>
              </a:rPr>
              <a:t> </a:t>
            </a:r>
            <a:r>
              <a:rPr sz="3100" spc="-20" dirty="0">
                <a:solidFill>
                  <a:srgbClr val="000000"/>
                </a:solidFill>
              </a:rPr>
              <a:t>BRAIN</a:t>
            </a:r>
            <a:r>
              <a:rPr sz="3100" spc="-180" dirty="0">
                <a:solidFill>
                  <a:srgbClr val="000000"/>
                </a:solidFill>
              </a:rPr>
              <a:t> </a:t>
            </a:r>
            <a:r>
              <a:rPr sz="3100" spc="-10" dirty="0">
                <a:solidFill>
                  <a:srgbClr val="000000"/>
                </a:solidFill>
              </a:rPr>
              <a:t>TUMOR </a:t>
            </a:r>
            <a:r>
              <a:rPr sz="3100" dirty="0">
                <a:solidFill>
                  <a:srgbClr val="000000"/>
                </a:solidFill>
              </a:rPr>
              <a:t>USING</a:t>
            </a:r>
            <a:r>
              <a:rPr sz="3100" spc="-55" dirty="0">
                <a:solidFill>
                  <a:srgbClr val="000000"/>
                </a:solidFill>
              </a:rPr>
              <a:t> </a:t>
            </a:r>
            <a:r>
              <a:rPr sz="3100" dirty="0">
                <a:solidFill>
                  <a:srgbClr val="000000"/>
                </a:solidFill>
              </a:rPr>
              <a:t>DEEP</a:t>
            </a:r>
            <a:r>
              <a:rPr sz="3100" spc="-45" dirty="0">
                <a:solidFill>
                  <a:srgbClr val="000000"/>
                </a:solidFill>
              </a:rPr>
              <a:t> </a:t>
            </a:r>
            <a:r>
              <a:rPr sz="3100" spc="-10" dirty="0">
                <a:solidFill>
                  <a:srgbClr val="000000"/>
                </a:solidFill>
              </a:rPr>
              <a:t>LEARNING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240284" y="3166998"/>
            <a:ext cx="3472179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 panose="020B0604020202020204"/>
                <a:cs typeface="Microsoft Sans Serif" panose="020B0604020202020204"/>
              </a:rPr>
              <a:t>GUIDEDBY: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628015" marR="5080">
              <a:lnSpc>
                <a:spcPts val="2150"/>
              </a:lnSpc>
              <a:spcBef>
                <a:spcPts val="80"/>
              </a:spcBef>
            </a:pPr>
            <a:r>
              <a:rPr sz="1800" spc="-204" dirty="0">
                <a:solidFill>
                  <a:srgbClr val="EF0D0B"/>
                </a:solidFill>
                <a:latin typeface="Microsoft Sans Serif" panose="020B0604020202020204"/>
                <a:cs typeface="Microsoft Sans Serif" panose="020B0604020202020204"/>
              </a:rPr>
              <a:t>Mr.BALASUBRAMANIAM</a:t>
            </a:r>
            <a:r>
              <a:rPr sz="1800" spc="-110" dirty="0">
                <a:solidFill>
                  <a:srgbClr val="EF0D0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95" dirty="0">
                <a:solidFill>
                  <a:srgbClr val="EF0D0B"/>
                </a:solidFill>
                <a:latin typeface="Microsoft Sans Serif" panose="020B0604020202020204"/>
                <a:cs typeface="Microsoft Sans Serif" panose="020B0604020202020204"/>
              </a:rPr>
              <a:t>C,M.E. </a:t>
            </a:r>
            <a:r>
              <a:rPr sz="1800" spc="-110" dirty="0">
                <a:solidFill>
                  <a:srgbClr val="EF0D0B"/>
                </a:solidFill>
                <a:latin typeface="Microsoft Sans Serif" panose="020B0604020202020204"/>
                <a:cs typeface="Microsoft Sans Serif" panose="020B0604020202020204"/>
              </a:rPr>
              <a:t>ASSISTANT</a:t>
            </a:r>
            <a:r>
              <a:rPr sz="1800" spc="25" dirty="0">
                <a:solidFill>
                  <a:srgbClr val="EF0D0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EF0D0B"/>
                </a:solidFill>
                <a:latin typeface="Microsoft Sans Serif" panose="020B0604020202020204"/>
                <a:cs typeface="Microsoft Sans Serif" panose="020B0604020202020204"/>
              </a:rPr>
              <a:t>PROFESSOR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3576" y="3340734"/>
            <a:ext cx="33007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EF0D0B"/>
                </a:solidFill>
                <a:latin typeface="Microsoft Sans Serif" panose="020B0604020202020204"/>
                <a:cs typeface="Microsoft Sans Serif" panose="020B0604020202020204"/>
              </a:rPr>
              <a:t>MOHAMED</a:t>
            </a:r>
            <a:r>
              <a:rPr sz="1800" spc="-65" dirty="0">
                <a:solidFill>
                  <a:srgbClr val="EF0D0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40" dirty="0">
                <a:solidFill>
                  <a:srgbClr val="EF0D0B"/>
                </a:solidFill>
                <a:latin typeface="Microsoft Sans Serif" panose="020B0604020202020204"/>
                <a:cs typeface="Microsoft Sans Serif" panose="020B0604020202020204"/>
              </a:rPr>
              <a:t>ASSAM</a:t>
            </a:r>
            <a:r>
              <a:rPr sz="1800" spc="-80" dirty="0">
                <a:solidFill>
                  <a:srgbClr val="EF0D0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EF0D0B"/>
                </a:solidFill>
                <a:latin typeface="Microsoft Sans Serif" panose="020B0604020202020204"/>
                <a:cs typeface="Microsoft Sans Serif" panose="020B0604020202020204"/>
              </a:rPr>
              <a:t>A.</a:t>
            </a:r>
            <a:r>
              <a:rPr sz="1800" spc="-60" dirty="0">
                <a:solidFill>
                  <a:srgbClr val="EF0D0B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30" dirty="0">
                <a:solidFill>
                  <a:srgbClr val="EF0D0B"/>
                </a:solidFill>
                <a:latin typeface="Microsoft Sans Serif" panose="020B0604020202020204"/>
                <a:cs typeface="Microsoft Sans Serif" panose="020B0604020202020204"/>
              </a:rPr>
              <a:t>(21AI025) </a:t>
            </a:r>
            <a:r>
              <a:rPr sz="1800" spc="-155" dirty="0">
                <a:solidFill>
                  <a:srgbClr val="FF0000"/>
                </a:solidFill>
                <a:latin typeface="Microsoft Sans Serif" panose="020B0604020202020204"/>
                <a:cs typeface="Microsoft Sans Serif" panose="020B0604020202020204"/>
              </a:rPr>
              <a:t>SHIVA</a:t>
            </a:r>
            <a:r>
              <a:rPr sz="1800" spc="45" dirty="0">
                <a:solidFill>
                  <a:srgbClr val="FF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70" dirty="0">
                <a:solidFill>
                  <a:srgbClr val="FF0000"/>
                </a:solidFill>
                <a:latin typeface="Microsoft Sans Serif" panose="020B0604020202020204"/>
                <a:cs typeface="Microsoft Sans Serif" panose="020B0604020202020204"/>
              </a:rPr>
              <a:t>SHRI</a:t>
            </a:r>
            <a:r>
              <a:rPr sz="1800" spc="55" dirty="0">
                <a:solidFill>
                  <a:srgbClr val="FF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65" dirty="0">
                <a:solidFill>
                  <a:srgbClr val="FF0000"/>
                </a:solidFill>
                <a:latin typeface="Microsoft Sans Serif" panose="020B0604020202020204"/>
                <a:cs typeface="Microsoft Sans Serif" panose="020B0604020202020204"/>
              </a:rPr>
              <a:t>SHABHARI</a:t>
            </a:r>
            <a:r>
              <a:rPr sz="1800" spc="80" dirty="0">
                <a:solidFill>
                  <a:srgbClr val="FF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0" dirty="0">
                <a:solidFill>
                  <a:srgbClr val="FF0000"/>
                </a:solidFill>
                <a:latin typeface="Microsoft Sans Serif" panose="020B0604020202020204"/>
                <a:cs typeface="Microsoft Sans Serif" panose="020B0604020202020204"/>
              </a:rPr>
              <a:t>S.(21AI049) </a:t>
            </a:r>
            <a:r>
              <a:rPr sz="1800" dirty="0">
                <a:solidFill>
                  <a:srgbClr val="FF0000"/>
                </a:solidFill>
                <a:latin typeface="Microsoft Sans Serif" panose="020B0604020202020204"/>
                <a:cs typeface="Microsoft Sans Serif" panose="020B0604020202020204"/>
              </a:rPr>
              <a:t>YOGESHWARANG.</a:t>
            </a:r>
            <a:r>
              <a:rPr sz="1800" spc="340" dirty="0">
                <a:solidFill>
                  <a:srgbClr val="FF0000"/>
                </a:solidFill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800" spc="-10" dirty="0">
                <a:solidFill>
                  <a:srgbClr val="FF0000"/>
                </a:solidFill>
                <a:latin typeface="Microsoft Sans Serif" panose="020B0604020202020204"/>
                <a:cs typeface="Microsoft Sans Serif" panose="020B0604020202020204"/>
              </a:rPr>
              <a:t>(21AI059)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4478909"/>
            <a:ext cx="9144000" cy="664845"/>
            <a:chOff x="0" y="4478909"/>
            <a:chExt cx="9144000" cy="66484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4478994"/>
              <a:ext cx="9144000" cy="6645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4478909"/>
              <a:ext cx="9142730" cy="662940"/>
            </a:xfrm>
            <a:custGeom>
              <a:avLst/>
              <a:gdLst/>
              <a:ahLst/>
              <a:cxnLst/>
              <a:rect l="l" t="t" r="r" b="b"/>
              <a:pathLst>
                <a:path w="9142730" h="662939">
                  <a:moveTo>
                    <a:pt x="9142349" y="662698"/>
                  </a:moveTo>
                  <a:lnTo>
                    <a:pt x="0" y="662698"/>
                  </a:lnTo>
                  <a:lnTo>
                    <a:pt x="0" y="0"/>
                  </a:lnTo>
                  <a:lnTo>
                    <a:pt x="9142349" y="0"/>
                  </a:lnTo>
                  <a:lnTo>
                    <a:pt x="9142349" y="662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32376"/>
              <a:ext cx="2276856" cy="609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4539881"/>
              <a:ext cx="2239010" cy="533400"/>
            </a:xfrm>
            <a:custGeom>
              <a:avLst/>
              <a:gdLst/>
              <a:ahLst/>
              <a:cxnLst/>
              <a:rect l="l" t="t" r="r" b="b"/>
              <a:pathLst>
                <a:path w="2239010" h="533400">
                  <a:moveTo>
                    <a:pt x="2238629" y="532980"/>
                  </a:moveTo>
                  <a:lnTo>
                    <a:pt x="0" y="532980"/>
                  </a:lnTo>
                  <a:lnTo>
                    <a:pt x="0" y="0"/>
                  </a:lnTo>
                  <a:lnTo>
                    <a:pt x="2238629" y="0"/>
                  </a:lnTo>
                  <a:lnTo>
                    <a:pt x="2238629" y="532980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1051" y="4524756"/>
              <a:ext cx="6822948" cy="609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59151" y="4532261"/>
              <a:ext cx="6783070" cy="534670"/>
            </a:xfrm>
            <a:custGeom>
              <a:avLst/>
              <a:gdLst/>
              <a:ahLst/>
              <a:cxnLst/>
              <a:rect l="l" t="t" r="r" b="b"/>
              <a:pathLst>
                <a:path w="6783070" h="534670">
                  <a:moveTo>
                    <a:pt x="6783070" y="534504"/>
                  </a:moveTo>
                  <a:lnTo>
                    <a:pt x="0" y="534504"/>
                  </a:lnTo>
                  <a:lnTo>
                    <a:pt x="0" y="0"/>
                  </a:lnTo>
                  <a:lnTo>
                    <a:pt x="6783070" y="0"/>
                  </a:lnTo>
                  <a:lnTo>
                    <a:pt x="6783070" y="534504"/>
                  </a:lnTo>
                  <a:close/>
                </a:path>
              </a:pathLst>
            </a:custGeom>
            <a:solidFill>
              <a:srgbClr val="2CA0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9887" y="4567428"/>
            <a:ext cx="1750695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24UG-AI016</a:t>
            </a:r>
            <a:endParaRPr sz="2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4844" y="4545965"/>
            <a:ext cx="242062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75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REVIEW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40" dirty="0"/>
              <a:t>P</a:t>
            </a:r>
            <a:r>
              <a:rPr spc="-625" dirty="0"/>
              <a:t>RO</a:t>
            </a:r>
            <a:r>
              <a:rPr spc="-640" dirty="0"/>
              <a:t>P</a:t>
            </a:r>
            <a:r>
              <a:rPr spc="-635" dirty="0"/>
              <a:t>O</a:t>
            </a:r>
            <a:r>
              <a:rPr spc="-640" dirty="0"/>
              <a:t>S</a:t>
            </a:r>
            <a:r>
              <a:rPr spc="-650" dirty="0"/>
              <a:t>E</a:t>
            </a:r>
            <a:r>
              <a:rPr spc="-30" dirty="0"/>
              <a:t>D</a:t>
            </a:r>
            <a:r>
              <a:rPr spc="-415" dirty="0"/>
              <a:t> </a:t>
            </a:r>
            <a:r>
              <a:rPr spc="-700" dirty="0"/>
              <a:t>S</a:t>
            </a:r>
            <a:r>
              <a:rPr spc="-710" dirty="0"/>
              <a:t>Y</a:t>
            </a:r>
            <a:r>
              <a:rPr spc="-725" dirty="0"/>
              <a:t>S</a:t>
            </a:r>
            <a:r>
              <a:rPr spc="-705" dirty="0"/>
              <a:t>T</a:t>
            </a:r>
            <a:r>
              <a:rPr spc="-710" dirty="0"/>
              <a:t>E</a:t>
            </a:r>
            <a:r>
              <a:rPr spc="-20" dirty="0"/>
              <a:t>M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40155" y="1594357"/>
            <a:ext cx="7630159" cy="3217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0210" marR="60960" indent="-396240" algn="just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09575" algn="l"/>
                <a:tab pos="412115" algn="l"/>
              </a:tabLst>
            </a:pP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	The</a:t>
            </a:r>
            <a:r>
              <a:rPr sz="1600" spc="24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proposed</a:t>
            </a:r>
            <a:r>
              <a:rPr sz="1600" spc="28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system</a:t>
            </a:r>
            <a:r>
              <a:rPr sz="1600" spc="26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effectively</a:t>
            </a:r>
            <a:r>
              <a:rPr sz="1600" spc="28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classifies</a:t>
            </a:r>
            <a:r>
              <a:rPr sz="1600" spc="27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brain</a:t>
            </a:r>
            <a:r>
              <a:rPr sz="1600" spc="25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tumors</a:t>
            </a:r>
            <a:r>
              <a:rPr sz="1600" spc="27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600" spc="26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Vision Transformers</a:t>
            </a:r>
            <a:r>
              <a:rPr sz="1600" spc="-6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(ViT),</a:t>
            </a:r>
            <a:r>
              <a:rPr sz="1600" spc="-6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improving</a:t>
            </a:r>
            <a:r>
              <a:rPr sz="1600" spc="-7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accuracy</a:t>
            </a:r>
            <a:r>
              <a:rPr sz="1600" spc="-8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600" spc="-7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efficiency</a:t>
            </a:r>
            <a:r>
              <a:rPr sz="1600" spc="-8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600" spc="-9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MRI-based</a:t>
            </a:r>
            <a:r>
              <a:rPr sz="1600" spc="-6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diagnosis.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205"/>
              </a:spcBef>
              <a:buClr>
                <a:srgbClr val="202020"/>
              </a:buClr>
              <a:buFont typeface="Microsoft Sans Serif" panose="020B0604020202020204"/>
              <a:buAutoNum type="arabicPeriod"/>
            </a:pP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 marL="408940" marR="5080" indent="-396875" algn="just">
              <a:lnSpc>
                <a:spcPct val="100000"/>
              </a:lnSpc>
              <a:buAutoNum type="arabicPeriod"/>
              <a:tabLst>
                <a:tab pos="409575" algn="l"/>
              </a:tabLst>
            </a:pP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600" spc="23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processing</a:t>
            </a:r>
            <a:r>
              <a:rPr sz="1600" spc="229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images</a:t>
            </a:r>
            <a:r>
              <a:rPr sz="1600" spc="24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600" spc="23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patches,</a:t>
            </a:r>
            <a:r>
              <a:rPr sz="1600" spc="229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600" spc="24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model</a:t>
            </a:r>
            <a:r>
              <a:rPr sz="1600" spc="23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captures</a:t>
            </a:r>
            <a:r>
              <a:rPr sz="1600" spc="23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both</a:t>
            </a:r>
            <a:r>
              <a:rPr sz="1600" spc="24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local</a:t>
            </a:r>
            <a:r>
              <a:rPr sz="1600" spc="23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600" spc="24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global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features,</a:t>
            </a:r>
            <a:r>
              <a:rPr sz="1600" spc="-5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enabling</a:t>
            </a:r>
            <a:r>
              <a:rPr sz="1600" spc="-4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precise</a:t>
            </a:r>
            <a:r>
              <a:rPr sz="1600" spc="-4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1600" spc="-3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600" spc="-4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glioma,</a:t>
            </a:r>
            <a:r>
              <a:rPr sz="1600" spc="-3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meningioma,</a:t>
            </a:r>
            <a:r>
              <a:rPr sz="1600" spc="-4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pituitary</a:t>
            </a:r>
            <a:r>
              <a:rPr sz="1600" spc="-3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tumors,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600" spc="-2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no</a:t>
            </a:r>
            <a:r>
              <a:rPr sz="1600" spc="-2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tumor.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Advanced</a:t>
            </a:r>
            <a:r>
              <a:rPr sz="1600" spc="-3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preprocessing</a:t>
            </a:r>
            <a:r>
              <a:rPr sz="1600" spc="-2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techniques</a:t>
            </a:r>
            <a:r>
              <a:rPr sz="1600" spc="-2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enhance</a:t>
            </a:r>
            <a:r>
              <a:rPr sz="1600" spc="-2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model</a:t>
            </a:r>
            <a:r>
              <a:rPr sz="1600" spc="-3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robustness,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ensuring</a:t>
            </a:r>
            <a:r>
              <a:rPr sz="1600" spc="-5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reliable</a:t>
            </a:r>
            <a:r>
              <a:rPr sz="1600" spc="-5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predictions.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202020"/>
              </a:buClr>
              <a:buFont typeface="Microsoft Sans Serif" panose="020B0604020202020204"/>
              <a:buAutoNum type="arabicPeriod"/>
            </a:pP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 marL="408940" marR="60325" indent="-396875" algn="just">
              <a:lnSpc>
                <a:spcPct val="100000"/>
              </a:lnSpc>
              <a:buAutoNum type="arabicPeriod"/>
              <a:tabLst>
                <a:tab pos="409575" algn="l"/>
              </a:tabLst>
            </a:pP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600" spc="12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Flask-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based</a:t>
            </a:r>
            <a:r>
              <a:rPr sz="1600" spc="12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GUI</a:t>
            </a:r>
            <a:r>
              <a:rPr sz="1600" spc="13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provides</a:t>
            </a:r>
            <a:r>
              <a:rPr sz="1600" spc="12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600" spc="12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user-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friendly</a:t>
            </a:r>
            <a:r>
              <a:rPr sz="1600" spc="12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interface,</a:t>
            </a:r>
            <a:r>
              <a:rPr sz="1600" spc="13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allowing</a:t>
            </a:r>
            <a:r>
              <a:rPr sz="1600" spc="12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real-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time</a:t>
            </a:r>
            <a:r>
              <a:rPr sz="1600" spc="13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tumor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classification.</a:t>
            </a:r>
            <a:r>
              <a:rPr sz="1600" spc="26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Compared</a:t>
            </a:r>
            <a:r>
              <a:rPr sz="1600" spc="27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600" spc="25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traditional</a:t>
            </a:r>
            <a:r>
              <a:rPr sz="1600" spc="254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methods,</a:t>
            </a:r>
            <a:r>
              <a:rPr sz="1600" spc="26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1600" spc="25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system</a:t>
            </a:r>
            <a:r>
              <a:rPr sz="1600" spc="26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reduces</a:t>
            </a:r>
            <a:r>
              <a:rPr sz="1600" spc="26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manual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effort,</a:t>
            </a:r>
            <a:r>
              <a:rPr sz="1600" spc="-4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increases</a:t>
            </a:r>
            <a:r>
              <a:rPr sz="1600" spc="-3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diagnostic</a:t>
            </a:r>
            <a:r>
              <a:rPr sz="1600" spc="-4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accuracy,</a:t>
            </a:r>
            <a:r>
              <a:rPr sz="1600" spc="-5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600" spc="-4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offers</a:t>
            </a:r>
            <a:r>
              <a:rPr sz="1600" spc="-4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600" spc="-3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faster,</a:t>
            </a:r>
            <a:r>
              <a:rPr sz="1600" spc="-5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automated</a:t>
            </a:r>
            <a:r>
              <a:rPr sz="1600" spc="-5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solution</a:t>
            </a:r>
            <a:r>
              <a:rPr sz="1600" spc="-3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600" spc="-2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brain</a:t>
            </a:r>
            <a:r>
              <a:rPr sz="1600" spc="204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tumor</a:t>
            </a:r>
            <a:r>
              <a:rPr sz="1600" spc="2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detection,</a:t>
            </a:r>
            <a:r>
              <a:rPr sz="1600" spc="21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benefiting</a:t>
            </a:r>
            <a:r>
              <a:rPr sz="1600" spc="204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medical</a:t>
            </a:r>
            <a:r>
              <a:rPr sz="1600" spc="2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professionals</a:t>
            </a:r>
            <a:r>
              <a:rPr sz="1600" spc="2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 </a:t>
            </a:r>
            <a:r>
              <a:rPr sz="160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600" spc="2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  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clinical 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spc="-25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decision-</a:t>
            </a:r>
            <a:r>
              <a:rPr sz="1600" spc="-10" dirty="0">
                <a:solidFill>
                  <a:srgbClr val="202020"/>
                </a:solidFill>
                <a:latin typeface="Microsoft Sans Serif" panose="020B0604020202020204"/>
                <a:cs typeface="Microsoft Sans Serif" panose="020B0604020202020204"/>
              </a:rPr>
              <a:t>making.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95451"/>
            <a:ext cx="9144000" cy="297815"/>
            <a:chOff x="0" y="1095451"/>
            <a:chExt cx="9144000" cy="29781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095755"/>
              <a:ext cx="9144000" cy="2971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95451"/>
              <a:ext cx="9142730" cy="238125"/>
            </a:xfrm>
            <a:custGeom>
              <a:avLst/>
              <a:gdLst/>
              <a:ahLst/>
              <a:cxnLst/>
              <a:rect l="l" t="t" r="r" b="b"/>
              <a:pathLst>
                <a:path w="9142730" h="238125">
                  <a:moveTo>
                    <a:pt x="9142349" y="237667"/>
                  </a:moveTo>
                  <a:lnTo>
                    <a:pt x="0" y="237667"/>
                  </a:lnTo>
                  <a:lnTo>
                    <a:pt x="0" y="0"/>
                  </a:lnTo>
                  <a:lnTo>
                    <a:pt x="9142349" y="0"/>
                  </a:lnTo>
                  <a:lnTo>
                    <a:pt x="9142349" y="237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1663"/>
              <a:ext cx="569976" cy="2453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129042"/>
              <a:ext cx="532130" cy="170815"/>
            </a:xfrm>
            <a:custGeom>
              <a:avLst/>
              <a:gdLst/>
              <a:ahLst/>
              <a:cxnLst/>
              <a:rect l="l" t="t" r="r" b="b"/>
              <a:pathLst>
                <a:path w="532130" h="170815">
                  <a:moveTo>
                    <a:pt x="531825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531825" y="0"/>
                  </a:lnTo>
                  <a:lnTo>
                    <a:pt x="531825" y="170421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1121663"/>
              <a:ext cx="8592312" cy="2453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9787" y="1129042"/>
              <a:ext cx="8552815" cy="170815"/>
            </a:xfrm>
            <a:custGeom>
              <a:avLst/>
              <a:gdLst/>
              <a:ahLst/>
              <a:cxnLst/>
              <a:rect l="l" t="t" r="r" b="b"/>
              <a:pathLst>
                <a:path w="8552815" h="170815">
                  <a:moveTo>
                    <a:pt x="8552688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8552688" y="0"/>
                  </a:lnTo>
                  <a:lnTo>
                    <a:pt x="8552688" y="170421"/>
                  </a:lnTo>
                  <a:close/>
                </a:path>
              </a:pathLst>
            </a:custGeom>
            <a:solidFill>
              <a:srgbClr val="2CA0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244" y="394842"/>
            <a:ext cx="4336415" cy="553720"/>
          </a:xfrm>
        </p:spPr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FLOW CHART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355" y="1301750"/>
            <a:ext cx="8289290" cy="3497580"/>
          </a:xfrm>
        </p:spPr>
        <p:txBody>
          <a:bodyPr>
            <a:noAutofit/>
          </a:bodyPr>
          <a:p>
            <a:endParaRPr lang="en-US"/>
          </a:p>
        </p:txBody>
      </p:sp>
      <p:pic>
        <p:nvPicPr>
          <p:cNvPr id="4" name="Picture 3" descr="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610" y="1200150"/>
            <a:ext cx="4883785" cy="3214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CONCLUSION</a:t>
            </a:r>
            <a:endParaRPr spc="-360" dirty="0"/>
          </a:p>
        </p:txBody>
      </p:sp>
      <p:sp>
        <p:nvSpPr>
          <p:cNvPr id="3" name="object 3"/>
          <p:cNvSpPr txBox="1"/>
          <p:nvPr/>
        </p:nvSpPr>
        <p:spPr>
          <a:xfrm>
            <a:off x="534416" y="1880616"/>
            <a:ext cx="7980045" cy="2614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marR="221615" indent="-365760">
              <a:lnSpc>
                <a:spcPct val="100000"/>
              </a:lnSpc>
              <a:spcBef>
                <a:spcPts val="105"/>
              </a:spcBef>
              <a:buSzPct val="76000"/>
              <a:buAutoNum type="arabicPeriod"/>
              <a:tabLst>
                <a:tab pos="377825" algn="l"/>
              </a:tabLst>
            </a:pP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Brain</a:t>
            </a:r>
            <a:r>
              <a:rPr sz="1700" spc="1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1700" spc="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700" spc="3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deep</a:t>
            </a:r>
            <a:r>
              <a:rPr sz="1700" spc="3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1700" spc="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has</a:t>
            </a:r>
            <a:r>
              <a:rPr sz="1700" spc="3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significantly</a:t>
            </a:r>
            <a:r>
              <a:rPr sz="1700" spc="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improved</a:t>
            </a:r>
            <a:r>
              <a:rPr sz="1700" spc="3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medical diagnostics.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377825" marR="145415" indent="-365760">
              <a:lnSpc>
                <a:spcPct val="100000"/>
              </a:lnSpc>
              <a:buSzPct val="76000"/>
              <a:buAutoNum type="arabicPeriod"/>
              <a:tabLst>
                <a:tab pos="377825" algn="l"/>
              </a:tabLst>
            </a:pP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Advanced</a:t>
            </a:r>
            <a:r>
              <a:rPr sz="17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models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like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CNNs</a:t>
            </a:r>
            <a:r>
              <a:rPr sz="17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Transformers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achieve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high</a:t>
            </a:r>
            <a:r>
              <a:rPr sz="17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accuracy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brain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MRI</a:t>
            </a:r>
            <a:r>
              <a:rPr sz="17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scan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classification.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377825" marR="5080" indent="-365760">
              <a:lnSpc>
                <a:spcPts val="2040"/>
              </a:lnSpc>
              <a:spcBef>
                <a:spcPts val="55"/>
              </a:spcBef>
              <a:buSzPct val="76000"/>
              <a:buAutoNum type="arabicPeriod"/>
              <a:tabLst>
                <a:tab pos="377825" algn="l"/>
                <a:tab pos="1169035" algn="l"/>
                <a:tab pos="2054225" algn="l"/>
                <a:tab pos="3072765" algn="l"/>
                <a:tab pos="4387850" algn="l"/>
                <a:tab pos="5239385" algn="l"/>
                <a:tab pos="6137275" algn="l"/>
                <a:tab pos="6873240" algn="l"/>
                <a:tab pos="7423150" algn="l"/>
              </a:tabLst>
            </a:pP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These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models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enhance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automation,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reduce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manual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effort,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2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assist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radiologists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decision-making.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377825" marR="123825" indent="-365760">
              <a:lnSpc>
                <a:spcPts val="2030"/>
              </a:lnSpc>
              <a:spcBef>
                <a:spcPts val="5"/>
              </a:spcBef>
              <a:buSzPct val="76000"/>
              <a:buAutoNum type="arabicPeriod"/>
              <a:tabLst>
                <a:tab pos="377825" algn="l"/>
                <a:tab pos="1592580" algn="l"/>
              </a:tabLst>
            </a:pP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Challenges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include</a:t>
            </a:r>
            <a:r>
              <a:rPr sz="1700" spc="3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700" spc="3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scarcity,</a:t>
            </a:r>
            <a:r>
              <a:rPr sz="1700" spc="3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model</a:t>
            </a:r>
            <a:r>
              <a:rPr sz="1700" spc="3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interpretability,</a:t>
            </a:r>
            <a:r>
              <a:rPr sz="1700" spc="3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spc="3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computational costs.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377825" marR="116840" indent="-365760">
              <a:lnSpc>
                <a:spcPts val="2040"/>
              </a:lnSpc>
              <a:buSzPct val="76000"/>
              <a:buAutoNum type="arabicPeriod"/>
              <a:tabLst>
                <a:tab pos="377825" algn="l"/>
              </a:tabLst>
            </a:pP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Further</a:t>
            </a:r>
            <a:r>
              <a:rPr sz="1700" spc="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research</a:t>
            </a:r>
            <a:r>
              <a:rPr sz="1700" spc="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700" spc="1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needed</a:t>
            </a:r>
            <a:r>
              <a:rPr sz="1700" spc="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700" spc="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improve</a:t>
            </a:r>
            <a:r>
              <a:rPr sz="1700" spc="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model</a:t>
            </a:r>
            <a:r>
              <a:rPr sz="1700" spc="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robustness,</a:t>
            </a:r>
            <a:r>
              <a:rPr sz="1700" spc="1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explainability,</a:t>
            </a:r>
            <a:r>
              <a:rPr sz="1700" spc="1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5" dirty="0"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clinical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integration.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95451"/>
            <a:ext cx="9144000" cy="297815"/>
            <a:chOff x="0" y="1095451"/>
            <a:chExt cx="9144000" cy="29781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095755"/>
              <a:ext cx="9144000" cy="2971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95451"/>
              <a:ext cx="9142730" cy="238125"/>
            </a:xfrm>
            <a:custGeom>
              <a:avLst/>
              <a:gdLst/>
              <a:ahLst/>
              <a:cxnLst/>
              <a:rect l="l" t="t" r="r" b="b"/>
              <a:pathLst>
                <a:path w="9142730" h="238125">
                  <a:moveTo>
                    <a:pt x="9142349" y="237667"/>
                  </a:moveTo>
                  <a:lnTo>
                    <a:pt x="0" y="237667"/>
                  </a:lnTo>
                  <a:lnTo>
                    <a:pt x="0" y="0"/>
                  </a:lnTo>
                  <a:lnTo>
                    <a:pt x="9142349" y="0"/>
                  </a:lnTo>
                  <a:lnTo>
                    <a:pt x="9142349" y="237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1663"/>
              <a:ext cx="569976" cy="2453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129042"/>
              <a:ext cx="532130" cy="170815"/>
            </a:xfrm>
            <a:custGeom>
              <a:avLst/>
              <a:gdLst/>
              <a:ahLst/>
              <a:cxnLst/>
              <a:rect l="l" t="t" r="r" b="b"/>
              <a:pathLst>
                <a:path w="532130" h="170815">
                  <a:moveTo>
                    <a:pt x="531825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531825" y="0"/>
                  </a:lnTo>
                  <a:lnTo>
                    <a:pt x="531825" y="170421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1121663"/>
              <a:ext cx="8592312" cy="2453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9787" y="1129042"/>
              <a:ext cx="8552815" cy="170815"/>
            </a:xfrm>
            <a:custGeom>
              <a:avLst/>
              <a:gdLst/>
              <a:ahLst/>
              <a:cxnLst/>
              <a:rect l="l" t="t" r="r" b="b"/>
              <a:pathLst>
                <a:path w="8552815" h="170815">
                  <a:moveTo>
                    <a:pt x="8552688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8552688" y="0"/>
                  </a:lnTo>
                  <a:lnTo>
                    <a:pt x="8552688" y="170421"/>
                  </a:lnTo>
                  <a:close/>
                </a:path>
              </a:pathLst>
            </a:custGeom>
            <a:solidFill>
              <a:srgbClr val="2CA0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INTRODUCTION</a:t>
            </a:r>
            <a:endParaRPr spc="-415" dirty="0"/>
          </a:p>
        </p:txBody>
      </p:sp>
      <p:sp>
        <p:nvSpPr>
          <p:cNvPr id="3" name="object 3"/>
          <p:cNvSpPr txBox="1"/>
          <p:nvPr/>
        </p:nvSpPr>
        <p:spPr>
          <a:xfrm>
            <a:off x="299720" y="1847214"/>
            <a:ext cx="8194675" cy="2969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19735" marR="52705" indent="-404495" algn="just">
              <a:lnSpc>
                <a:spcPts val="2020"/>
              </a:lnSpc>
              <a:spcBef>
                <a:spcPts val="280"/>
              </a:spcBef>
              <a:buSzPct val="106000"/>
              <a:buAutoNum type="arabicPeriod"/>
              <a:tabLst>
                <a:tab pos="422275" algn="l"/>
              </a:tabLst>
            </a:pP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According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Global</a:t>
            </a:r>
            <a:r>
              <a:rPr sz="17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Brain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Tumor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Center.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Estimated</a:t>
            </a:r>
            <a:r>
              <a:rPr sz="17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global</a:t>
            </a:r>
            <a:r>
              <a:rPr sz="17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incidence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brain</a:t>
            </a:r>
            <a:r>
              <a:rPr sz="17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5" dirty="0"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700" spc="-25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central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nervous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system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(CNS)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tumors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about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5-</a:t>
            </a:r>
            <a:r>
              <a:rPr sz="1600" b="1" dirty="0">
                <a:latin typeface="Arial" panose="020B0604020202020204"/>
                <a:cs typeface="Arial" panose="020B0604020202020204"/>
              </a:rPr>
              <a:t>6</a:t>
            </a:r>
            <a:r>
              <a:rPr sz="16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per</a:t>
            </a:r>
            <a:r>
              <a:rPr sz="16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100,000</a:t>
            </a:r>
            <a:r>
              <a:rPr sz="16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people</a:t>
            </a:r>
            <a:r>
              <a:rPr sz="16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annually</a:t>
            </a:r>
            <a:r>
              <a:rPr sz="1500" spc="-10" dirty="0">
                <a:latin typeface="Microsoft Sans Serif" panose="020B0604020202020204"/>
                <a:cs typeface="Microsoft Sans Serif" panose="020B0604020202020204"/>
              </a:rPr>
              <a:t>.</a:t>
            </a:r>
            <a:endParaRPr sz="15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555"/>
              </a:spcBef>
              <a:buAutoNum type="arabicPeriod"/>
            </a:pP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418465" marR="63500" indent="-406400" algn="just">
              <a:lnSpc>
                <a:spcPct val="115000"/>
              </a:lnSpc>
              <a:buAutoNum type="arabicPeriod"/>
              <a:tabLst>
                <a:tab pos="422275" algn="l"/>
              </a:tabLst>
            </a:pP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Deep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involves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training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multi-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layer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neural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networks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recognize</a:t>
            </a:r>
            <a:r>
              <a:rPr sz="17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complex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patterns</a:t>
            </a:r>
            <a:r>
              <a:rPr sz="17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7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large</a:t>
            </a:r>
            <a:r>
              <a:rPr sz="17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datasets,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enabling</a:t>
            </a:r>
            <a:r>
              <a:rPr sz="17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high</a:t>
            </a:r>
            <a:r>
              <a:rPr sz="17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accuracy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7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tasks</a:t>
            </a:r>
            <a:r>
              <a:rPr sz="17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like</a:t>
            </a:r>
            <a:r>
              <a:rPr sz="17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image</a:t>
            </a:r>
            <a:r>
              <a:rPr sz="17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recognition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classification.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510"/>
              </a:spcBef>
              <a:buAutoNum type="arabicPeriod"/>
            </a:pP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422275" marR="5080" indent="-410210">
              <a:lnSpc>
                <a:spcPct val="115000"/>
              </a:lnSpc>
              <a:buAutoNum type="arabicPeriod"/>
              <a:tabLst>
                <a:tab pos="422275" algn="l"/>
              </a:tabLst>
            </a:pP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medical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image,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deep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models,</a:t>
            </a:r>
            <a:r>
              <a:rPr sz="17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such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convolutional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neural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networks (CNNs),</a:t>
            </a:r>
            <a:r>
              <a:rPr sz="1700" spc="-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17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17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automate</a:t>
            </a:r>
            <a:r>
              <a:rPr sz="17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detection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spc="-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17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7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brain</a:t>
            </a:r>
            <a:r>
              <a:rPr sz="1700" spc="-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tumors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MRI</a:t>
            </a:r>
            <a:r>
              <a:rPr sz="17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scans.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95451"/>
            <a:ext cx="9144000" cy="297815"/>
            <a:chOff x="0" y="1095451"/>
            <a:chExt cx="9144000" cy="29781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095755"/>
              <a:ext cx="9144000" cy="2971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95451"/>
              <a:ext cx="9142730" cy="238125"/>
            </a:xfrm>
            <a:custGeom>
              <a:avLst/>
              <a:gdLst/>
              <a:ahLst/>
              <a:cxnLst/>
              <a:rect l="l" t="t" r="r" b="b"/>
              <a:pathLst>
                <a:path w="9142730" h="238125">
                  <a:moveTo>
                    <a:pt x="9142349" y="237667"/>
                  </a:moveTo>
                  <a:lnTo>
                    <a:pt x="0" y="237667"/>
                  </a:lnTo>
                  <a:lnTo>
                    <a:pt x="0" y="0"/>
                  </a:lnTo>
                  <a:lnTo>
                    <a:pt x="9142349" y="0"/>
                  </a:lnTo>
                  <a:lnTo>
                    <a:pt x="9142349" y="237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1663"/>
              <a:ext cx="569976" cy="2453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129042"/>
              <a:ext cx="532130" cy="170815"/>
            </a:xfrm>
            <a:custGeom>
              <a:avLst/>
              <a:gdLst/>
              <a:ahLst/>
              <a:cxnLst/>
              <a:rect l="l" t="t" r="r" b="b"/>
              <a:pathLst>
                <a:path w="532130" h="170815">
                  <a:moveTo>
                    <a:pt x="531825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531825" y="0"/>
                  </a:lnTo>
                  <a:lnTo>
                    <a:pt x="531825" y="170421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1121663"/>
              <a:ext cx="8592312" cy="2453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9787" y="1129042"/>
              <a:ext cx="8552815" cy="170815"/>
            </a:xfrm>
            <a:custGeom>
              <a:avLst/>
              <a:gdLst/>
              <a:ahLst/>
              <a:cxnLst/>
              <a:rect l="l" t="t" r="r" b="b"/>
              <a:pathLst>
                <a:path w="8552815" h="170815">
                  <a:moveTo>
                    <a:pt x="8552688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8552688" y="0"/>
                  </a:lnTo>
                  <a:lnTo>
                    <a:pt x="8552688" y="170421"/>
                  </a:lnTo>
                  <a:close/>
                </a:path>
              </a:pathLst>
            </a:custGeom>
            <a:solidFill>
              <a:srgbClr val="2CA0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251574"/>
            <a:ext cx="61309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15" dirty="0"/>
              <a:t>OVERVIEW</a:t>
            </a:r>
            <a:r>
              <a:rPr spc="-225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944" dirty="0"/>
              <a:t>T</a:t>
            </a:r>
            <a:r>
              <a:rPr spc="-925" dirty="0"/>
              <a:t>H</a:t>
            </a:r>
            <a:r>
              <a:rPr spc="-160" dirty="0"/>
              <a:t>E</a:t>
            </a:r>
            <a:r>
              <a:rPr spc="-390" dirty="0"/>
              <a:t> </a:t>
            </a:r>
            <a:r>
              <a:rPr spc="-850" dirty="0"/>
              <a:t>P</a:t>
            </a:r>
            <a:r>
              <a:rPr spc="-835" dirty="0"/>
              <a:t>R</a:t>
            </a:r>
            <a:r>
              <a:rPr spc="-825" dirty="0"/>
              <a:t>O</a:t>
            </a:r>
            <a:r>
              <a:rPr spc="-875" dirty="0"/>
              <a:t>J</a:t>
            </a:r>
            <a:r>
              <a:rPr spc="-860" dirty="0"/>
              <a:t>E</a:t>
            </a:r>
            <a:r>
              <a:rPr spc="-835" dirty="0"/>
              <a:t>C</a:t>
            </a:r>
            <a:r>
              <a:rPr spc="-160" dirty="0"/>
              <a:t>T</a:t>
            </a:r>
            <a:endParaRPr spc="-160" dirty="0"/>
          </a:p>
        </p:txBody>
      </p:sp>
      <p:sp>
        <p:nvSpPr>
          <p:cNvPr id="3" name="object 3"/>
          <p:cNvSpPr txBox="1"/>
          <p:nvPr/>
        </p:nvSpPr>
        <p:spPr>
          <a:xfrm>
            <a:off x="481076" y="1450848"/>
            <a:ext cx="8132445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1005" indent="-40830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21005" algn="l"/>
              </a:tabLst>
            </a:pP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Collect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7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science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421005" indent="-408305">
              <a:lnSpc>
                <a:spcPct val="100000"/>
              </a:lnSpc>
              <a:buAutoNum type="arabicPeriod"/>
              <a:tabLst>
                <a:tab pos="421005" algn="l"/>
              </a:tabLst>
            </a:pP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17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collected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online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421005" indent="-408305">
              <a:lnSpc>
                <a:spcPct val="100000"/>
              </a:lnSpc>
              <a:buAutoNum type="arabicPeriod"/>
              <a:tabLst>
                <a:tab pos="421005" algn="l"/>
              </a:tabLst>
            </a:pP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preprocessing</a:t>
            </a:r>
            <a:r>
              <a:rPr sz="1700" spc="-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performed</a:t>
            </a:r>
            <a:r>
              <a:rPr sz="17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ensured</a:t>
            </a:r>
            <a:r>
              <a:rPr sz="1700" spc="-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images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17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optimized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7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analysis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421005" indent="-408305">
              <a:lnSpc>
                <a:spcPct val="100000"/>
              </a:lnSpc>
              <a:buAutoNum type="arabicPeriod"/>
              <a:tabLst>
                <a:tab pos="421005" algn="l"/>
              </a:tabLst>
            </a:pP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Feature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extraction</a:t>
            </a:r>
            <a:r>
              <a:rPr sz="1700" spc="-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700" spc="-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conducted</a:t>
            </a:r>
            <a:r>
              <a:rPr sz="17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7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identify</a:t>
            </a:r>
            <a:r>
              <a:rPr sz="17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key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patterns</a:t>
            </a:r>
            <a:r>
              <a:rPr sz="1700" spc="2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within</a:t>
            </a:r>
            <a:r>
              <a:rPr sz="17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image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421005" marR="5080" indent="-408940">
              <a:lnSpc>
                <a:spcPct val="100000"/>
              </a:lnSpc>
              <a:buAutoNum type="arabicPeriod"/>
              <a:tabLst>
                <a:tab pos="421005" algn="l"/>
              </a:tabLst>
            </a:pP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Vision</a:t>
            </a:r>
            <a:r>
              <a:rPr sz="1700" spc="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transformer</a:t>
            </a:r>
            <a:r>
              <a:rPr sz="1700" spc="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(ViT)</a:t>
            </a:r>
            <a:r>
              <a:rPr sz="1700" spc="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algorithm</a:t>
            </a:r>
            <a:r>
              <a:rPr sz="1700" spc="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700" spc="11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applied</a:t>
            </a:r>
            <a:r>
              <a:rPr sz="1700" spc="1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700" spc="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1700" spc="1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categorizing</a:t>
            </a:r>
            <a:r>
              <a:rPr sz="1700" spc="1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5" dirty="0">
                <a:latin typeface="Microsoft Sans Serif" panose="020B0604020202020204"/>
                <a:cs typeface="Microsoft Sans Serif" panose="020B0604020202020204"/>
              </a:rPr>
              <a:t>MRI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images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four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categories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2707005" lvl="1" indent="-358140">
              <a:lnSpc>
                <a:spcPct val="100000"/>
              </a:lnSpc>
              <a:buChar char="●"/>
              <a:tabLst>
                <a:tab pos="2707005" algn="l"/>
              </a:tabLst>
            </a:pP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Glioma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2707005" lvl="1" indent="-358140">
              <a:lnSpc>
                <a:spcPct val="100000"/>
              </a:lnSpc>
              <a:buChar char="●"/>
              <a:tabLst>
                <a:tab pos="2707005" algn="l"/>
              </a:tabLst>
            </a:pP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Meningioma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2707005" lvl="1" indent="-358140">
              <a:lnSpc>
                <a:spcPct val="100000"/>
              </a:lnSpc>
              <a:buChar char="●"/>
              <a:tabLst>
                <a:tab pos="2707005" algn="l"/>
              </a:tabLst>
            </a:pP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Pituitary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tumor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2707005" lvl="1" indent="-358140">
              <a:lnSpc>
                <a:spcPct val="100000"/>
              </a:lnSpc>
              <a:buChar char="●"/>
              <a:tabLst>
                <a:tab pos="2707005" algn="l"/>
              </a:tabLst>
            </a:pP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No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tumor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95451"/>
            <a:ext cx="9144000" cy="297815"/>
            <a:chOff x="0" y="1095451"/>
            <a:chExt cx="9144000" cy="29781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095755"/>
              <a:ext cx="9144000" cy="2971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95451"/>
              <a:ext cx="9142730" cy="238125"/>
            </a:xfrm>
            <a:custGeom>
              <a:avLst/>
              <a:gdLst/>
              <a:ahLst/>
              <a:cxnLst/>
              <a:rect l="l" t="t" r="r" b="b"/>
              <a:pathLst>
                <a:path w="9142730" h="238125">
                  <a:moveTo>
                    <a:pt x="9142349" y="237667"/>
                  </a:moveTo>
                  <a:lnTo>
                    <a:pt x="0" y="237667"/>
                  </a:lnTo>
                  <a:lnTo>
                    <a:pt x="0" y="0"/>
                  </a:lnTo>
                  <a:lnTo>
                    <a:pt x="9142349" y="0"/>
                  </a:lnTo>
                  <a:lnTo>
                    <a:pt x="9142349" y="237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1663"/>
              <a:ext cx="569976" cy="2453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129042"/>
              <a:ext cx="532130" cy="170815"/>
            </a:xfrm>
            <a:custGeom>
              <a:avLst/>
              <a:gdLst/>
              <a:ahLst/>
              <a:cxnLst/>
              <a:rect l="l" t="t" r="r" b="b"/>
              <a:pathLst>
                <a:path w="532130" h="170815">
                  <a:moveTo>
                    <a:pt x="531825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531825" y="0"/>
                  </a:lnTo>
                  <a:lnTo>
                    <a:pt x="531825" y="170421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1121663"/>
              <a:ext cx="8592312" cy="2453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9787" y="1129042"/>
              <a:ext cx="8552815" cy="170815"/>
            </a:xfrm>
            <a:custGeom>
              <a:avLst/>
              <a:gdLst/>
              <a:ahLst/>
              <a:cxnLst/>
              <a:rect l="l" t="t" r="r" b="b"/>
              <a:pathLst>
                <a:path w="8552815" h="170815">
                  <a:moveTo>
                    <a:pt x="8552688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8552688" y="0"/>
                  </a:lnTo>
                  <a:lnTo>
                    <a:pt x="8552688" y="170421"/>
                  </a:lnTo>
                  <a:close/>
                </a:path>
              </a:pathLst>
            </a:custGeom>
            <a:solidFill>
              <a:srgbClr val="2CA0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57314"/>
            <a:ext cx="42659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70" dirty="0"/>
              <a:t>L</a:t>
            </a:r>
            <a:r>
              <a:rPr spc="-785" dirty="0"/>
              <a:t>I</a:t>
            </a:r>
            <a:r>
              <a:rPr spc="-770" dirty="0"/>
              <a:t>T</a:t>
            </a:r>
            <a:r>
              <a:rPr spc="-775" dirty="0"/>
              <a:t>E</a:t>
            </a:r>
            <a:r>
              <a:rPr spc="-755" dirty="0"/>
              <a:t>R</a:t>
            </a:r>
            <a:r>
              <a:rPr spc="-775" dirty="0"/>
              <a:t>A</a:t>
            </a:r>
            <a:r>
              <a:rPr spc="-770" dirty="0"/>
              <a:t>T</a:t>
            </a:r>
            <a:r>
              <a:rPr spc="-745" dirty="0"/>
              <a:t>U</a:t>
            </a:r>
            <a:r>
              <a:rPr spc="-780" dirty="0"/>
              <a:t>R</a:t>
            </a:r>
            <a:r>
              <a:rPr spc="-25" dirty="0"/>
              <a:t>E</a:t>
            </a:r>
            <a:r>
              <a:rPr spc="-710" dirty="0"/>
              <a:t> </a:t>
            </a:r>
            <a:r>
              <a:rPr spc="-745" dirty="0"/>
              <a:t>S</a:t>
            </a:r>
            <a:r>
              <a:rPr spc="-715" dirty="0"/>
              <a:t>U</a:t>
            </a:r>
            <a:r>
              <a:rPr spc="-750" dirty="0"/>
              <a:t>R</a:t>
            </a:r>
            <a:r>
              <a:rPr spc="-735" dirty="0"/>
              <a:t>V</a:t>
            </a:r>
            <a:r>
              <a:rPr spc="-760" dirty="0"/>
              <a:t>E</a:t>
            </a:r>
            <a:r>
              <a:rPr spc="-30" dirty="0"/>
              <a:t>Y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548383"/>
            <a:ext cx="6013450" cy="5429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80"/>
              </a:spcBef>
            </a:pPr>
            <a:r>
              <a:rPr sz="1700" b="1" spc="-10" dirty="0">
                <a:latin typeface="Arial" panose="020B0604020202020204"/>
                <a:cs typeface="Arial" panose="020B0604020202020204"/>
              </a:rPr>
              <a:t>Brain</a:t>
            </a:r>
            <a:r>
              <a:rPr sz="17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latin typeface="Arial" panose="020B0604020202020204"/>
                <a:cs typeface="Arial" panose="020B0604020202020204"/>
              </a:rPr>
              <a:t>Tumor</a:t>
            </a:r>
            <a:r>
              <a:rPr sz="1700" b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20" dirty="0">
                <a:latin typeface="Arial" panose="020B0604020202020204"/>
                <a:cs typeface="Arial" panose="020B0604020202020204"/>
              </a:rPr>
              <a:t>Classification</a:t>
            </a:r>
            <a:r>
              <a:rPr sz="17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latin typeface="Arial" panose="020B0604020202020204"/>
                <a:cs typeface="Arial" panose="020B0604020202020204"/>
              </a:rPr>
              <a:t>and</a:t>
            </a:r>
            <a:r>
              <a:rPr sz="17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latin typeface="Arial" panose="020B0604020202020204"/>
                <a:cs typeface="Arial" panose="020B0604020202020204"/>
              </a:rPr>
              <a:t>Detection</a:t>
            </a:r>
            <a:r>
              <a:rPr sz="17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20" dirty="0">
                <a:latin typeface="Arial" panose="020B0604020202020204"/>
                <a:cs typeface="Arial" panose="020B0604020202020204"/>
              </a:rPr>
              <a:t>Based</a:t>
            </a:r>
            <a:r>
              <a:rPr sz="17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DL</a:t>
            </a:r>
            <a:r>
              <a:rPr sz="17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latin typeface="Arial" panose="020B0604020202020204"/>
                <a:cs typeface="Arial" panose="020B0604020202020204"/>
              </a:rPr>
              <a:t>Models </a:t>
            </a:r>
            <a:r>
              <a:rPr sz="1700" b="1" spc="-95" dirty="0">
                <a:latin typeface="Arial" panose="020B0604020202020204"/>
                <a:cs typeface="Arial" panose="020B0604020202020204"/>
              </a:rPr>
              <a:t>AUTHOR</a:t>
            </a:r>
            <a:r>
              <a:rPr sz="1700" b="1" spc="-29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95" dirty="0">
                <a:latin typeface="Arial" panose="020B0604020202020204"/>
                <a:cs typeface="Arial" panose="020B0604020202020204"/>
              </a:rPr>
              <a:t>NAME</a:t>
            </a:r>
            <a:r>
              <a:rPr sz="1700" b="1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:</a:t>
            </a:r>
            <a:r>
              <a:rPr sz="17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5" dirty="0">
                <a:latin typeface="Arial" panose="020B0604020202020204"/>
                <a:cs typeface="Arial" panose="020B0604020202020204"/>
              </a:rPr>
              <a:t>FARHAN</a:t>
            </a:r>
            <a:r>
              <a:rPr sz="1700" b="1" spc="-25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5" dirty="0">
                <a:latin typeface="Arial" panose="020B0604020202020204"/>
                <a:cs typeface="Arial" panose="020B0604020202020204"/>
              </a:rPr>
              <a:t>MOHAMED</a:t>
            </a:r>
            <a:r>
              <a:rPr sz="1700" b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5" dirty="0">
                <a:latin typeface="Arial" panose="020B0604020202020204"/>
                <a:cs typeface="Arial" panose="020B0604020202020204"/>
              </a:rPr>
              <a:t>(ET.AL)</a:t>
            </a:r>
            <a:r>
              <a:rPr sz="1700" b="1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latin typeface="Arial" panose="020B0604020202020204"/>
                <a:cs typeface="Arial" panose="020B0604020202020204"/>
              </a:rPr>
              <a:t>IEEE2023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1664" y="1612519"/>
            <a:ext cx="1253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 panose="020B0604020202020204"/>
                <a:cs typeface="Arial" panose="020B0604020202020204"/>
              </a:rPr>
              <a:t>VOLUME</a:t>
            </a:r>
            <a:r>
              <a:rPr sz="12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12,2024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180" y="2308860"/>
            <a:ext cx="8329295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655" marR="75565" indent="-27559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89560" algn="l"/>
              </a:tabLst>
            </a:pP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Trained</a:t>
            </a:r>
            <a:r>
              <a:rPr sz="1700" spc="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1700" spc="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5712</a:t>
            </a:r>
            <a:r>
              <a:rPr sz="1700" spc="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images,</a:t>
            </a:r>
            <a:r>
              <a:rPr sz="1700" spc="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model</a:t>
            </a:r>
            <a:r>
              <a:rPr sz="1700" spc="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achieves</a:t>
            </a:r>
            <a:r>
              <a:rPr sz="1700" spc="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99%</a:t>
            </a:r>
            <a:r>
              <a:rPr sz="1700" spc="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accuracy</a:t>
            </a:r>
            <a:r>
              <a:rPr sz="1700" spc="11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17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ResNet50,</a:t>
            </a:r>
            <a:r>
              <a:rPr sz="1700" spc="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data 	augmentation,</a:t>
            </a:r>
            <a:r>
              <a:rPr sz="17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regularization.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Font typeface="Microsoft Sans Serif" panose="020B0604020202020204"/>
              <a:buAutoNum type="arabicPeriod"/>
            </a:pP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287655" marR="5080" indent="-275590">
              <a:lnSpc>
                <a:spcPct val="100000"/>
              </a:lnSpc>
              <a:buAutoNum type="arabicPeriod"/>
              <a:tabLst>
                <a:tab pos="289560" algn="l"/>
                <a:tab pos="1496695" algn="l"/>
                <a:tab pos="2940050" algn="l"/>
                <a:tab pos="3693795" algn="l"/>
                <a:tab pos="4243070" algn="l"/>
                <a:tab pos="5248910" algn="l"/>
                <a:tab pos="6155690" algn="l"/>
                <a:tab pos="7088505" algn="l"/>
              </a:tabLst>
            </a:pP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Testing</a:t>
            </a:r>
            <a:r>
              <a:rPr sz="1700" spc="3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5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1311</a:t>
            </a:r>
            <a:r>
              <a:rPr sz="1700" spc="4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images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shows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high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accuracy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(glioma: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98.33%,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meningioma: 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94.44%,</a:t>
            </a:r>
            <a:r>
              <a:rPr sz="17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no</a:t>
            </a:r>
            <a:r>
              <a:rPr sz="1700" spc="-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tumor:</a:t>
            </a:r>
            <a:r>
              <a:rPr sz="1700" spc="-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100%,</a:t>
            </a:r>
            <a:r>
              <a:rPr sz="1700" spc="-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pituitary:</a:t>
            </a:r>
            <a:r>
              <a:rPr sz="17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100%).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095451"/>
            <a:ext cx="9144000" cy="297815"/>
            <a:chOff x="0" y="1095451"/>
            <a:chExt cx="9144000" cy="29781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095755"/>
              <a:ext cx="9144000" cy="2971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95451"/>
              <a:ext cx="9142730" cy="238125"/>
            </a:xfrm>
            <a:custGeom>
              <a:avLst/>
              <a:gdLst/>
              <a:ahLst/>
              <a:cxnLst/>
              <a:rect l="l" t="t" r="r" b="b"/>
              <a:pathLst>
                <a:path w="9142730" h="238125">
                  <a:moveTo>
                    <a:pt x="9142349" y="237667"/>
                  </a:moveTo>
                  <a:lnTo>
                    <a:pt x="0" y="237667"/>
                  </a:lnTo>
                  <a:lnTo>
                    <a:pt x="0" y="0"/>
                  </a:lnTo>
                  <a:lnTo>
                    <a:pt x="9142349" y="0"/>
                  </a:lnTo>
                  <a:lnTo>
                    <a:pt x="9142349" y="237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1663"/>
              <a:ext cx="569976" cy="2453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129042"/>
              <a:ext cx="532130" cy="170815"/>
            </a:xfrm>
            <a:custGeom>
              <a:avLst/>
              <a:gdLst/>
              <a:ahLst/>
              <a:cxnLst/>
              <a:rect l="l" t="t" r="r" b="b"/>
              <a:pathLst>
                <a:path w="532130" h="170815">
                  <a:moveTo>
                    <a:pt x="531825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531825" y="0"/>
                  </a:lnTo>
                  <a:lnTo>
                    <a:pt x="531825" y="170421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1121663"/>
              <a:ext cx="8592312" cy="2453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9787" y="1129042"/>
              <a:ext cx="8552815" cy="170815"/>
            </a:xfrm>
            <a:custGeom>
              <a:avLst/>
              <a:gdLst/>
              <a:ahLst/>
              <a:cxnLst/>
              <a:rect l="l" t="t" r="r" b="b"/>
              <a:pathLst>
                <a:path w="8552815" h="170815">
                  <a:moveTo>
                    <a:pt x="8552688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8552688" y="0"/>
                  </a:lnTo>
                  <a:lnTo>
                    <a:pt x="8552688" y="170421"/>
                  </a:lnTo>
                  <a:close/>
                </a:path>
              </a:pathLst>
            </a:custGeom>
            <a:solidFill>
              <a:srgbClr val="2CA0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1365504"/>
            <a:ext cx="713041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Automated</a:t>
            </a:r>
            <a:r>
              <a:rPr sz="1700" b="1" spc="-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b="1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Brain</a:t>
            </a:r>
            <a:r>
              <a:rPr sz="1700" b="1" spc="-8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Tumor</a:t>
            </a:r>
            <a:r>
              <a:rPr sz="1700" b="1" spc="-9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b="1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Segmentation</a:t>
            </a:r>
            <a:r>
              <a:rPr sz="1700" b="1" spc="-6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700" b="1" spc="-6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b="1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Classification</a:t>
            </a:r>
            <a:r>
              <a:rPr sz="1700" b="1" spc="-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700" b="1" spc="-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MRI</a:t>
            </a:r>
            <a:r>
              <a:rPr sz="1700" b="1" spc="-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Using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019" y="1626107"/>
            <a:ext cx="5559425" cy="542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35"/>
              </a:lnSpc>
              <a:spcBef>
                <a:spcPts val="105"/>
              </a:spcBef>
            </a:pPr>
            <a:r>
              <a:rPr sz="1700" b="1" spc="-25" dirty="0">
                <a:latin typeface="Arial" panose="020B0604020202020204"/>
                <a:cs typeface="Arial" panose="020B0604020202020204"/>
              </a:rPr>
              <a:t>YOLO-</a:t>
            </a:r>
            <a:r>
              <a:rPr sz="1700" b="1" spc="-20" dirty="0">
                <a:latin typeface="Arial" panose="020B0604020202020204"/>
                <a:cs typeface="Arial" panose="020B0604020202020204"/>
              </a:rPr>
              <a:t>Based</a:t>
            </a:r>
            <a:r>
              <a:rPr sz="17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latin typeface="Arial" panose="020B0604020202020204"/>
                <a:cs typeface="Arial" panose="020B0604020202020204"/>
              </a:rPr>
              <a:t>Deep</a:t>
            </a:r>
            <a:r>
              <a:rPr sz="17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latin typeface="Arial" panose="020B0604020202020204"/>
                <a:cs typeface="Arial" panose="020B0604020202020204"/>
              </a:rPr>
              <a:t>Learning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035"/>
              </a:lnSpc>
            </a:pPr>
            <a:r>
              <a:rPr sz="1700" b="1" spc="-10" dirty="0">
                <a:latin typeface="Arial" panose="020B0604020202020204"/>
                <a:cs typeface="Arial" panose="020B0604020202020204"/>
              </a:rPr>
              <a:t>AUTHOR</a:t>
            </a:r>
            <a:r>
              <a:rPr sz="1700" b="1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NAME</a:t>
            </a:r>
            <a:r>
              <a:rPr sz="17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latin typeface="Arial" panose="020B0604020202020204"/>
                <a:cs typeface="Arial" panose="020B0604020202020204"/>
              </a:rPr>
              <a:t>:ABDULLAH</a:t>
            </a:r>
            <a:r>
              <a:rPr sz="17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KHAN</a:t>
            </a:r>
            <a:r>
              <a:rPr sz="1700" b="1" spc="32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latin typeface="Arial" panose="020B0604020202020204"/>
                <a:cs typeface="Arial" panose="020B0604020202020204"/>
              </a:rPr>
              <a:t>(ET.AL)</a:t>
            </a:r>
            <a:r>
              <a:rPr sz="17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latin typeface="Arial" panose="020B0604020202020204"/>
                <a:cs typeface="Arial" panose="020B0604020202020204"/>
              </a:rPr>
              <a:t>IEEE</a:t>
            </a:r>
            <a:r>
              <a:rPr sz="17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20" dirty="0">
                <a:latin typeface="Arial" panose="020B0604020202020204"/>
                <a:cs typeface="Arial" panose="020B0604020202020204"/>
              </a:rPr>
              <a:t>2023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3531" y="1690242"/>
            <a:ext cx="1254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 panose="020B0604020202020204"/>
                <a:cs typeface="Arial" panose="020B0604020202020204"/>
              </a:rPr>
              <a:t>VOLUME</a:t>
            </a:r>
            <a:r>
              <a:rPr sz="12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12,2024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5930" marR="101600" indent="-40894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56565" algn="l"/>
              </a:tabLst>
            </a:pPr>
            <a:r>
              <a:rPr dirty="0"/>
              <a:t>This</a:t>
            </a:r>
            <a:r>
              <a:rPr spc="240" dirty="0"/>
              <a:t> </a:t>
            </a:r>
            <a:r>
              <a:rPr dirty="0"/>
              <a:t>study</a:t>
            </a:r>
            <a:r>
              <a:rPr spc="245" dirty="0"/>
              <a:t> </a:t>
            </a:r>
            <a:r>
              <a:rPr dirty="0"/>
              <a:t>evaluates</a:t>
            </a:r>
            <a:r>
              <a:rPr spc="229" dirty="0"/>
              <a:t> </a:t>
            </a:r>
            <a:r>
              <a:rPr dirty="0"/>
              <a:t>YOLOv5</a:t>
            </a:r>
            <a:r>
              <a:rPr spc="280" dirty="0"/>
              <a:t> </a:t>
            </a:r>
            <a:r>
              <a:rPr dirty="0"/>
              <a:t>and</a:t>
            </a:r>
            <a:r>
              <a:rPr spc="240" dirty="0"/>
              <a:t> </a:t>
            </a:r>
            <a:r>
              <a:rPr dirty="0"/>
              <a:t>YOLOv7</a:t>
            </a:r>
            <a:r>
              <a:rPr spc="275" dirty="0"/>
              <a:t> </a:t>
            </a:r>
            <a:r>
              <a:rPr dirty="0"/>
              <a:t>for</a:t>
            </a:r>
            <a:r>
              <a:rPr spc="265" dirty="0"/>
              <a:t> </a:t>
            </a:r>
            <a:r>
              <a:rPr dirty="0"/>
              <a:t>brain</a:t>
            </a:r>
            <a:r>
              <a:rPr spc="240" dirty="0"/>
              <a:t> </a:t>
            </a:r>
            <a:r>
              <a:rPr dirty="0"/>
              <a:t>tumor</a:t>
            </a:r>
            <a:r>
              <a:rPr spc="270" dirty="0"/>
              <a:t> </a:t>
            </a:r>
            <a:r>
              <a:rPr dirty="0"/>
              <a:t>detection</a:t>
            </a:r>
            <a:r>
              <a:rPr spc="270" dirty="0"/>
              <a:t> </a:t>
            </a:r>
            <a:r>
              <a:rPr dirty="0"/>
              <a:t>in</a:t>
            </a:r>
            <a:r>
              <a:rPr spc="260" dirty="0"/>
              <a:t> </a:t>
            </a:r>
            <a:r>
              <a:rPr spc="-20" dirty="0"/>
              <a:t>MRI, classifying</a:t>
            </a:r>
            <a:r>
              <a:rPr spc="-40" dirty="0"/>
              <a:t> </a:t>
            </a:r>
            <a:r>
              <a:rPr spc="-20" dirty="0"/>
              <a:t>meningiomas,</a:t>
            </a:r>
            <a:r>
              <a:rPr spc="-45" dirty="0"/>
              <a:t> </a:t>
            </a:r>
            <a:r>
              <a:rPr spc="-20" dirty="0"/>
              <a:t>gliomas,</a:t>
            </a:r>
            <a:r>
              <a:rPr spc="-6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20" dirty="0"/>
              <a:t>pituitary</a:t>
            </a:r>
            <a:r>
              <a:rPr spc="-55" dirty="0"/>
              <a:t> </a:t>
            </a:r>
            <a:r>
              <a:rPr spc="-10" dirty="0"/>
              <a:t>tumors.</a:t>
            </a:r>
            <a:endParaRPr spc="-10" dirty="0"/>
          </a:p>
          <a:p>
            <a:pPr marL="34925">
              <a:lnSpc>
                <a:spcPct val="100000"/>
              </a:lnSpc>
              <a:spcBef>
                <a:spcPts val="195"/>
              </a:spcBef>
              <a:buFont typeface="Microsoft Sans Serif" panose="020B0604020202020204"/>
              <a:buAutoNum type="arabicPeriod"/>
            </a:pPr>
          </a:p>
          <a:p>
            <a:pPr marL="455930" marR="5080" indent="-408940">
              <a:lnSpc>
                <a:spcPct val="101000"/>
              </a:lnSpc>
              <a:spcBef>
                <a:spcPts val="5"/>
              </a:spcBef>
              <a:buAutoNum type="arabicPeriod"/>
              <a:tabLst>
                <a:tab pos="456565" algn="l"/>
                <a:tab pos="7181850" algn="l"/>
              </a:tabLst>
            </a:pPr>
            <a:r>
              <a:rPr dirty="0"/>
              <a:t>Advanced</a:t>
            </a:r>
            <a:r>
              <a:rPr spc="380" dirty="0"/>
              <a:t> </a:t>
            </a:r>
            <a:r>
              <a:rPr dirty="0"/>
              <a:t>preprocessing</a:t>
            </a:r>
            <a:r>
              <a:rPr spc="430" dirty="0"/>
              <a:t> </a:t>
            </a:r>
            <a:r>
              <a:rPr dirty="0"/>
              <a:t>ensures</a:t>
            </a:r>
            <a:r>
              <a:rPr spc="385" dirty="0"/>
              <a:t> </a:t>
            </a:r>
            <a:r>
              <a:rPr dirty="0"/>
              <a:t>precise</a:t>
            </a:r>
            <a:r>
              <a:rPr spc="395" dirty="0"/>
              <a:t> </a:t>
            </a:r>
            <a:r>
              <a:rPr dirty="0"/>
              <a:t>segmentation.</a:t>
            </a:r>
            <a:r>
              <a:rPr spc="190" dirty="0"/>
              <a:t> </a:t>
            </a:r>
            <a:r>
              <a:rPr spc="-10" dirty="0"/>
              <a:t>YOLOv5</a:t>
            </a:r>
            <a:r>
              <a:rPr dirty="0"/>
              <a:t>	achieves</a:t>
            </a:r>
            <a:r>
              <a:rPr spc="405" dirty="0"/>
              <a:t> </a:t>
            </a:r>
            <a:r>
              <a:rPr spc="-50" dirty="0"/>
              <a:t>a </a:t>
            </a:r>
            <a:r>
              <a:rPr dirty="0"/>
              <a:t>recall</a:t>
            </a:r>
            <a:r>
              <a:rPr spc="40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0.905</a:t>
            </a:r>
            <a:r>
              <a:rPr spc="75" dirty="0"/>
              <a:t> </a:t>
            </a:r>
            <a:r>
              <a:rPr dirty="0"/>
              <a:t>(box)</a:t>
            </a:r>
            <a:r>
              <a:rPr spc="80" dirty="0"/>
              <a:t> </a:t>
            </a:r>
            <a:r>
              <a:rPr dirty="0"/>
              <a:t>and</a:t>
            </a:r>
            <a:r>
              <a:rPr spc="65" dirty="0"/>
              <a:t> </a:t>
            </a:r>
            <a:r>
              <a:rPr dirty="0"/>
              <a:t>0.906</a:t>
            </a:r>
            <a:r>
              <a:rPr spc="70" dirty="0"/>
              <a:t> </a:t>
            </a:r>
            <a:r>
              <a:rPr dirty="0"/>
              <a:t>(mask),</a:t>
            </a:r>
            <a:r>
              <a:rPr spc="65" dirty="0"/>
              <a:t> </a:t>
            </a:r>
            <a:r>
              <a:rPr dirty="0"/>
              <a:t>with</a:t>
            </a:r>
            <a:r>
              <a:rPr spc="90" dirty="0"/>
              <a:t> </a:t>
            </a:r>
            <a:r>
              <a:rPr dirty="0"/>
              <a:t>mAPs</a:t>
            </a:r>
            <a:r>
              <a:rPr spc="65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dirty="0"/>
              <a:t>0.947</a:t>
            </a:r>
            <a:r>
              <a:rPr spc="80" dirty="0"/>
              <a:t> </a:t>
            </a:r>
            <a:r>
              <a:rPr dirty="0"/>
              <a:t>(IoU</a:t>
            </a:r>
            <a:r>
              <a:rPr spc="70" dirty="0"/>
              <a:t> </a:t>
            </a:r>
            <a:r>
              <a:rPr dirty="0"/>
              <a:t>0.5)</a:t>
            </a:r>
            <a:r>
              <a:rPr spc="80" dirty="0"/>
              <a:t> </a:t>
            </a:r>
            <a:r>
              <a:rPr dirty="0"/>
              <a:t>and</a:t>
            </a:r>
            <a:r>
              <a:rPr spc="65" dirty="0"/>
              <a:t> </a:t>
            </a:r>
            <a:r>
              <a:rPr spc="-10" dirty="0"/>
              <a:t>0.666</a:t>
            </a:r>
            <a:endParaRPr spc="-10" dirty="0"/>
          </a:p>
          <a:p>
            <a:pPr marL="455930">
              <a:lnSpc>
                <a:spcPct val="100000"/>
              </a:lnSpc>
            </a:pPr>
            <a:r>
              <a:rPr spc="-10" dirty="0"/>
              <a:t>(IoU</a:t>
            </a:r>
            <a:r>
              <a:rPr spc="-45" dirty="0"/>
              <a:t> </a:t>
            </a:r>
            <a:r>
              <a:rPr spc="-30" dirty="0"/>
              <a:t>0.5-</a:t>
            </a:r>
            <a:r>
              <a:rPr spc="-10" dirty="0"/>
              <a:t>0.95).</a:t>
            </a:r>
            <a:endParaRPr spc="-10" dirty="0"/>
          </a:p>
          <a:p>
            <a:pPr marL="34925">
              <a:lnSpc>
                <a:spcPct val="100000"/>
              </a:lnSpc>
              <a:spcBef>
                <a:spcPts val="195"/>
              </a:spcBef>
            </a:pPr>
          </a:p>
          <a:p>
            <a:pPr marL="455930" marR="106045" indent="-40894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56565" algn="l"/>
              </a:tabLst>
            </a:pPr>
            <a:r>
              <a:rPr spc="-10" dirty="0"/>
              <a:t>YOLOv7</a:t>
            </a:r>
            <a:r>
              <a:rPr spc="-90" dirty="0"/>
              <a:t> </a:t>
            </a:r>
            <a:r>
              <a:rPr dirty="0"/>
              <a:t>shows</a:t>
            </a:r>
            <a:r>
              <a:rPr spc="-75" dirty="0"/>
              <a:t> </a:t>
            </a:r>
            <a:r>
              <a:rPr dirty="0"/>
              <a:t>strong</a:t>
            </a:r>
            <a:r>
              <a:rPr spc="-70" dirty="0"/>
              <a:t> </a:t>
            </a:r>
            <a:r>
              <a:rPr spc="-10" dirty="0"/>
              <a:t>performance</a:t>
            </a:r>
            <a:r>
              <a:rPr spc="-90" dirty="0"/>
              <a:t> </a:t>
            </a:r>
            <a:r>
              <a:rPr dirty="0"/>
              <a:t>with</a:t>
            </a:r>
            <a:r>
              <a:rPr spc="-70" dirty="0"/>
              <a:t> </a:t>
            </a:r>
            <a:r>
              <a:rPr dirty="0"/>
              <a:t>a</a:t>
            </a:r>
            <a:r>
              <a:rPr spc="-90" dirty="0"/>
              <a:t> </a:t>
            </a:r>
            <a:r>
              <a:rPr dirty="0"/>
              <a:t>recall</a:t>
            </a:r>
            <a:r>
              <a:rPr spc="-9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0.904</a:t>
            </a:r>
            <a:r>
              <a:rPr spc="-75" dirty="0"/>
              <a:t> </a:t>
            </a:r>
            <a:r>
              <a:rPr dirty="0"/>
              <a:t>(box)</a:t>
            </a:r>
            <a:r>
              <a:rPr spc="-8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10" dirty="0"/>
              <a:t>0.903</a:t>
            </a:r>
            <a:r>
              <a:rPr spc="-70" dirty="0"/>
              <a:t> </a:t>
            </a:r>
            <a:r>
              <a:rPr spc="-10" dirty="0"/>
              <a:t>(mask), achieving</a:t>
            </a:r>
            <a:r>
              <a:rPr spc="-114" dirty="0"/>
              <a:t> </a:t>
            </a:r>
            <a:r>
              <a:rPr dirty="0"/>
              <a:t>mAPs</a:t>
            </a:r>
            <a:r>
              <a:rPr spc="-9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10" dirty="0"/>
              <a:t>0.94</a:t>
            </a:r>
            <a:r>
              <a:rPr spc="-85" dirty="0"/>
              <a:t> </a:t>
            </a:r>
            <a:r>
              <a:rPr dirty="0"/>
              <a:t>(IoU</a:t>
            </a:r>
            <a:r>
              <a:rPr spc="-85" dirty="0"/>
              <a:t> </a:t>
            </a:r>
            <a:r>
              <a:rPr dirty="0"/>
              <a:t>0.5)</a:t>
            </a:r>
            <a:r>
              <a:rPr spc="-7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10" dirty="0"/>
              <a:t>0.677</a:t>
            </a:r>
            <a:r>
              <a:rPr spc="-85" dirty="0"/>
              <a:t> </a:t>
            </a:r>
            <a:r>
              <a:rPr dirty="0"/>
              <a:t>(IoU</a:t>
            </a:r>
            <a:r>
              <a:rPr spc="-75" dirty="0"/>
              <a:t> </a:t>
            </a:r>
            <a:r>
              <a:rPr spc="-25" dirty="0"/>
              <a:t>0.5-</a:t>
            </a:r>
            <a:r>
              <a:rPr spc="-10" dirty="0"/>
              <a:t>0.95).</a:t>
            </a:r>
            <a:endParaRPr spc="-1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1095451"/>
            <a:ext cx="9144000" cy="297815"/>
            <a:chOff x="0" y="1095451"/>
            <a:chExt cx="9144000" cy="29781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095755"/>
              <a:ext cx="9144000" cy="2971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95451"/>
              <a:ext cx="9142730" cy="238125"/>
            </a:xfrm>
            <a:custGeom>
              <a:avLst/>
              <a:gdLst/>
              <a:ahLst/>
              <a:cxnLst/>
              <a:rect l="l" t="t" r="r" b="b"/>
              <a:pathLst>
                <a:path w="9142730" h="238125">
                  <a:moveTo>
                    <a:pt x="9142349" y="237667"/>
                  </a:moveTo>
                  <a:lnTo>
                    <a:pt x="0" y="237667"/>
                  </a:lnTo>
                  <a:lnTo>
                    <a:pt x="0" y="0"/>
                  </a:lnTo>
                  <a:lnTo>
                    <a:pt x="9142349" y="0"/>
                  </a:lnTo>
                  <a:lnTo>
                    <a:pt x="9142349" y="237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1663"/>
              <a:ext cx="569976" cy="2453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129042"/>
              <a:ext cx="532130" cy="170815"/>
            </a:xfrm>
            <a:custGeom>
              <a:avLst/>
              <a:gdLst/>
              <a:ahLst/>
              <a:cxnLst/>
              <a:rect l="l" t="t" r="r" b="b"/>
              <a:pathLst>
                <a:path w="532130" h="170815">
                  <a:moveTo>
                    <a:pt x="531825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531825" y="0"/>
                  </a:lnTo>
                  <a:lnTo>
                    <a:pt x="531825" y="170421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1121663"/>
              <a:ext cx="8592312" cy="2453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9787" y="1129042"/>
              <a:ext cx="8552815" cy="170815"/>
            </a:xfrm>
            <a:custGeom>
              <a:avLst/>
              <a:gdLst/>
              <a:ahLst/>
              <a:cxnLst/>
              <a:rect l="l" t="t" r="r" b="b"/>
              <a:pathLst>
                <a:path w="8552815" h="170815">
                  <a:moveTo>
                    <a:pt x="8552688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8552688" y="0"/>
                  </a:lnTo>
                  <a:lnTo>
                    <a:pt x="8552688" y="170421"/>
                  </a:lnTo>
                  <a:close/>
                </a:path>
              </a:pathLst>
            </a:custGeom>
            <a:solidFill>
              <a:srgbClr val="2CA0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308" y="1450975"/>
            <a:ext cx="7910195" cy="5715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Optimized</a:t>
            </a:r>
            <a:r>
              <a:rPr sz="1800" b="1" spc="-13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Brain</a:t>
            </a:r>
            <a:r>
              <a:rPr sz="1800" b="1" spc="-10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Tumor</a:t>
            </a:r>
            <a:r>
              <a:rPr sz="1800" b="1" spc="-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Detection</a:t>
            </a:r>
            <a:r>
              <a:rPr sz="1800" b="1" spc="-1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Dual-Module</a:t>
            </a:r>
            <a:r>
              <a:rPr sz="1800" b="1" spc="-13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Approach</a:t>
            </a:r>
            <a:r>
              <a:rPr sz="1800" b="1" spc="-4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800" b="1" spc="-10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MRI</a:t>
            </a:r>
            <a:r>
              <a:rPr sz="1800" b="1" spc="-9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Image </a:t>
            </a:r>
            <a:r>
              <a:rPr sz="18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Enhancement</a:t>
            </a:r>
            <a:r>
              <a:rPr sz="1800" b="1" spc="-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800" b="1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Tumor</a:t>
            </a:r>
            <a:r>
              <a:rPr sz="1800" b="1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Classification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308" y="1999614"/>
            <a:ext cx="5862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 panose="020B0604020202020204"/>
                <a:cs typeface="Arial" panose="020B0604020202020204"/>
              </a:rPr>
              <a:t>AUTHOR</a:t>
            </a:r>
            <a:r>
              <a:rPr sz="1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NAME</a:t>
            </a:r>
            <a:r>
              <a:rPr sz="1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:</a:t>
            </a:r>
            <a:r>
              <a:rPr sz="1800" b="1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AHMED</a:t>
            </a:r>
            <a:r>
              <a:rPr sz="1800" b="1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ALI</a:t>
            </a:r>
            <a:r>
              <a:rPr sz="18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SHAH</a:t>
            </a:r>
            <a:r>
              <a:rPr sz="18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(ET.AL)</a:t>
            </a:r>
            <a:r>
              <a:rPr sz="1800" b="1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IEEE</a:t>
            </a:r>
            <a:r>
              <a:rPr sz="1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2024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0307" y="2075814"/>
            <a:ext cx="1254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 panose="020B0604020202020204"/>
                <a:cs typeface="Arial" panose="020B0604020202020204"/>
              </a:rPr>
              <a:t>VOLUME</a:t>
            </a:r>
            <a:r>
              <a:rPr sz="12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12,2024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76" y="2548127"/>
            <a:ext cx="8435975" cy="21221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21005" marR="193675" indent="-408940">
              <a:lnSpc>
                <a:spcPts val="2030"/>
              </a:lnSpc>
              <a:spcBef>
                <a:spcPts val="180"/>
              </a:spcBef>
              <a:buAutoNum type="arabicPeriod"/>
              <a:tabLst>
                <a:tab pos="421005" algn="l"/>
              </a:tabLst>
            </a:pP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study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proposes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InvNets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brain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tumor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classification,</a:t>
            </a:r>
            <a:r>
              <a:rPr sz="17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reducing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computational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demands</a:t>
            </a:r>
            <a:r>
              <a:rPr sz="17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compared</a:t>
            </a:r>
            <a:r>
              <a:rPr sz="17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7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CNNs.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Microsoft Sans Serif" panose="020B0604020202020204"/>
              <a:buAutoNum type="arabicPeriod"/>
            </a:pP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421005" marR="101600" indent="-4089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21005" algn="l"/>
              </a:tabLst>
            </a:pP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Unlike</a:t>
            </a:r>
            <a:r>
              <a:rPr sz="1700" spc="2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CNNs,</a:t>
            </a:r>
            <a:r>
              <a:rPr sz="1700" spc="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InvNets</a:t>
            </a:r>
            <a:r>
              <a:rPr sz="1700" spc="2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use</a:t>
            </a:r>
            <a:r>
              <a:rPr sz="1700" spc="25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location-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specific,</a:t>
            </a:r>
            <a:r>
              <a:rPr sz="1700" spc="2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channel-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agnostic</a:t>
            </a:r>
            <a:r>
              <a:rPr sz="1700" spc="2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kernels,</a:t>
            </a:r>
            <a:r>
              <a:rPr sz="1700" spc="2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improving feature</a:t>
            </a:r>
            <a:r>
              <a:rPr sz="1700" spc="-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extraction.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Font typeface="Microsoft Sans Serif" panose="020B0604020202020204"/>
              <a:buAutoNum type="arabicPeriod"/>
            </a:pP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421005" marR="5080" indent="-408940">
              <a:lnSpc>
                <a:spcPct val="100000"/>
              </a:lnSpc>
              <a:buAutoNum type="arabicPeriod"/>
              <a:tabLst>
                <a:tab pos="421005" algn="l"/>
                <a:tab pos="1063625" algn="l"/>
                <a:tab pos="2110740" algn="l"/>
                <a:tab pos="2621280" algn="l"/>
                <a:tab pos="3634740" algn="l"/>
                <a:tab pos="4312920" algn="l"/>
                <a:tab pos="4945380" algn="l"/>
                <a:tab pos="5551805" algn="l"/>
                <a:tab pos="5954395" algn="l"/>
                <a:tab pos="6848475" algn="l"/>
                <a:tab pos="7588250" algn="l"/>
              </a:tabLst>
            </a:pP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Their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efficiency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2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accuracy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make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them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ideal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25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medical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image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analysis, especially</a:t>
            </a:r>
            <a:r>
              <a:rPr sz="17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5" dirty="0">
                <a:latin typeface="Microsoft Sans Serif" panose="020B0604020202020204"/>
                <a:cs typeface="Microsoft Sans Serif" panose="020B0604020202020204"/>
              </a:rPr>
              <a:t>resource-</a:t>
            </a:r>
            <a:r>
              <a:rPr sz="1700" spc="-20" dirty="0">
                <a:latin typeface="Microsoft Sans Serif" panose="020B0604020202020204"/>
                <a:cs typeface="Microsoft Sans Serif" panose="020B0604020202020204"/>
              </a:rPr>
              <a:t>limited </a:t>
            </a:r>
            <a:r>
              <a:rPr sz="1700" spc="-10" dirty="0">
                <a:latin typeface="Microsoft Sans Serif" panose="020B0604020202020204"/>
                <a:cs typeface="Microsoft Sans Serif" panose="020B0604020202020204"/>
              </a:rPr>
              <a:t>settings.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095451"/>
            <a:ext cx="9144000" cy="297815"/>
            <a:chOff x="0" y="1095451"/>
            <a:chExt cx="9144000" cy="29781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095755"/>
              <a:ext cx="9144000" cy="2971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095451"/>
              <a:ext cx="9142730" cy="238125"/>
            </a:xfrm>
            <a:custGeom>
              <a:avLst/>
              <a:gdLst/>
              <a:ahLst/>
              <a:cxnLst/>
              <a:rect l="l" t="t" r="r" b="b"/>
              <a:pathLst>
                <a:path w="9142730" h="238125">
                  <a:moveTo>
                    <a:pt x="9142349" y="237667"/>
                  </a:moveTo>
                  <a:lnTo>
                    <a:pt x="0" y="237667"/>
                  </a:lnTo>
                  <a:lnTo>
                    <a:pt x="0" y="0"/>
                  </a:lnTo>
                  <a:lnTo>
                    <a:pt x="9142349" y="0"/>
                  </a:lnTo>
                  <a:lnTo>
                    <a:pt x="9142349" y="237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1663"/>
              <a:ext cx="569976" cy="2453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129042"/>
              <a:ext cx="532130" cy="170815"/>
            </a:xfrm>
            <a:custGeom>
              <a:avLst/>
              <a:gdLst/>
              <a:ahLst/>
              <a:cxnLst/>
              <a:rect l="l" t="t" r="r" b="b"/>
              <a:pathLst>
                <a:path w="532130" h="170815">
                  <a:moveTo>
                    <a:pt x="531825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531825" y="0"/>
                  </a:lnTo>
                  <a:lnTo>
                    <a:pt x="531825" y="170421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1121663"/>
              <a:ext cx="8592312" cy="2453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9787" y="1129042"/>
              <a:ext cx="8552815" cy="170815"/>
            </a:xfrm>
            <a:custGeom>
              <a:avLst/>
              <a:gdLst/>
              <a:ahLst/>
              <a:cxnLst/>
              <a:rect l="l" t="t" r="r" b="b"/>
              <a:pathLst>
                <a:path w="8552815" h="170815">
                  <a:moveTo>
                    <a:pt x="8552688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8552688" y="0"/>
                  </a:lnTo>
                  <a:lnTo>
                    <a:pt x="8552688" y="170421"/>
                  </a:lnTo>
                  <a:close/>
                </a:path>
              </a:pathLst>
            </a:custGeom>
            <a:solidFill>
              <a:srgbClr val="2CA0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Language</a:t>
            </a:r>
            <a:r>
              <a:rPr spc="-240" dirty="0"/>
              <a:t> </a:t>
            </a:r>
            <a:r>
              <a:rPr spc="-20" dirty="0"/>
              <a:t>Used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717675"/>
            <a:ext cx="480187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Technology</a:t>
            </a:r>
            <a:r>
              <a:rPr sz="18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Stack:</a:t>
            </a:r>
            <a:r>
              <a:rPr sz="18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Python,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 TensorFlow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200000"/>
              </a:lnSpc>
            </a:pP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Deep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18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Model: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Vision</a:t>
            </a:r>
            <a:r>
              <a:rPr sz="18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Transformer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(ViT)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Dataset:</a:t>
            </a:r>
            <a:r>
              <a:rPr sz="18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Brain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Tumor</a:t>
            </a:r>
            <a:r>
              <a:rPr sz="18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MRI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images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12700" marR="247650">
              <a:lnSpc>
                <a:spcPct val="200000"/>
              </a:lnSpc>
            </a:pP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Frontend:</a:t>
            </a:r>
            <a:r>
              <a:rPr sz="18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HTML,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CSS,</a:t>
            </a:r>
            <a:r>
              <a:rPr sz="18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JavaScript,</a:t>
            </a:r>
            <a:r>
              <a:rPr sz="18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Bootstrap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Backend:</a:t>
            </a:r>
            <a:r>
              <a:rPr sz="18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Django</a:t>
            </a:r>
            <a:r>
              <a:rPr sz="18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(Python</a:t>
            </a:r>
            <a:r>
              <a:rPr sz="18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framework)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Deployment:</a:t>
            </a:r>
            <a:r>
              <a:rPr sz="18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Docker,</a:t>
            </a:r>
            <a:r>
              <a:rPr sz="18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AWS/Heroku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95451"/>
            <a:ext cx="9144000" cy="297815"/>
            <a:chOff x="0" y="1095451"/>
            <a:chExt cx="9144000" cy="29781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095755"/>
              <a:ext cx="9144000" cy="2971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95451"/>
              <a:ext cx="9142730" cy="238125"/>
            </a:xfrm>
            <a:custGeom>
              <a:avLst/>
              <a:gdLst/>
              <a:ahLst/>
              <a:cxnLst/>
              <a:rect l="l" t="t" r="r" b="b"/>
              <a:pathLst>
                <a:path w="9142730" h="238125">
                  <a:moveTo>
                    <a:pt x="9142349" y="237667"/>
                  </a:moveTo>
                  <a:lnTo>
                    <a:pt x="0" y="237667"/>
                  </a:lnTo>
                  <a:lnTo>
                    <a:pt x="0" y="0"/>
                  </a:lnTo>
                  <a:lnTo>
                    <a:pt x="9142349" y="0"/>
                  </a:lnTo>
                  <a:lnTo>
                    <a:pt x="9142349" y="237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1663"/>
              <a:ext cx="569976" cy="2453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129042"/>
              <a:ext cx="532130" cy="170815"/>
            </a:xfrm>
            <a:custGeom>
              <a:avLst/>
              <a:gdLst/>
              <a:ahLst/>
              <a:cxnLst/>
              <a:rect l="l" t="t" r="r" b="b"/>
              <a:pathLst>
                <a:path w="532130" h="170815">
                  <a:moveTo>
                    <a:pt x="531825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531825" y="0"/>
                  </a:lnTo>
                  <a:lnTo>
                    <a:pt x="531825" y="170421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1121663"/>
              <a:ext cx="8592312" cy="2453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9787" y="1129042"/>
              <a:ext cx="8552815" cy="170815"/>
            </a:xfrm>
            <a:custGeom>
              <a:avLst/>
              <a:gdLst/>
              <a:ahLst/>
              <a:cxnLst/>
              <a:rect l="l" t="t" r="r" b="b"/>
              <a:pathLst>
                <a:path w="8552815" h="170815">
                  <a:moveTo>
                    <a:pt x="8552688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8552688" y="0"/>
                  </a:lnTo>
                  <a:lnTo>
                    <a:pt x="8552688" y="170421"/>
                  </a:lnTo>
                  <a:close/>
                </a:path>
              </a:pathLst>
            </a:custGeom>
            <a:solidFill>
              <a:srgbClr val="2CA0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E</a:t>
            </a:r>
            <a:r>
              <a:rPr spc="-440" dirty="0"/>
              <a:t>X</a:t>
            </a:r>
            <a:r>
              <a:rPr spc="-434" dirty="0"/>
              <a:t>I</a:t>
            </a:r>
            <a:r>
              <a:rPr spc="-440" dirty="0"/>
              <a:t>S</a:t>
            </a:r>
            <a:r>
              <a:rPr spc="-430" dirty="0"/>
              <a:t>T</a:t>
            </a:r>
            <a:r>
              <a:rPr spc="-445" dirty="0"/>
              <a:t>I</a:t>
            </a:r>
            <a:r>
              <a:rPr spc="-434" dirty="0"/>
              <a:t>N</a:t>
            </a:r>
            <a:r>
              <a:rPr spc="250" dirty="0"/>
              <a:t>G</a:t>
            </a:r>
            <a:r>
              <a:rPr spc="-690" dirty="0"/>
              <a:t>S</a:t>
            </a:r>
            <a:r>
              <a:rPr spc="-715" dirty="0"/>
              <a:t>Y</a:t>
            </a:r>
            <a:r>
              <a:rPr spc="-740" dirty="0"/>
              <a:t>S</a:t>
            </a:r>
            <a:r>
              <a:rPr spc="-705" dirty="0"/>
              <a:t>T</a:t>
            </a:r>
            <a:r>
              <a:rPr spc="-700" dirty="0"/>
              <a:t>E</a:t>
            </a:r>
            <a:r>
              <a:rPr spc="-10" dirty="0"/>
              <a:t>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0019" y="1844294"/>
            <a:ext cx="7799070" cy="30422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11480" marR="5080" indent="-399415">
              <a:lnSpc>
                <a:spcPts val="1580"/>
              </a:lnSpc>
              <a:spcBef>
                <a:spcPts val="430"/>
              </a:spcBef>
              <a:buAutoNum type="arabicPeriod"/>
              <a:tabLst>
                <a:tab pos="411480" algn="l"/>
              </a:tabLst>
            </a:pP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600" spc="4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existing</a:t>
            </a:r>
            <a:r>
              <a:rPr sz="1600" spc="4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system</a:t>
            </a:r>
            <a:r>
              <a:rPr sz="1600" spc="4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relies</a:t>
            </a:r>
            <a:r>
              <a:rPr sz="1600" spc="4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1600" spc="4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manual</a:t>
            </a:r>
            <a:r>
              <a:rPr sz="1600" spc="4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MRI</a:t>
            </a:r>
            <a:r>
              <a:rPr sz="1600" spc="4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analysis</a:t>
            </a:r>
            <a:r>
              <a:rPr sz="1600" spc="4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600" spc="4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radiologists,</a:t>
            </a:r>
            <a:r>
              <a:rPr sz="1600" spc="40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which</a:t>
            </a:r>
            <a:r>
              <a:rPr sz="1600" spc="4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25" dirty="0"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time-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consuming</a:t>
            </a:r>
            <a:r>
              <a:rPr sz="16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6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prone</a:t>
            </a:r>
            <a:r>
              <a:rPr sz="16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6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errors.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Font typeface="Microsoft Sans Serif" panose="020B0604020202020204"/>
              <a:buAutoNum type="arabicPeriod"/>
            </a:pP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 marL="411480" marR="74295" indent="-399415">
              <a:lnSpc>
                <a:spcPts val="1700"/>
              </a:lnSpc>
              <a:buAutoNum type="arabicPeriod"/>
              <a:tabLst>
                <a:tab pos="411480" algn="l"/>
                <a:tab pos="414655" algn="l"/>
              </a:tabLst>
            </a:pP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	Traditional</a:t>
            </a:r>
            <a:r>
              <a:rPr sz="1600" spc="40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1600" spc="4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1600" spc="4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methods</a:t>
            </a:r>
            <a:r>
              <a:rPr sz="1600" spc="4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require</a:t>
            </a:r>
            <a:r>
              <a:rPr sz="1600" spc="4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handcrafted</a:t>
            </a:r>
            <a:r>
              <a:rPr sz="1600" spc="4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feature</a:t>
            </a:r>
            <a:r>
              <a:rPr sz="1600" spc="4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extraction, limiting</a:t>
            </a:r>
            <a:r>
              <a:rPr sz="16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generalization.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buFont typeface="Microsoft Sans Serif" panose="020B0604020202020204"/>
              <a:buAutoNum type="arabicPeriod"/>
            </a:pP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 marL="411480" marR="14605" indent="-399415">
              <a:lnSpc>
                <a:spcPts val="1600"/>
              </a:lnSpc>
              <a:buAutoNum type="arabicPeriod"/>
              <a:tabLst>
                <a:tab pos="411480" algn="l"/>
                <a:tab pos="1059180" algn="l"/>
                <a:tab pos="2258695" algn="l"/>
                <a:tab pos="3052445" algn="l"/>
                <a:tab pos="3912870" algn="l"/>
                <a:tab pos="4921250" algn="l"/>
                <a:tab pos="5442585" algn="l"/>
                <a:tab pos="6303645" algn="l"/>
                <a:tab pos="6803390" algn="l"/>
              </a:tabLst>
            </a:pP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While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CNN-based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models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improve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accuracy,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spc="-20" dirty="0">
                <a:latin typeface="Microsoft Sans Serif" panose="020B0604020202020204"/>
                <a:cs typeface="Microsoft Sans Serif" panose="020B0604020202020204"/>
              </a:rPr>
              <a:t>they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struggle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spc="-20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long-range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dependencies</a:t>
            </a:r>
            <a:r>
              <a:rPr sz="16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6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require</a:t>
            </a:r>
            <a:r>
              <a:rPr sz="16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extensive</a:t>
            </a:r>
            <a:r>
              <a:rPr sz="16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preprocessing.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1215"/>
              </a:spcBef>
              <a:buFont typeface="Microsoft Sans Serif" panose="020B0604020202020204"/>
              <a:buAutoNum type="arabicPeriod"/>
            </a:pP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 marL="410210" marR="11430" indent="-398145" algn="just">
              <a:lnSpc>
                <a:spcPct val="83000"/>
              </a:lnSpc>
              <a:buAutoNum type="arabicPeriod"/>
              <a:tabLst>
                <a:tab pos="411480" algn="l"/>
              </a:tabLst>
            </a:pP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Additionally,</a:t>
            </a:r>
            <a:r>
              <a:rPr sz="1600" spc="90" dirty="0"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most</a:t>
            </a:r>
            <a:r>
              <a:rPr sz="1600" spc="95" dirty="0"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existing</a:t>
            </a:r>
            <a:r>
              <a:rPr sz="1600" spc="90" dirty="0"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models</a:t>
            </a:r>
            <a:r>
              <a:rPr sz="1600" spc="100" dirty="0"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lack</a:t>
            </a:r>
            <a:r>
              <a:rPr sz="1600" spc="90" dirty="0"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automation</a:t>
            </a:r>
            <a:r>
              <a:rPr sz="1600" spc="95" dirty="0"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600" spc="95" dirty="0"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real-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time</a:t>
            </a:r>
            <a:r>
              <a:rPr sz="1600" spc="95" dirty="0">
                <a:latin typeface="Microsoft Sans Serif" panose="020B0604020202020204"/>
                <a:cs typeface="Microsoft Sans Serif" panose="020B0604020202020204"/>
              </a:rPr>
              <a:t> 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prediction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capabilities,</a:t>
            </a:r>
            <a:r>
              <a:rPr sz="1600" spc="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making</a:t>
            </a:r>
            <a:r>
              <a:rPr sz="1600" spc="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them</a:t>
            </a:r>
            <a:r>
              <a:rPr sz="1600" spc="1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less</a:t>
            </a:r>
            <a:r>
              <a:rPr sz="16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efficient</a:t>
            </a:r>
            <a:r>
              <a:rPr sz="16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6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clinical</a:t>
            </a:r>
            <a:r>
              <a:rPr sz="16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use.</a:t>
            </a:r>
            <a:r>
              <a:rPr sz="1600" spc="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Hence,</a:t>
            </a:r>
            <a:r>
              <a:rPr sz="1600" spc="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600" spc="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more</a:t>
            </a:r>
            <a:r>
              <a:rPr sz="1600" spc="1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accurate,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	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automated,</a:t>
            </a:r>
            <a:r>
              <a:rPr sz="16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6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reliable</a:t>
            </a:r>
            <a:r>
              <a:rPr sz="16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approach</a:t>
            </a:r>
            <a:r>
              <a:rPr sz="16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6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needed</a:t>
            </a:r>
            <a:r>
              <a:rPr sz="16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6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brain</a:t>
            </a:r>
            <a:r>
              <a:rPr sz="16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latin typeface="Microsoft Sans Serif" panose="020B0604020202020204"/>
                <a:cs typeface="Microsoft Sans Serif" panose="020B0604020202020204"/>
              </a:rPr>
              <a:t>tumor</a:t>
            </a:r>
            <a:r>
              <a:rPr sz="16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0" dirty="0">
                <a:latin typeface="Microsoft Sans Serif" panose="020B0604020202020204"/>
                <a:cs typeface="Microsoft Sans Serif" panose="020B0604020202020204"/>
              </a:rPr>
              <a:t>classification.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95451"/>
            <a:ext cx="9144000" cy="297815"/>
            <a:chOff x="0" y="1095451"/>
            <a:chExt cx="9144000" cy="29781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095755"/>
              <a:ext cx="9144000" cy="2971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95451"/>
              <a:ext cx="9142730" cy="238125"/>
            </a:xfrm>
            <a:custGeom>
              <a:avLst/>
              <a:gdLst/>
              <a:ahLst/>
              <a:cxnLst/>
              <a:rect l="l" t="t" r="r" b="b"/>
              <a:pathLst>
                <a:path w="9142730" h="238125">
                  <a:moveTo>
                    <a:pt x="9142349" y="237667"/>
                  </a:moveTo>
                  <a:lnTo>
                    <a:pt x="0" y="237667"/>
                  </a:lnTo>
                  <a:lnTo>
                    <a:pt x="0" y="0"/>
                  </a:lnTo>
                  <a:lnTo>
                    <a:pt x="9142349" y="0"/>
                  </a:lnTo>
                  <a:lnTo>
                    <a:pt x="9142349" y="237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1663"/>
              <a:ext cx="569976" cy="2453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129042"/>
              <a:ext cx="532130" cy="170815"/>
            </a:xfrm>
            <a:custGeom>
              <a:avLst/>
              <a:gdLst/>
              <a:ahLst/>
              <a:cxnLst/>
              <a:rect l="l" t="t" r="r" b="b"/>
              <a:pathLst>
                <a:path w="532130" h="170815">
                  <a:moveTo>
                    <a:pt x="531825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531825" y="0"/>
                  </a:lnTo>
                  <a:lnTo>
                    <a:pt x="531825" y="170421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1121663"/>
              <a:ext cx="8592312" cy="2453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9787" y="1129042"/>
              <a:ext cx="8552815" cy="170815"/>
            </a:xfrm>
            <a:custGeom>
              <a:avLst/>
              <a:gdLst/>
              <a:ahLst/>
              <a:cxnLst/>
              <a:rect l="l" t="t" r="r" b="b"/>
              <a:pathLst>
                <a:path w="8552815" h="170815">
                  <a:moveTo>
                    <a:pt x="8552688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8552688" y="0"/>
                  </a:lnTo>
                  <a:lnTo>
                    <a:pt x="8552688" y="170421"/>
                  </a:lnTo>
                  <a:close/>
                </a:path>
              </a:pathLst>
            </a:custGeom>
            <a:solidFill>
              <a:srgbClr val="2CA0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MODULES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1479" y="1545463"/>
            <a:ext cx="3157220" cy="300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6530">
              <a:lnSpc>
                <a:spcPct val="100000"/>
              </a:lnSpc>
              <a:spcBef>
                <a:spcPts val="100"/>
              </a:spcBef>
              <a:buSzPct val="94000"/>
              <a:buAutoNum type="arabicPeriod"/>
              <a:tabLst>
                <a:tab pos="184150" algn="l"/>
              </a:tabLst>
            </a:pPr>
            <a:r>
              <a:rPr sz="1800" dirty="0">
                <a:latin typeface="Cambria" panose="02040503050406030204"/>
                <a:cs typeface="Cambria" panose="02040503050406030204"/>
              </a:rPr>
              <a:t>Data</a:t>
            </a:r>
            <a:r>
              <a:rPr sz="18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Collection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1045"/>
              </a:spcBef>
              <a:buFont typeface="Cambria" panose="02040503050406030204"/>
              <a:buAutoNum type="arabicPeriod"/>
            </a:pPr>
            <a:endParaRPr sz="1800">
              <a:latin typeface="Cambria" panose="02040503050406030204"/>
              <a:cs typeface="Cambria" panose="02040503050406030204"/>
            </a:endParaRPr>
          </a:p>
          <a:p>
            <a:pPr marL="184150" indent="-176530">
              <a:lnSpc>
                <a:spcPct val="100000"/>
              </a:lnSpc>
              <a:buSzPct val="94000"/>
              <a:buAutoNum type="arabicPeriod"/>
              <a:tabLst>
                <a:tab pos="184150" algn="l"/>
              </a:tabLst>
            </a:pPr>
            <a:r>
              <a:rPr sz="1800" spc="-10" dirty="0">
                <a:latin typeface="Cambria" panose="02040503050406030204"/>
                <a:cs typeface="Cambria" panose="02040503050406030204"/>
              </a:rPr>
              <a:t>Preprocessing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Font typeface="Cambria" panose="02040503050406030204"/>
              <a:buAutoNum type="arabicPeriod"/>
            </a:pPr>
            <a:endParaRPr sz="1800">
              <a:latin typeface="Cambria" panose="02040503050406030204"/>
              <a:cs typeface="Cambria" panose="02040503050406030204"/>
            </a:endParaRPr>
          </a:p>
          <a:p>
            <a:pPr marL="184150" indent="-176530">
              <a:lnSpc>
                <a:spcPct val="100000"/>
              </a:lnSpc>
              <a:buSzPct val="94000"/>
              <a:buAutoNum type="arabicPeriod"/>
              <a:tabLst>
                <a:tab pos="184150" algn="l"/>
              </a:tabLst>
            </a:pPr>
            <a:r>
              <a:rPr sz="1800" dirty="0">
                <a:latin typeface="Cambria" panose="02040503050406030204"/>
                <a:cs typeface="Cambria" panose="02040503050406030204"/>
              </a:rPr>
              <a:t>Module</a:t>
            </a:r>
            <a:r>
              <a:rPr sz="1800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used</a:t>
            </a:r>
            <a:r>
              <a:rPr sz="1800" spc="-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for</a:t>
            </a:r>
            <a:r>
              <a:rPr sz="1800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Training</a:t>
            </a:r>
            <a:r>
              <a:rPr sz="1800" spc="-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:</a:t>
            </a:r>
            <a:r>
              <a:rPr sz="18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25" dirty="0">
                <a:latin typeface="Cambria" panose="02040503050406030204"/>
                <a:cs typeface="Cambria" panose="02040503050406030204"/>
              </a:rPr>
              <a:t>VIT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1045"/>
              </a:spcBef>
              <a:buFont typeface="Cambria" panose="02040503050406030204"/>
              <a:buAutoNum type="arabicPeriod"/>
            </a:pPr>
            <a:endParaRPr sz="1800">
              <a:latin typeface="Cambria" panose="02040503050406030204"/>
              <a:cs typeface="Cambria" panose="02040503050406030204"/>
            </a:endParaRPr>
          </a:p>
          <a:p>
            <a:pPr marL="184150" indent="-176530">
              <a:lnSpc>
                <a:spcPct val="100000"/>
              </a:lnSpc>
              <a:spcBef>
                <a:spcPts val="5"/>
              </a:spcBef>
              <a:buSzPct val="94000"/>
              <a:buAutoNum type="arabicPeriod"/>
              <a:tabLst>
                <a:tab pos="184150" algn="l"/>
              </a:tabLst>
            </a:pPr>
            <a:r>
              <a:rPr sz="1800" dirty="0">
                <a:latin typeface="Cambria" panose="02040503050406030204"/>
                <a:cs typeface="Cambria" panose="02040503050406030204"/>
              </a:rPr>
              <a:t>Prediction</a:t>
            </a:r>
            <a:r>
              <a:rPr sz="1800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dirty="0">
                <a:latin typeface="Cambria" panose="02040503050406030204"/>
                <a:cs typeface="Cambria" panose="02040503050406030204"/>
              </a:rPr>
              <a:t>and</a:t>
            </a:r>
            <a:r>
              <a:rPr sz="1800" spc="-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Classification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1045"/>
              </a:spcBef>
              <a:buFont typeface="Cambria" panose="02040503050406030204"/>
              <a:buAutoNum type="arabicPeriod"/>
            </a:pPr>
            <a:endParaRPr sz="1800">
              <a:latin typeface="Cambria" panose="02040503050406030204"/>
              <a:cs typeface="Cambria" panose="02040503050406030204"/>
            </a:endParaRPr>
          </a:p>
          <a:p>
            <a:pPr marL="236220" indent="-223520">
              <a:lnSpc>
                <a:spcPct val="100000"/>
              </a:lnSpc>
              <a:buSzPct val="94000"/>
              <a:buAutoNum type="arabicPeriod"/>
              <a:tabLst>
                <a:tab pos="236220" algn="l"/>
              </a:tabLst>
            </a:pPr>
            <a:r>
              <a:rPr sz="1800" dirty="0">
                <a:latin typeface="Cambria" panose="02040503050406030204"/>
                <a:cs typeface="Cambria" panose="02040503050406030204"/>
              </a:rPr>
              <a:t>Web</a:t>
            </a:r>
            <a:r>
              <a:rPr sz="18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-10" dirty="0">
                <a:latin typeface="Cambria" panose="02040503050406030204"/>
                <a:cs typeface="Cambria" panose="02040503050406030204"/>
              </a:rPr>
              <a:t>Application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95451"/>
            <a:ext cx="9144000" cy="297815"/>
            <a:chOff x="0" y="1095451"/>
            <a:chExt cx="9144000" cy="29781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1095755"/>
              <a:ext cx="9144000" cy="2971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95451"/>
              <a:ext cx="9142730" cy="238125"/>
            </a:xfrm>
            <a:custGeom>
              <a:avLst/>
              <a:gdLst/>
              <a:ahLst/>
              <a:cxnLst/>
              <a:rect l="l" t="t" r="r" b="b"/>
              <a:pathLst>
                <a:path w="9142730" h="238125">
                  <a:moveTo>
                    <a:pt x="9142349" y="237667"/>
                  </a:moveTo>
                  <a:lnTo>
                    <a:pt x="0" y="237667"/>
                  </a:lnTo>
                  <a:lnTo>
                    <a:pt x="0" y="0"/>
                  </a:lnTo>
                  <a:lnTo>
                    <a:pt x="9142349" y="0"/>
                  </a:lnTo>
                  <a:lnTo>
                    <a:pt x="9142349" y="237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21663"/>
              <a:ext cx="569976" cy="2453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129042"/>
              <a:ext cx="532130" cy="170815"/>
            </a:xfrm>
            <a:custGeom>
              <a:avLst/>
              <a:gdLst/>
              <a:ahLst/>
              <a:cxnLst/>
              <a:rect l="l" t="t" r="r" b="b"/>
              <a:pathLst>
                <a:path w="532130" h="170815">
                  <a:moveTo>
                    <a:pt x="531825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531825" y="0"/>
                  </a:lnTo>
                  <a:lnTo>
                    <a:pt x="531825" y="170421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1121663"/>
              <a:ext cx="8592312" cy="2453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9787" y="1129042"/>
              <a:ext cx="8552815" cy="170815"/>
            </a:xfrm>
            <a:custGeom>
              <a:avLst/>
              <a:gdLst/>
              <a:ahLst/>
              <a:cxnLst/>
              <a:rect l="l" t="t" r="r" b="b"/>
              <a:pathLst>
                <a:path w="8552815" h="170815">
                  <a:moveTo>
                    <a:pt x="8552688" y="170421"/>
                  </a:moveTo>
                  <a:lnTo>
                    <a:pt x="0" y="170421"/>
                  </a:lnTo>
                  <a:lnTo>
                    <a:pt x="0" y="0"/>
                  </a:lnTo>
                  <a:lnTo>
                    <a:pt x="8552688" y="0"/>
                  </a:lnTo>
                  <a:lnTo>
                    <a:pt x="8552688" y="170421"/>
                  </a:lnTo>
                  <a:close/>
                </a:path>
              </a:pathLst>
            </a:custGeom>
            <a:solidFill>
              <a:srgbClr val="2CA0B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4788</Words>
  <Application>WPS Presentation</Application>
  <PresentationFormat>On-screen Show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Microsoft Sans Serif</vt:lpstr>
      <vt:lpstr>Times New Roman</vt:lpstr>
      <vt:lpstr>Arial</vt:lpstr>
      <vt:lpstr>Cambria</vt:lpstr>
      <vt:lpstr>Microsoft YaHei</vt:lpstr>
      <vt:lpstr>Arial Unicode MS</vt:lpstr>
      <vt:lpstr>Calibri</vt:lpstr>
      <vt:lpstr>Times New Roman</vt:lpstr>
      <vt:lpstr>Office Theme</vt:lpstr>
      <vt:lpstr>INVESTIGATION OF VISION TRANSFORMER ALGORITHM IN CLASSIFICATION OF BRAIN TUMOR USING DEEP LEARNING</vt:lpstr>
      <vt:lpstr>INTRODUCTION</vt:lpstr>
      <vt:lpstr>OVERVIEW OF THE PROJECT</vt:lpstr>
      <vt:lpstr>LITERATURE SURVEY</vt:lpstr>
      <vt:lpstr>Automated Brain Tumor Segmentation and Classification in MRI Using</vt:lpstr>
      <vt:lpstr>Optimized Brain Tumor Detection A Dual-Module Approach for MRI Image Enhancement and Tumor Classification</vt:lpstr>
      <vt:lpstr>Language Used</vt:lpstr>
      <vt:lpstr>EXISTINGSYSTEM</vt:lpstr>
      <vt:lpstr>MODULES</vt:lpstr>
      <vt:lpstr>PROPOSED SYSTEM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VISION TRANSFORMER ALGORITHM IN CLASSIFICATION OF BRAIN TUMOR USING DEEP LEARNING</dc:title>
  <dc:creator/>
  <cp:lastModifiedBy>MD Ishaaq</cp:lastModifiedBy>
  <cp:revision>1</cp:revision>
  <dcterms:created xsi:type="dcterms:W3CDTF">2025-03-13T08:00:29Z</dcterms:created>
  <dcterms:modified xsi:type="dcterms:W3CDTF">2025-03-13T08:00:29Z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2025-03-13T05:30:00Z</vt:filetime>
  </property>
  <property fmtid="{D5CDD505-2E9C-101B-9397-08002B2CF9AE}" pid="3" name="Creator">
    <vt:lpwstr>WPS Writer</vt:lpwstr>
  </property>
  <property fmtid="{D5CDD505-2E9C-101B-9397-08002B2CF9AE}" pid="4" name="LastSaved">
    <vt:filetime>2025-03-13T05:30:00Z</vt:filetime>
  </property>
  <property fmtid="{D5CDD505-2E9C-101B-9397-08002B2CF9AE}" pid="5" name="SourceModified">
    <vt:lpwstr>D:20250313103051+05'30'</vt:lpwstr>
  </property>
  <property fmtid="{D5CDD505-2E9C-101B-9397-08002B2CF9AE}" pid="6" name="ICV">
    <vt:lpwstr>20C707D8EC64409FB251D383C98E2F93_13</vt:lpwstr>
  </property>
  <property fmtid="{D5CDD505-2E9C-101B-9397-08002B2CF9AE}" pid="7" name="KSOProductBuildVer">
    <vt:lpwstr>1033-12.2.0.19805</vt:lpwstr>
  </property>
</Properties>
</file>