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6" r:id="rId2"/>
    <p:sldId id="264" r:id="rId3"/>
    <p:sldId id="267" r:id="rId4"/>
    <p:sldId id="265" r:id="rId5"/>
    <p:sldId id="266" r:id="rId6"/>
    <p:sldId id="263" r:id="rId7"/>
    <p:sldId id="257" r:id="rId8"/>
    <p:sldId id="259" r:id="rId9"/>
    <p:sldId id="258" r:id="rId10"/>
    <p:sldId id="260" r:id="rId11"/>
    <p:sldId id="262" r:id="rId12"/>
    <p:sldId id="268"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23F103-BC34-4FE4-A40E-EDDEECFDA5D0}" type="datetimeFigureOut">
              <a:rPr lang="en-US" smtClean="0"/>
              <a:pPr/>
              <a:t>7/10/2020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059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309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744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2147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4045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5734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84241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234555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786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59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257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9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253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78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7/10/2020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516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27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68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7/10/2020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413586"/>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4583" y="1964267"/>
            <a:ext cx="10415542" cy="2421464"/>
          </a:xfrm>
        </p:spPr>
        <p:txBody>
          <a:bodyPr>
            <a:noAutofit/>
          </a:bodyPr>
          <a:lstStyle/>
          <a:p>
            <a:pPr algn="just"/>
            <a:r>
              <a:rPr lang="en-US" sz="6700" dirty="0" smtClean="0">
                <a:solidFill>
                  <a:srgbClr val="FFC000"/>
                </a:solidFill>
                <a:latin typeface="Comic Sans MS" panose="030F0702030302020204" pitchFamily="66" charset="0"/>
              </a:rPr>
              <a:t>Opening a Pharmacy in Toronto</a:t>
            </a:r>
            <a:endParaRPr lang="en-IN" sz="6700" dirty="0">
              <a:solidFill>
                <a:srgbClr val="FFC000"/>
              </a:solidFill>
              <a:latin typeface="Comic Sans MS" panose="030F0702030302020204" pitchFamily="66" charset="0"/>
            </a:endParaRPr>
          </a:p>
        </p:txBody>
      </p:sp>
      <p:sp>
        <p:nvSpPr>
          <p:cNvPr id="3" name="Subtitle 2"/>
          <p:cNvSpPr>
            <a:spLocks noGrp="1"/>
          </p:cNvSpPr>
          <p:nvPr>
            <p:ph type="subTitle" idx="1"/>
          </p:nvPr>
        </p:nvSpPr>
        <p:spPr>
          <a:xfrm>
            <a:off x="853439" y="4764555"/>
            <a:ext cx="7197726" cy="1405467"/>
          </a:xfrm>
        </p:spPr>
        <p:txBody>
          <a:bodyPr>
            <a:normAutofit/>
          </a:bodyPr>
          <a:lstStyle/>
          <a:p>
            <a:pPr algn="just"/>
            <a:r>
              <a:rPr lang="en-US" sz="3000" b="1" dirty="0" smtClean="0"/>
              <a:t>By</a:t>
            </a:r>
          </a:p>
          <a:p>
            <a:pPr algn="just"/>
            <a:r>
              <a:rPr lang="en-US" sz="3000" b="1" dirty="0" err="1" smtClean="0"/>
              <a:t>Ishaasamyuktha.S</a:t>
            </a:r>
            <a:endParaRPr lang="en-US" sz="3000" b="1" dirty="0" smtClean="0"/>
          </a:p>
          <a:p>
            <a:pPr algn="just"/>
            <a:endParaRPr lang="en-IN" sz="3000" dirty="0"/>
          </a:p>
        </p:txBody>
      </p:sp>
    </p:spTree>
    <p:extLst>
      <p:ext uri="{BB962C8B-B14F-4D97-AF65-F5344CB8AC3E}">
        <p14:creationId xmlns:p14="http://schemas.microsoft.com/office/powerpoint/2010/main" val="233515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1481" y="1915639"/>
            <a:ext cx="5768412" cy="3577291"/>
          </a:xfrm>
          <a:prstGeom prst="rect">
            <a:avLst/>
          </a:prstGeom>
        </p:spPr>
      </p:pic>
      <p:sp>
        <p:nvSpPr>
          <p:cNvPr id="9" name="Title 8"/>
          <p:cNvSpPr>
            <a:spLocks noGrp="1"/>
          </p:cNvSpPr>
          <p:nvPr>
            <p:ph type="title"/>
          </p:nvPr>
        </p:nvSpPr>
        <p:spPr>
          <a:xfrm>
            <a:off x="411481" y="0"/>
            <a:ext cx="10131425" cy="1456267"/>
          </a:xfrm>
        </p:spPr>
        <p:txBody>
          <a:bodyPr/>
          <a:lstStyle/>
          <a:p>
            <a:r>
              <a:rPr lang="en-US">
                <a:solidFill>
                  <a:srgbClr val="FFC000"/>
                </a:solidFill>
                <a:latin typeface="Comic Sans MS" panose="030F0702030302020204" pitchFamily="66" charset="0"/>
              </a:rPr>
              <a:t>RESULTS AND DISCUSSION</a:t>
            </a:r>
            <a:endParaRPr lang="en-IN"/>
          </a:p>
        </p:txBody>
      </p:sp>
      <p:sp>
        <p:nvSpPr>
          <p:cNvPr id="7" name="Content Placeholder 6"/>
          <p:cNvSpPr>
            <a:spLocks noGrp="1"/>
          </p:cNvSpPr>
          <p:nvPr>
            <p:ph idx="1"/>
          </p:nvPr>
        </p:nvSpPr>
        <p:spPr>
          <a:xfrm>
            <a:off x="255623" y="2142067"/>
            <a:ext cx="11663487" cy="4598367"/>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IN" dirty="0" smtClean="0"/>
          </a:p>
          <a:p>
            <a:pPr marL="0" indent="0" algn="ctr">
              <a:buNone/>
            </a:pPr>
            <a:r>
              <a:rPr lang="en-IN" dirty="0" smtClean="0"/>
              <a:t>Fig5</a:t>
            </a:r>
            <a:r>
              <a:rPr lang="en-IN" dirty="0"/>
              <a:t>: Localities in Cluster 1</a:t>
            </a:r>
          </a:p>
          <a:p>
            <a:pPr algn="ctr"/>
            <a:endParaRPr lang="en-IN" dirty="0"/>
          </a:p>
        </p:txBody>
      </p:sp>
      <p:pic>
        <p:nvPicPr>
          <p:cNvPr id="5" name="Picture 4"/>
          <p:cNvPicPr>
            <a:picLocks noChangeAspect="1"/>
          </p:cNvPicPr>
          <p:nvPr/>
        </p:nvPicPr>
        <p:blipFill>
          <a:blip r:embed="rId3"/>
          <a:stretch>
            <a:fillRect/>
          </a:stretch>
        </p:blipFill>
        <p:spPr>
          <a:xfrm>
            <a:off x="6107597" y="1915639"/>
            <a:ext cx="5883809" cy="3577288"/>
          </a:xfrm>
          <a:prstGeom prst="rect">
            <a:avLst/>
          </a:prstGeom>
        </p:spPr>
      </p:pic>
    </p:spTree>
    <p:extLst>
      <p:ext uri="{BB962C8B-B14F-4D97-AF65-F5344CB8AC3E}">
        <p14:creationId xmlns:p14="http://schemas.microsoft.com/office/powerpoint/2010/main" val="2636925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1" y="249162"/>
            <a:ext cx="10131425" cy="861182"/>
          </a:xfrm>
        </p:spPr>
        <p:txBody>
          <a:bodyPr/>
          <a:lstStyle/>
          <a:p>
            <a:r>
              <a:rPr lang="en-US" dirty="0">
                <a:solidFill>
                  <a:srgbClr val="FFC000"/>
                </a:solidFill>
                <a:latin typeface="Comic Sans MS" panose="030F0702030302020204" pitchFamily="66" charset="0"/>
              </a:rPr>
              <a:t>RESULTS AND DISCUSSION</a:t>
            </a:r>
            <a:endParaRPr lang="en-IN" dirty="0"/>
          </a:p>
        </p:txBody>
      </p:sp>
      <p:sp>
        <p:nvSpPr>
          <p:cNvPr id="3" name="Content Placeholder 2"/>
          <p:cNvSpPr>
            <a:spLocks noGrp="1"/>
          </p:cNvSpPr>
          <p:nvPr>
            <p:ph idx="1"/>
          </p:nvPr>
        </p:nvSpPr>
        <p:spPr>
          <a:xfrm>
            <a:off x="209007" y="1214846"/>
            <a:ext cx="11704320" cy="5394961"/>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IN" dirty="0"/>
              <a:t>Fig6: Localities in Cluster 2</a:t>
            </a:r>
          </a:p>
          <a:p>
            <a:pPr marL="0" indent="0">
              <a:buNone/>
            </a:pPr>
            <a:r>
              <a:rPr lang="en-IN" sz="2200" dirty="0"/>
              <a:t>Fig.4, Fig.5, Fig.6 represents the </a:t>
            </a:r>
            <a:r>
              <a:rPr lang="en-IN" sz="2200" dirty="0" err="1"/>
              <a:t>neighborhoods</a:t>
            </a:r>
            <a:r>
              <a:rPr lang="en-IN" sz="2200" dirty="0"/>
              <a:t> which fall under the three clusters with no pharmacy, high and little number of pharmacies in Cluster 0,1,2 respectively.</a:t>
            </a:r>
          </a:p>
          <a:p>
            <a:pPr marL="0" indent="0">
              <a:buNone/>
            </a:pPr>
            <a:endParaRPr lang="en-IN" sz="2200" dirty="0"/>
          </a:p>
        </p:txBody>
      </p:sp>
      <p:pic>
        <p:nvPicPr>
          <p:cNvPr id="4" name="Picture 3"/>
          <p:cNvPicPr>
            <a:picLocks noChangeAspect="1"/>
          </p:cNvPicPr>
          <p:nvPr/>
        </p:nvPicPr>
        <p:blipFill>
          <a:blip r:embed="rId2"/>
          <a:stretch>
            <a:fillRect/>
          </a:stretch>
        </p:blipFill>
        <p:spPr>
          <a:xfrm>
            <a:off x="206823" y="1352731"/>
            <a:ext cx="5853252" cy="3302967"/>
          </a:xfrm>
          <a:prstGeom prst="rect">
            <a:avLst/>
          </a:prstGeom>
        </p:spPr>
      </p:pic>
      <p:pic>
        <p:nvPicPr>
          <p:cNvPr id="5" name="Picture 4"/>
          <p:cNvPicPr>
            <a:picLocks noChangeAspect="1"/>
          </p:cNvPicPr>
          <p:nvPr/>
        </p:nvPicPr>
        <p:blipFill>
          <a:blip r:embed="rId3"/>
          <a:stretch>
            <a:fillRect/>
          </a:stretch>
        </p:blipFill>
        <p:spPr>
          <a:xfrm>
            <a:off x="6060075" y="1352731"/>
            <a:ext cx="5851068" cy="3285550"/>
          </a:xfrm>
          <a:prstGeom prst="rect">
            <a:avLst/>
          </a:prstGeom>
        </p:spPr>
      </p:pic>
    </p:spTree>
    <p:extLst>
      <p:ext uri="{BB962C8B-B14F-4D97-AF65-F5344CB8AC3E}">
        <p14:creationId xmlns:p14="http://schemas.microsoft.com/office/powerpoint/2010/main" val="1110081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9155"/>
            <a:ext cx="10131425" cy="1456267"/>
          </a:xfrm>
        </p:spPr>
        <p:txBody>
          <a:bodyPr>
            <a:normAutofit/>
          </a:bodyPr>
          <a:lstStyle/>
          <a:p>
            <a:r>
              <a:rPr lang="en-US" sz="3000" dirty="0" smtClean="0">
                <a:solidFill>
                  <a:srgbClr val="FFC000"/>
                </a:solidFill>
                <a:latin typeface="Comic Sans MS" panose="030F0702030302020204" pitchFamily="66" charset="0"/>
              </a:rPr>
              <a:t>Conclusion</a:t>
            </a:r>
            <a:endParaRPr lang="en-IN" sz="3000" dirty="0">
              <a:solidFill>
                <a:srgbClr val="FFC000"/>
              </a:solidFill>
              <a:latin typeface="Comic Sans MS" panose="030F0702030302020204" pitchFamily="66" charset="0"/>
            </a:endParaRPr>
          </a:p>
        </p:txBody>
      </p:sp>
      <p:sp>
        <p:nvSpPr>
          <p:cNvPr id="3" name="Content Placeholder 2"/>
          <p:cNvSpPr>
            <a:spLocks noGrp="1"/>
          </p:cNvSpPr>
          <p:nvPr>
            <p:ph idx="1"/>
          </p:nvPr>
        </p:nvSpPr>
        <p:spPr>
          <a:xfrm>
            <a:off x="685801" y="1371600"/>
            <a:ext cx="10131425" cy="5303519"/>
          </a:xfrm>
        </p:spPr>
        <p:txBody>
          <a:bodyPr>
            <a:normAutofit lnSpcReduction="10000"/>
          </a:bodyPr>
          <a:lstStyle/>
          <a:p>
            <a:pPr marL="0" indent="0">
              <a:buNone/>
            </a:pPr>
            <a:endParaRPr lang="en-IN" sz="2200" dirty="0" smtClean="0"/>
          </a:p>
          <a:p>
            <a:r>
              <a:rPr lang="en-IN" sz="2200" dirty="0" smtClean="0"/>
              <a:t>In </a:t>
            </a:r>
            <a:r>
              <a:rPr lang="en-IN" sz="2200" dirty="0"/>
              <a:t>this project, we have gone through the process of identifying the business problem, specifying the data required, extracting and preparing the data, performing the machine learning by utilizing k-means clustering and providing recommendation to the </a:t>
            </a:r>
            <a:r>
              <a:rPr lang="en-IN" sz="2200" dirty="0" smtClean="0"/>
              <a:t>stakeholder.</a:t>
            </a:r>
          </a:p>
          <a:p>
            <a:r>
              <a:rPr lang="en-IN" sz="2200" dirty="0" smtClean="0"/>
              <a:t>Most </a:t>
            </a:r>
            <a:r>
              <a:rPr lang="en-IN" sz="2200" dirty="0"/>
              <a:t>of Pharmacies are present in Cluster 1 which is around </a:t>
            </a:r>
            <a:r>
              <a:rPr lang="en-IN" sz="2200" dirty="0" err="1"/>
              <a:t>Berczy</a:t>
            </a:r>
            <a:r>
              <a:rPr lang="en-IN" sz="2200" dirty="0"/>
              <a:t> park, Yorkville, and </a:t>
            </a:r>
            <a:r>
              <a:rPr lang="en-IN" sz="2200" dirty="0" err="1"/>
              <a:t>Dovercourt</a:t>
            </a:r>
            <a:r>
              <a:rPr lang="en-IN" sz="2200" dirty="0"/>
              <a:t> village areas and lowest (close to zero) in Cluster 0 areas which are Central Bay Street, </a:t>
            </a:r>
            <a:r>
              <a:rPr lang="en-IN" sz="2200" dirty="0" err="1"/>
              <a:t>Reyerson</a:t>
            </a:r>
            <a:r>
              <a:rPr lang="en-IN" sz="2200" dirty="0"/>
              <a:t>, Richmond, Adelaide, Church and </a:t>
            </a:r>
            <a:r>
              <a:rPr lang="en-US" sz="2200" dirty="0"/>
              <a:t>Wellesley</a:t>
            </a:r>
            <a:r>
              <a:rPr lang="en-IN" sz="2200" dirty="0"/>
              <a:t>. Also, there are good opportunities to open near University of Toronto, St James town as the competition seems to be low. Looking at nearby venues, it seems Cluster 0 might be a good location as there are not a lot of medical shops in these areas. Therefore, this project recommends the entrepreneur to open a Pharmacy in these locations with little to no competition. Nonetheless, if the quality of the medicine, biomedical waste management, hygiene and service and </a:t>
            </a:r>
            <a:r>
              <a:rPr lang="en-US" sz="2200" dirty="0"/>
              <a:t>hospitality is good</a:t>
            </a:r>
            <a:r>
              <a:rPr lang="en-IN" sz="2200" dirty="0"/>
              <a:t>, It is possible that pharmacy will have great following everywhere.</a:t>
            </a:r>
          </a:p>
          <a:p>
            <a:endParaRPr lang="en-IN" dirty="0"/>
          </a:p>
        </p:txBody>
      </p:sp>
    </p:spTree>
    <p:extLst>
      <p:ext uri="{BB962C8B-B14F-4D97-AF65-F5344CB8AC3E}">
        <p14:creationId xmlns:p14="http://schemas.microsoft.com/office/powerpoint/2010/main" val="4275061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rgbClr val="FFC000"/>
                </a:solidFill>
                <a:latin typeface="Comic Sans MS" panose="030F0702030302020204" pitchFamily="66" charset="0"/>
              </a:rPr>
              <a:t>FUTURE WORK</a:t>
            </a:r>
            <a:endParaRPr lang="en-IN" sz="3000" dirty="0">
              <a:solidFill>
                <a:srgbClr val="FFC000"/>
              </a:solidFill>
              <a:latin typeface="Comic Sans MS" panose="030F0702030302020204" pitchFamily="66" charset="0"/>
            </a:endParaRPr>
          </a:p>
        </p:txBody>
      </p:sp>
      <p:sp>
        <p:nvSpPr>
          <p:cNvPr id="3" name="Content Placeholder 2"/>
          <p:cNvSpPr>
            <a:spLocks noGrp="1"/>
          </p:cNvSpPr>
          <p:nvPr>
            <p:ph idx="1"/>
          </p:nvPr>
        </p:nvSpPr>
        <p:spPr/>
        <p:txBody>
          <a:bodyPr/>
          <a:lstStyle/>
          <a:p>
            <a:pPr marL="0" indent="0">
              <a:buNone/>
            </a:pPr>
            <a:r>
              <a:rPr lang="en-IN" sz="2200" dirty="0" smtClean="0"/>
              <a:t>In </a:t>
            </a:r>
            <a:r>
              <a:rPr lang="en-IN" sz="2200" dirty="0"/>
              <a:t>this project, only one consideration is taken i.e., existence of medical shops in each </a:t>
            </a:r>
            <a:r>
              <a:rPr lang="en-IN" sz="2200" dirty="0" err="1"/>
              <a:t>neighborhood</a:t>
            </a:r>
            <a:r>
              <a:rPr lang="en-IN" sz="2200" dirty="0"/>
              <a:t>. There are many factors that can be taken into consideration such as population density, income of residents, rent that could influence the decision to open a new pharmacy. Future research can take into consideration of these factors. In addition, future research can take into consideration of other variables such as existence of medical camps, hospitals and health services, accident prone areas which require immediate medical shops for first aid in each </a:t>
            </a:r>
            <a:r>
              <a:rPr lang="en-IN" sz="2200" dirty="0" err="1"/>
              <a:t>neighborhood</a:t>
            </a:r>
            <a:r>
              <a:rPr lang="en-IN" sz="2200" dirty="0"/>
              <a:t>.</a:t>
            </a:r>
          </a:p>
          <a:p>
            <a:endParaRPr lang="en-IN" dirty="0"/>
          </a:p>
        </p:txBody>
      </p:sp>
    </p:spTree>
    <p:extLst>
      <p:ext uri="{BB962C8B-B14F-4D97-AF65-F5344CB8AC3E}">
        <p14:creationId xmlns:p14="http://schemas.microsoft.com/office/powerpoint/2010/main" val="1072357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4" y="2542903"/>
            <a:ext cx="10131425" cy="1456267"/>
          </a:xfrm>
        </p:spPr>
        <p:txBody>
          <a:bodyPr>
            <a:normAutofit/>
          </a:bodyPr>
          <a:lstStyle/>
          <a:p>
            <a:pPr algn="ctr"/>
            <a:r>
              <a:rPr lang="en-US" sz="4800" b="1" dirty="0" smtClean="0">
                <a:solidFill>
                  <a:srgbClr val="FFC000"/>
                </a:solidFill>
                <a:latin typeface="Comic Sans MS" panose="030F0702030302020204" pitchFamily="66" charset="0"/>
              </a:rPr>
              <a:t>THANK YOU!</a:t>
            </a:r>
            <a:endParaRPr lang="en-IN" sz="4800" b="1" dirty="0">
              <a:solidFill>
                <a:srgbClr val="FFC000"/>
              </a:solidFill>
              <a:latin typeface="Comic Sans MS" panose="030F0702030302020204" pitchFamily="66" charset="0"/>
            </a:endParaRPr>
          </a:p>
        </p:txBody>
      </p:sp>
    </p:spTree>
    <p:extLst>
      <p:ext uri="{BB962C8B-B14F-4D97-AF65-F5344CB8AC3E}">
        <p14:creationId xmlns:p14="http://schemas.microsoft.com/office/powerpoint/2010/main" val="1486867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4651"/>
            <a:ext cx="10131425" cy="1456267"/>
          </a:xfrm>
        </p:spPr>
        <p:txBody>
          <a:bodyPr>
            <a:normAutofit/>
          </a:bodyPr>
          <a:lstStyle/>
          <a:p>
            <a:r>
              <a:rPr lang="en-US" sz="3000" dirty="0" smtClean="0">
                <a:solidFill>
                  <a:srgbClr val="FFC000"/>
                </a:solidFill>
                <a:latin typeface="Comic Sans MS" panose="030F0702030302020204" pitchFamily="66" charset="0"/>
              </a:rPr>
              <a:t>Introduction</a:t>
            </a:r>
            <a:endParaRPr lang="en-IN" sz="3000" dirty="0">
              <a:solidFill>
                <a:srgbClr val="FFC000"/>
              </a:solidFill>
              <a:latin typeface="Comic Sans MS" panose="030F0702030302020204" pitchFamily="66" charset="0"/>
            </a:endParaRPr>
          </a:p>
        </p:txBody>
      </p:sp>
      <p:sp>
        <p:nvSpPr>
          <p:cNvPr id="3" name="Content Placeholder 2"/>
          <p:cNvSpPr>
            <a:spLocks noGrp="1"/>
          </p:cNvSpPr>
          <p:nvPr>
            <p:ph idx="1"/>
          </p:nvPr>
        </p:nvSpPr>
        <p:spPr>
          <a:xfrm>
            <a:off x="685801" y="1528354"/>
            <a:ext cx="10131425" cy="5055325"/>
          </a:xfrm>
        </p:spPr>
        <p:txBody>
          <a:bodyPr>
            <a:normAutofit/>
          </a:bodyPr>
          <a:lstStyle/>
          <a:p>
            <a:pPr algn="just">
              <a:lnSpc>
                <a:spcPct val="110000"/>
              </a:lnSpc>
            </a:pPr>
            <a:r>
              <a:rPr lang="en-US" sz="2200" dirty="0"/>
              <a:t>Toronto is considered as one of the safest countries in the world. </a:t>
            </a:r>
            <a:r>
              <a:rPr lang="en-IN" sz="2200" dirty="0" err="1"/>
              <a:t>Neighborhoods</a:t>
            </a:r>
            <a:r>
              <a:rPr lang="en-IN" sz="2200" dirty="0"/>
              <a:t> of Toronto are filled with nightlife, colourful restaurant scene, museum, and art galleries </a:t>
            </a:r>
            <a:r>
              <a:rPr lang="en-US" sz="2200" dirty="0"/>
              <a:t>in addition, Toronto provides almost free health services to the people even if you have just moved to Canada. </a:t>
            </a:r>
            <a:r>
              <a:rPr lang="en-IN" sz="2200" dirty="0"/>
              <a:t>If you have been a resident of Ontario for three months, you are entitled to health care services paid for by the Ontario Health Insurance Plan (OHIP).</a:t>
            </a:r>
            <a:r>
              <a:rPr lang="en-US" sz="2200" dirty="0"/>
              <a:t> This provides additional benefits in migrating to Toronto along with</a:t>
            </a:r>
            <a:r>
              <a:rPr lang="en-IN" sz="2200" dirty="0"/>
              <a:t> good housing prices and reputed schools for children. </a:t>
            </a:r>
            <a:endParaRPr lang="en-IN" sz="2200" dirty="0" smtClean="0"/>
          </a:p>
          <a:p>
            <a:pPr marL="0" indent="0" algn="just">
              <a:lnSpc>
                <a:spcPct val="110000"/>
              </a:lnSpc>
              <a:buNone/>
            </a:pPr>
            <a:endParaRPr lang="en-IN" sz="2200" dirty="0"/>
          </a:p>
          <a:p>
            <a:pPr algn="just">
              <a:lnSpc>
                <a:spcPct val="110000"/>
              </a:lnSpc>
            </a:pPr>
            <a:r>
              <a:rPr lang="en-IN" sz="2200" dirty="0"/>
              <a:t>This project aims in helping pharmacists in exploring </a:t>
            </a:r>
            <a:r>
              <a:rPr lang="en-IN" sz="2200" dirty="0" err="1"/>
              <a:t>neighborhoods</a:t>
            </a:r>
            <a:r>
              <a:rPr lang="en-IN" sz="2200" dirty="0"/>
              <a:t> who wants to open a new pharmacy in Toronto area. This project will aid in making smart and effective decision on choosing the better neighbourhood for business </a:t>
            </a:r>
            <a:r>
              <a:rPr lang="en-US" sz="2200" dirty="0"/>
              <a:t>development.</a:t>
            </a:r>
            <a:endParaRPr lang="en-IN" sz="2200" dirty="0"/>
          </a:p>
          <a:p>
            <a:pPr algn="just"/>
            <a:endParaRPr lang="en-IN" dirty="0"/>
          </a:p>
        </p:txBody>
      </p:sp>
    </p:spTree>
    <p:extLst>
      <p:ext uri="{BB962C8B-B14F-4D97-AF65-F5344CB8AC3E}">
        <p14:creationId xmlns:p14="http://schemas.microsoft.com/office/powerpoint/2010/main" val="3553905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rgbClr val="FFC000"/>
                </a:solidFill>
                <a:latin typeface="Comic Sans MS" panose="030F0702030302020204" pitchFamily="66" charset="0"/>
              </a:rPr>
              <a:t>Aim and Objective</a:t>
            </a:r>
            <a:endParaRPr lang="en-IN" sz="3000" dirty="0">
              <a:solidFill>
                <a:srgbClr val="FFC000"/>
              </a:solidFill>
              <a:latin typeface="Comic Sans MS" panose="030F0702030302020204" pitchFamily="66" charset="0"/>
            </a:endParaRPr>
          </a:p>
        </p:txBody>
      </p:sp>
      <p:sp>
        <p:nvSpPr>
          <p:cNvPr id="3" name="Content Placeholder 2"/>
          <p:cNvSpPr>
            <a:spLocks noGrp="1"/>
          </p:cNvSpPr>
          <p:nvPr>
            <p:ph idx="1"/>
          </p:nvPr>
        </p:nvSpPr>
        <p:spPr>
          <a:xfrm>
            <a:off x="685801" y="1907177"/>
            <a:ext cx="10131425" cy="4637314"/>
          </a:xfrm>
        </p:spPr>
        <p:txBody>
          <a:bodyPr>
            <a:normAutofit/>
          </a:bodyPr>
          <a:lstStyle/>
          <a:p>
            <a:pPr marL="0" indent="0" algn="just">
              <a:buNone/>
            </a:pPr>
            <a:r>
              <a:rPr lang="en-IN" sz="2200" dirty="0"/>
              <a:t>The major aim of this project, is to suggest a better </a:t>
            </a:r>
            <a:r>
              <a:rPr lang="en-IN" sz="2200" dirty="0" err="1"/>
              <a:t>neighborhood</a:t>
            </a:r>
            <a:r>
              <a:rPr lang="en-IN" sz="2200" dirty="0"/>
              <a:t> in a new city for an entrepreneur who wants to start a business here. This helps the entrepreneur wanting to start a medical shop or pharmacy here. The competition of that business in different </a:t>
            </a:r>
            <a:r>
              <a:rPr lang="en-IN" sz="2200" dirty="0" err="1"/>
              <a:t>neighborhoods</a:t>
            </a:r>
            <a:r>
              <a:rPr lang="en-IN" sz="2200" dirty="0"/>
              <a:t>, and which neighbourhood needs a pharmacy in their locality. And the objective can be further extended to knowledge of people are shifting here about medical shops in here neighbourhood. </a:t>
            </a:r>
          </a:p>
          <a:p>
            <a:pPr marL="0" indent="0" algn="just">
              <a:buNone/>
            </a:pPr>
            <a:r>
              <a:rPr lang="en-IN" sz="2200" b="1" dirty="0">
                <a:solidFill>
                  <a:srgbClr val="FFC000"/>
                </a:solidFill>
              </a:rPr>
              <a:t>Target Audience</a:t>
            </a:r>
            <a:endParaRPr lang="en-IN" sz="2200" dirty="0">
              <a:solidFill>
                <a:srgbClr val="FFC000"/>
              </a:solidFill>
            </a:endParaRPr>
          </a:p>
          <a:p>
            <a:pPr lvl="0" algn="just"/>
            <a:r>
              <a:rPr lang="en-IN" sz="2200" dirty="0"/>
              <a:t>Budding </a:t>
            </a:r>
            <a:r>
              <a:rPr lang="en-US" sz="2200" dirty="0"/>
              <a:t>entrepreneurs who wants to start a pharmacy in a new city.</a:t>
            </a:r>
            <a:endParaRPr lang="en-IN" sz="2200" dirty="0"/>
          </a:p>
          <a:p>
            <a:pPr lvl="0" algn="just"/>
            <a:r>
              <a:rPr lang="en-IN" sz="2200" dirty="0"/>
              <a:t>Canadian immigrants who want to explore and find </a:t>
            </a:r>
            <a:r>
              <a:rPr lang="en-IN" sz="2200" dirty="0" err="1"/>
              <a:t>neighborhoods</a:t>
            </a:r>
            <a:r>
              <a:rPr lang="en-IN" sz="2200" dirty="0"/>
              <a:t> with better medical facilities.</a:t>
            </a:r>
          </a:p>
          <a:p>
            <a:endParaRPr lang="en-IN" dirty="0"/>
          </a:p>
        </p:txBody>
      </p:sp>
    </p:spTree>
    <p:extLst>
      <p:ext uri="{BB962C8B-B14F-4D97-AF65-F5344CB8AC3E}">
        <p14:creationId xmlns:p14="http://schemas.microsoft.com/office/powerpoint/2010/main" val="1245278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09" y="152400"/>
            <a:ext cx="10131425" cy="1456267"/>
          </a:xfrm>
        </p:spPr>
        <p:txBody>
          <a:bodyPr>
            <a:normAutofit/>
          </a:bodyPr>
          <a:lstStyle/>
          <a:p>
            <a:r>
              <a:rPr lang="en-US" sz="3000" dirty="0" smtClean="0">
                <a:solidFill>
                  <a:srgbClr val="FFC000"/>
                </a:solidFill>
                <a:latin typeface="Comic Sans MS" panose="030F0702030302020204" pitchFamily="66" charset="0"/>
              </a:rPr>
              <a:t>Data Acquisition</a:t>
            </a:r>
            <a:endParaRPr lang="en-IN" sz="3000" dirty="0">
              <a:solidFill>
                <a:srgbClr val="FFC000"/>
              </a:solidFill>
              <a:latin typeface="Comic Sans MS" panose="030F0702030302020204" pitchFamily="66" charset="0"/>
            </a:endParaRPr>
          </a:p>
        </p:txBody>
      </p:sp>
      <p:sp>
        <p:nvSpPr>
          <p:cNvPr id="4" name="Content Placeholder 3"/>
          <p:cNvSpPr>
            <a:spLocks noGrp="1"/>
          </p:cNvSpPr>
          <p:nvPr>
            <p:ph idx="1"/>
          </p:nvPr>
        </p:nvSpPr>
        <p:spPr>
          <a:xfrm>
            <a:off x="685801" y="1608667"/>
            <a:ext cx="10131425" cy="5105642"/>
          </a:xfrm>
        </p:spPr>
        <p:txBody>
          <a:bodyPr>
            <a:normAutofit fontScale="92500" lnSpcReduction="10000"/>
          </a:bodyPr>
          <a:lstStyle/>
          <a:p>
            <a:pPr marL="0" indent="0">
              <a:buNone/>
            </a:pPr>
            <a:r>
              <a:rPr lang="en-IN" sz="2200" dirty="0"/>
              <a:t>For this project we require the </a:t>
            </a:r>
            <a:r>
              <a:rPr lang="en-IN" sz="2200" dirty="0" smtClean="0"/>
              <a:t>following:</a:t>
            </a:r>
          </a:p>
          <a:p>
            <a:r>
              <a:rPr lang="en-IN" sz="2200" dirty="0" smtClean="0"/>
              <a:t>List </a:t>
            </a:r>
            <a:r>
              <a:rPr lang="en-IN" sz="2200" dirty="0"/>
              <a:t>of </a:t>
            </a:r>
            <a:r>
              <a:rPr lang="en-IN" sz="2200" dirty="0" err="1"/>
              <a:t>neighborhoods</a:t>
            </a:r>
            <a:r>
              <a:rPr lang="en-IN" sz="2200" dirty="0"/>
              <a:t> in </a:t>
            </a:r>
            <a:r>
              <a:rPr lang="en-IN" sz="2200" dirty="0" smtClean="0"/>
              <a:t>Canada.</a:t>
            </a:r>
          </a:p>
          <a:p>
            <a:r>
              <a:rPr lang="en-IN" sz="2200" dirty="0" smtClean="0"/>
              <a:t>The </a:t>
            </a:r>
            <a:r>
              <a:rPr lang="en-IN" sz="2200" dirty="0"/>
              <a:t>location i.e. Latitude and Longitude of these </a:t>
            </a:r>
            <a:r>
              <a:rPr lang="en-IN" sz="2200" dirty="0" err="1" smtClean="0"/>
              <a:t>neighborhoods</a:t>
            </a:r>
            <a:r>
              <a:rPr lang="en-IN" sz="2200" dirty="0" smtClean="0"/>
              <a:t>.</a:t>
            </a:r>
          </a:p>
          <a:p>
            <a:r>
              <a:rPr lang="en-IN" sz="2200" dirty="0" smtClean="0"/>
              <a:t>Number </a:t>
            </a:r>
            <a:r>
              <a:rPr lang="en-IN" sz="2200" dirty="0"/>
              <a:t>of pharmacy/Medical Shops in each </a:t>
            </a:r>
            <a:r>
              <a:rPr lang="en-IN" sz="2200" dirty="0" err="1"/>
              <a:t>neighborhood</a:t>
            </a:r>
            <a:r>
              <a:rPr lang="en-IN" sz="2200" dirty="0"/>
              <a:t>.</a:t>
            </a:r>
            <a:endParaRPr lang="en-IN" sz="2200" b="1" dirty="0"/>
          </a:p>
          <a:p>
            <a:pPr marL="0" indent="0">
              <a:buNone/>
            </a:pPr>
            <a:endParaRPr lang="en-IN" sz="2200" b="1" dirty="0"/>
          </a:p>
          <a:p>
            <a:pPr marL="0" indent="0">
              <a:buNone/>
            </a:pPr>
            <a:r>
              <a:rPr lang="en-IN" sz="2200" b="1" dirty="0">
                <a:solidFill>
                  <a:srgbClr val="FFC000"/>
                </a:solidFill>
              </a:rPr>
              <a:t>Data Extraction</a:t>
            </a:r>
          </a:p>
          <a:p>
            <a:pPr marL="0" indent="0">
              <a:buNone/>
            </a:pPr>
            <a:endParaRPr lang="en-IN" sz="2200" b="1" dirty="0"/>
          </a:p>
          <a:p>
            <a:pPr lvl="0"/>
            <a:r>
              <a:rPr lang="en-IN" sz="2200" dirty="0"/>
              <a:t>Using Wikipedia to scrap the data of Toronto city containing boroughs, </a:t>
            </a:r>
            <a:r>
              <a:rPr lang="en-IN" sz="2200" dirty="0" err="1"/>
              <a:t>neighborhoods</a:t>
            </a:r>
            <a:r>
              <a:rPr lang="en-IN" sz="2200" dirty="0"/>
              <a:t> and postal codes.</a:t>
            </a:r>
            <a:endParaRPr lang="en-IN" sz="2200" b="1" dirty="0"/>
          </a:p>
          <a:p>
            <a:pPr lvl="0"/>
            <a:r>
              <a:rPr lang="en-IN" sz="2200" dirty="0"/>
              <a:t>Geocoder Package to obtain latitudes and longitudes of these </a:t>
            </a:r>
            <a:r>
              <a:rPr lang="en-IN" sz="2200" dirty="0" err="1"/>
              <a:t>neighborhoods</a:t>
            </a:r>
            <a:r>
              <a:rPr lang="en-IN" sz="2200" dirty="0"/>
              <a:t>.</a:t>
            </a:r>
            <a:endParaRPr lang="en-IN" sz="2200" b="1" dirty="0"/>
          </a:p>
          <a:p>
            <a:pPr lvl="0"/>
            <a:r>
              <a:rPr lang="en-IN" sz="2200" dirty="0"/>
              <a:t>Use of Foursquare app to get the venue details regarding medical shops.</a:t>
            </a:r>
            <a:endParaRPr lang="en-IN" sz="2200" b="1" dirty="0"/>
          </a:p>
          <a:p>
            <a:pPr marL="0" indent="0">
              <a:buNone/>
            </a:pPr>
            <a:r>
              <a:rPr lang="en-IN" sz="2200" dirty="0"/>
              <a:t> </a:t>
            </a:r>
          </a:p>
          <a:p>
            <a:endParaRPr lang="en-IN" dirty="0"/>
          </a:p>
        </p:txBody>
      </p:sp>
    </p:spTree>
    <p:extLst>
      <p:ext uri="{BB962C8B-B14F-4D97-AF65-F5344CB8AC3E}">
        <p14:creationId xmlns:p14="http://schemas.microsoft.com/office/powerpoint/2010/main" val="1922047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278" y="3228234"/>
            <a:ext cx="2671352" cy="1023257"/>
          </a:xfrm>
        </p:spPr>
        <p:txBody>
          <a:bodyPr>
            <a:normAutofit/>
          </a:bodyPr>
          <a:lstStyle/>
          <a:p>
            <a:r>
              <a:rPr lang="en-US" sz="2800" b="1" dirty="0" smtClean="0">
                <a:solidFill>
                  <a:srgbClr val="FFC000"/>
                </a:solidFill>
                <a:latin typeface="+mn-lt"/>
              </a:rPr>
              <a:t>Methodology</a:t>
            </a:r>
            <a:endParaRPr lang="en-IN" sz="2800" b="1" dirty="0">
              <a:solidFill>
                <a:srgbClr val="FFC000"/>
              </a:solidFill>
              <a:latin typeface="+mn-lt"/>
            </a:endParaRPr>
          </a:p>
        </p:txBody>
      </p:sp>
      <p:sp>
        <p:nvSpPr>
          <p:cNvPr id="5" name="Google Shape;371;p25"/>
          <p:cNvSpPr>
            <a:spLocks noGrp="1"/>
          </p:cNvSpPr>
          <p:nvPr>
            <p:ph idx="1"/>
          </p:nvPr>
        </p:nvSpPr>
        <p:spPr>
          <a:xfrm>
            <a:off x="1037818" y="2017872"/>
            <a:ext cx="3350120" cy="3128894"/>
          </a:xfrm>
          <a:prstGeom prst="pentagon">
            <a:avLst>
              <a:gd name="hf" fmla="val 105146"/>
              <a:gd name="vf" fmla="val 110557"/>
            </a:avLst>
          </a:prstGeom>
          <a:solidFill>
            <a:srgbClr val="FFFFFF">
              <a:alpha val="11170"/>
            </a:srgbClr>
          </a:solidFill>
          <a:ln>
            <a:noFill/>
          </a:ln>
        </p:spPr>
        <p:txBody>
          <a:bodyPr spcFirstLastPara="1" wrap="square" lIns="91425" tIns="91425" rIns="91425" bIns="91425" anchor="ctr" anchorCtr="0">
            <a:noAutofit/>
          </a:bodyPr>
          <a:lstStyle/>
          <a:p>
            <a:endParaRPr lang="en-IN" dirty="0"/>
          </a:p>
        </p:txBody>
      </p:sp>
      <p:grpSp>
        <p:nvGrpSpPr>
          <p:cNvPr id="7" name="Google Shape;373;p25"/>
          <p:cNvGrpSpPr/>
          <p:nvPr/>
        </p:nvGrpSpPr>
        <p:grpSpPr>
          <a:xfrm>
            <a:off x="5490255" y="1539518"/>
            <a:ext cx="4476708" cy="638787"/>
            <a:chOff x="2832883" y="455675"/>
            <a:chExt cx="3773358" cy="638787"/>
          </a:xfrm>
        </p:grpSpPr>
        <p:sp>
          <p:nvSpPr>
            <p:cNvPr id="8" name="Google Shape;374;p25"/>
            <p:cNvSpPr/>
            <p:nvPr/>
          </p:nvSpPr>
          <p:spPr>
            <a:xfrm>
              <a:off x="2832883" y="455675"/>
              <a:ext cx="476400" cy="565500"/>
            </a:xfrm>
            <a:prstGeom prst="ellipse">
              <a:avLst/>
            </a:prstGeom>
            <a:solidFill>
              <a:schemeClr val="accent6"/>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Saira Semi Condensed"/>
                  <a:ea typeface="Saira Semi Condensed"/>
                  <a:cs typeface="Saira Semi Condensed"/>
                  <a:sym typeface="Saira Semi Condensed"/>
                </a:rPr>
                <a:t>01</a:t>
              </a:r>
              <a:endParaRPr sz="1200" b="1" dirty="0">
                <a:solidFill>
                  <a:schemeClr val="lt1"/>
                </a:solidFill>
                <a:latin typeface="Saira Semi Condensed"/>
                <a:ea typeface="Saira Semi Condensed"/>
                <a:cs typeface="Saira Semi Condensed"/>
                <a:sym typeface="Saira Semi Condensed"/>
              </a:endParaRPr>
            </a:p>
          </p:txBody>
        </p:sp>
        <p:sp>
          <p:nvSpPr>
            <p:cNvPr id="9" name="Google Shape;375;p25"/>
            <p:cNvSpPr txBox="1"/>
            <p:nvPr/>
          </p:nvSpPr>
          <p:spPr>
            <a:xfrm rot="659">
              <a:off x="4847519" y="504032"/>
              <a:ext cx="1758722" cy="5904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smtClean="0">
                  <a:solidFill>
                    <a:srgbClr val="F1C232"/>
                  </a:solidFill>
                  <a:latin typeface="Inria Sans"/>
                  <a:ea typeface="Inria Sans"/>
                  <a:cs typeface="Inria Sans"/>
                  <a:sym typeface="Inria Sans"/>
                </a:rPr>
                <a:t>DATA CLEANSING</a:t>
              </a:r>
              <a:endParaRPr sz="1700" b="1" dirty="0">
                <a:solidFill>
                  <a:srgbClr val="F1C232"/>
                </a:solidFill>
                <a:latin typeface="Inria Sans"/>
                <a:ea typeface="Inria Sans"/>
                <a:cs typeface="Inria Sans"/>
                <a:sym typeface="Inria Sans"/>
              </a:endParaRPr>
            </a:p>
          </p:txBody>
        </p:sp>
        <p:sp>
          <p:nvSpPr>
            <p:cNvPr id="10" name="Google Shape;376;p25"/>
            <p:cNvSpPr/>
            <p:nvPr/>
          </p:nvSpPr>
          <p:spPr>
            <a:xfrm rot="21597236">
              <a:off x="3444525" y="662225"/>
              <a:ext cx="1119300" cy="152400"/>
            </a:xfrm>
            <a:prstGeom prst="rightArrow">
              <a:avLst>
                <a:gd name="adj1" fmla="val 25514"/>
                <a:gd name="adj2" fmla="val 6432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80;p25"/>
          <p:cNvGrpSpPr/>
          <p:nvPr/>
        </p:nvGrpSpPr>
        <p:grpSpPr>
          <a:xfrm>
            <a:off x="5490256" y="2327762"/>
            <a:ext cx="5575634" cy="652902"/>
            <a:chOff x="1797883" y="5446975"/>
            <a:chExt cx="5575634" cy="652902"/>
          </a:xfrm>
        </p:grpSpPr>
        <p:sp>
          <p:nvSpPr>
            <p:cNvPr id="12" name="Google Shape;381;p25"/>
            <p:cNvSpPr/>
            <p:nvPr/>
          </p:nvSpPr>
          <p:spPr>
            <a:xfrm>
              <a:off x="1797883" y="5446975"/>
              <a:ext cx="565200" cy="565500"/>
            </a:xfrm>
            <a:prstGeom prst="ellipse">
              <a:avLst/>
            </a:prstGeom>
            <a:solidFill>
              <a:schemeClr val="accent4"/>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solidFill>
                    <a:schemeClr val="lt1"/>
                  </a:solidFill>
                  <a:latin typeface="Saira Semi Condensed"/>
                  <a:ea typeface="Saira Semi Condensed"/>
                  <a:cs typeface="Saira Semi Condensed"/>
                  <a:sym typeface="Saira Semi Condensed"/>
                </a:rPr>
                <a:t>02</a:t>
              </a:r>
              <a:endParaRPr sz="1200" b="1" dirty="0">
                <a:solidFill>
                  <a:schemeClr val="lt1"/>
                </a:solidFill>
                <a:latin typeface="Saira Semi Condensed"/>
                <a:ea typeface="Saira Semi Condensed"/>
                <a:cs typeface="Saira Semi Condensed"/>
                <a:sym typeface="Saira Semi Condensed"/>
              </a:endParaRPr>
            </a:p>
          </p:txBody>
        </p:sp>
        <p:sp>
          <p:nvSpPr>
            <p:cNvPr id="13" name="Google Shape;382;p25"/>
            <p:cNvSpPr txBox="1"/>
            <p:nvPr/>
          </p:nvSpPr>
          <p:spPr>
            <a:xfrm rot="9039">
              <a:off x="4064806" y="5484824"/>
              <a:ext cx="3308711" cy="61505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smtClean="0">
                  <a:solidFill>
                    <a:srgbClr val="F1C232"/>
                  </a:solidFill>
                  <a:latin typeface="Inria Sans"/>
                  <a:ea typeface="Inria Sans"/>
                  <a:cs typeface="Inria Sans"/>
                  <a:sym typeface="Inria Sans"/>
                </a:rPr>
                <a:t>FOURSQUARE API</a:t>
              </a:r>
              <a:endParaRPr b="1" dirty="0">
                <a:solidFill>
                  <a:srgbClr val="F1C232"/>
                </a:solidFill>
                <a:latin typeface="Inria Sans"/>
                <a:ea typeface="Inria Sans"/>
                <a:cs typeface="Inria Sans"/>
                <a:sym typeface="Inria Sans"/>
              </a:endParaRPr>
            </a:p>
          </p:txBody>
        </p:sp>
        <p:sp>
          <p:nvSpPr>
            <p:cNvPr id="14" name="Google Shape;383;p25"/>
            <p:cNvSpPr/>
            <p:nvPr/>
          </p:nvSpPr>
          <p:spPr>
            <a:xfrm rot="-21186">
              <a:off x="2515357" y="5653377"/>
              <a:ext cx="1119621" cy="152700"/>
            </a:xfrm>
            <a:prstGeom prst="rightArrow">
              <a:avLst>
                <a:gd name="adj1" fmla="val 25514"/>
                <a:gd name="adj2" fmla="val 6432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384;p25"/>
          <p:cNvGrpSpPr/>
          <p:nvPr/>
        </p:nvGrpSpPr>
        <p:grpSpPr>
          <a:xfrm>
            <a:off x="5490256" y="3214780"/>
            <a:ext cx="5576442" cy="712004"/>
            <a:chOff x="421008" y="2371201"/>
            <a:chExt cx="5326214" cy="556962"/>
          </a:xfrm>
        </p:grpSpPr>
        <p:sp>
          <p:nvSpPr>
            <p:cNvPr id="16" name="Google Shape;385;p25"/>
            <p:cNvSpPr/>
            <p:nvPr/>
          </p:nvSpPr>
          <p:spPr>
            <a:xfrm>
              <a:off x="421008" y="2371201"/>
              <a:ext cx="565200" cy="469014"/>
            </a:xfrm>
            <a:prstGeom prst="ellipse">
              <a:avLst/>
            </a:prstGeom>
            <a:solidFill>
              <a:schemeClr val="accent3"/>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solidFill>
                    <a:schemeClr val="lt1"/>
                  </a:solidFill>
                  <a:latin typeface="Saira Semi Condensed"/>
                  <a:ea typeface="Saira Semi Condensed"/>
                  <a:cs typeface="Saira Semi Condensed"/>
                  <a:sym typeface="Saira Semi Condensed"/>
                </a:rPr>
                <a:t>03</a:t>
              </a:r>
              <a:endParaRPr sz="1200" b="1" dirty="0">
                <a:solidFill>
                  <a:schemeClr val="lt1"/>
                </a:solidFill>
                <a:latin typeface="Saira Semi Condensed"/>
                <a:ea typeface="Saira Semi Condensed"/>
                <a:cs typeface="Saira Semi Condensed"/>
                <a:sym typeface="Saira Semi Condensed"/>
              </a:endParaRPr>
            </a:p>
          </p:txBody>
        </p:sp>
        <p:sp>
          <p:nvSpPr>
            <p:cNvPr id="17" name="Google Shape;386;p25"/>
            <p:cNvSpPr txBox="1"/>
            <p:nvPr/>
          </p:nvSpPr>
          <p:spPr>
            <a:xfrm rot="9194">
              <a:off x="2606511" y="2385163"/>
              <a:ext cx="3140711" cy="543000"/>
            </a:xfrm>
            <a:prstGeom prst="rect">
              <a:avLst/>
            </a:prstGeom>
            <a:noFill/>
            <a:ln>
              <a:noFill/>
            </a:ln>
          </p:spPr>
          <p:txBody>
            <a:bodyPr spcFirstLastPara="1" wrap="square" lIns="91425" tIns="91425" rIns="91425" bIns="91425" anchor="t" anchorCtr="0">
              <a:noAutofit/>
            </a:bodyPr>
            <a:lstStyle/>
            <a:p>
              <a:pPr marL="57150" lvl="0" indent="0" algn="l" rtl="0">
                <a:lnSpc>
                  <a:spcPct val="115000"/>
                </a:lnSpc>
                <a:spcBef>
                  <a:spcPts val="0"/>
                </a:spcBef>
                <a:spcAft>
                  <a:spcPts val="0"/>
                </a:spcAft>
                <a:buNone/>
              </a:pPr>
              <a:r>
                <a:rPr lang="en" b="1" dirty="0" smtClean="0">
                  <a:solidFill>
                    <a:srgbClr val="F1C232"/>
                  </a:solidFill>
                  <a:latin typeface="Inria Sans"/>
                  <a:ea typeface="Inria Sans"/>
                  <a:cs typeface="Inria Sans"/>
                  <a:sym typeface="Inria Sans"/>
                </a:rPr>
                <a:t>LIBRARIES TO BE IMPORTED</a:t>
              </a:r>
              <a:endParaRPr b="1" dirty="0">
                <a:solidFill>
                  <a:srgbClr val="F1C232"/>
                </a:solidFill>
                <a:latin typeface="Inria Sans"/>
                <a:ea typeface="Inria Sans"/>
                <a:cs typeface="Inria Sans"/>
                <a:sym typeface="Inria Sans"/>
              </a:endParaRPr>
            </a:p>
          </p:txBody>
        </p:sp>
        <p:sp>
          <p:nvSpPr>
            <p:cNvPr id="18" name="Google Shape;387;p25"/>
            <p:cNvSpPr/>
            <p:nvPr/>
          </p:nvSpPr>
          <p:spPr>
            <a:xfrm rot="-12896">
              <a:off x="1102985" y="2576172"/>
              <a:ext cx="1119608" cy="153300"/>
            </a:xfrm>
            <a:prstGeom prst="rightArrow">
              <a:avLst>
                <a:gd name="adj1" fmla="val 25514"/>
                <a:gd name="adj2" fmla="val 6432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388;p25"/>
          <p:cNvGrpSpPr/>
          <p:nvPr/>
        </p:nvGrpSpPr>
        <p:grpSpPr>
          <a:xfrm>
            <a:off x="5488179" y="4185214"/>
            <a:ext cx="5691080" cy="565500"/>
            <a:chOff x="1777208" y="3196675"/>
            <a:chExt cx="5225643" cy="565500"/>
          </a:xfrm>
        </p:grpSpPr>
        <p:sp>
          <p:nvSpPr>
            <p:cNvPr id="20" name="Google Shape;389;p25"/>
            <p:cNvSpPr/>
            <p:nvPr/>
          </p:nvSpPr>
          <p:spPr>
            <a:xfrm>
              <a:off x="1777208" y="3196675"/>
              <a:ext cx="565200" cy="565500"/>
            </a:xfrm>
            <a:prstGeom prst="ellipse">
              <a:avLst/>
            </a:prstGeom>
            <a:solidFill>
              <a:schemeClr val="accent2"/>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solidFill>
                    <a:schemeClr val="lt1"/>
                  </a:solidFill>
                  <a:latin typeface="Saira Semi Condensed"/>
                  <a:ea typeface="Saira Semi Condensed"/>
                  <a:cs typeface="Saira Semi Condensed"/>
                  <a:sym typeface="Saira Semi Condensed"/>
                </a:rPr>
                <a:t>04</a:t>
              </a:r>
              <a:endParaRPr sz="1200" b="1" dirty="0">
                <a:solidFill>
                  <a:schemeClr val="lt1"/>
                </a:solidFill>
                <a:latin typeface="Saira Semi Condensed"/>
                <a:ea typeface="Saira Semi Condensed"/>
                <a:cs typeface="Saira Semi Condensed"/>
                <a:sym typeface="Saira Semi Condensed"/>
              </a:endParaRPr>
            </a:p>
          </p:txBody>
        </p:sp>
        <p:sp>
          <p:nvSpPr>
            <p:cNvPr id="21" name="Google Shape;390;p25"/>
            <p:cNvSpPr txBox="1"/>
            <p:nvPr/>
          </p:nvSpPr>
          <p:spPr>
            <a:xfrm rot="8508">
              <a:off x="3972242" y="3303025"/>
              <a:ext cx="3030609" cy="35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smtClean="0">
                  <a:solidFill>
                    <a:srgbClr val="F1C232"/>
                  </a:solidFill>
                  <a:latin typeface="Inria Sans"/>
                  <a:ea typeface="Inria Sans"/>
                  <a:cs typeface="Inria Sans"/>
                  <a:sym typeface="Inria Sans"/>
                </a:rPr>
                <a:t>K-MEANS CLUSTERING</a:t>
              </a:r>
              <a:endParaRPr b="1" dirty="0">
                <a:solidFill>
                  <a:srgbClr val="F1C232"/>
                </a:solidFill>
                <a:latin typeface="Inria Sans"/>
                <a:ea typeface="Inria Sans"/>
                <a:cs typeface="Inria Sans"/>
                <a:sym typeface="Inria Sans"/>
              </a:endParaRPr>
            </a:p>
          </p:txBody>
        </p:sp>
        <p:sp>
          <p:nvSpPr>
            <p:cNvPr id="22" name="Google Shape;391;p25"/>
            <p:cNvSpPr/>
            <p:nvPr/>
          </p:nvSpPr>
          <p:spPr>
            <a:xfrm rot="21581577">
              <a:off x="2432865" y="3402775"/>
              <a:ext cx="1119616" cy="153300"/>
            </a:xfrm>
            <a:prstGeom prst="rightArrow">
              <a:avLst>
                <a:gd name="adj1" fmla="val 25514"/>
                <a:gd name="adj2" fmla="val 6432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3" name="Google Shape;393;p25"/>
          <p:cNvGrpSpPr/>
          <p:nvPr/>
        </p:nvGrpSpPr>
        <p:grpSpPr>
          <a:xfrm>
            <a:off x="5512601" y="5089965"/>
            <a:ext cx="5554092" cy="565500"/>
            <a:chOff x="1777208" y="3196675"/>
            <a:chExt cx="5304768" cy="565500"/>
          </a:xfrm>
        </p:grpSpPr>
        <p:sp>
          <p:nvSpPr>
            <p:cNvPr id="24" name="Google Shape;394;p25"/>
            <p:cNvSpPr/>
            <p:nvPr/>
          </p:nvSpPr>
          <p:spPr>
            <a:xfrm>
              <a:off x="1777208" y="3196675"/>
              <a:ext cx="565200" cy="565500"/>
            </a:xfrm>
            <a:prstGeom prst="ellipse">
              <a:avLst/>
            </a:prstGeom>
            <a:solidFill>
              <a:schemeClr val="accent1"/>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solidFill>
                    <a:schemeClr val="lt1"/>
                  </a:solidFill>
                  <a:latin typeface="Saira Semi Condensed"/>
                  <a:ea typeface="Saira Semi Condensed"/>
                  <a:cs typeface="Saira Semi Condensed"/>
                  <a:sym typeface="Saira Semi Condensed"/>
                </a:rPr>
                <a:t>05</a:t>
              </a:r>
              <a:endParaRPr sz="1200" b="1" dirty="0">
                <a:solidFill>
                  <a:schemeClr val="lt1"/>
                </a:solidFill>
                <a:latin typeface="Saira Semi Condensed"/>
                <a:ea typeface="Saira Semi Condensed"/>
                <a:cs typeface="Saira Semi Condensed"/>
                <a:sym typeface="Saira Semi Condensed"/>
              </a:endParaRPr>
            </a:p>
          </p:txBody>
        </p:sp>
        <p:sp>
          <p:nvSpPr>
            <p:cNvPr id="25" name="Google Shape;395;p25"/>
            <p:cNvSpPr txBox="1"/>
            <p:nvPr/>
          </p:nvSpPr>
          <p:spPr>
            <a:xfrm rot="8416">
              <a:off x="3972237" y="3303126"/>
              <a:ext cx="3109739" cy="35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F1C232"/>
                  </a:solidFill>
                  <a:latin typeface="Inria Sans"/>
                  <a:ea typeface="Inria Sans"/>
                  <a:cs typeface="Inria Sans"/>
                  <a:sym typeface="Inria Sans"/>
                </a:rPr>
                <a:t>FEATURE EXTRACTION</a:t>
              </a:r>
              <a:endParaRPr b="1">
                <a:solidFill>
                  <a:srgbClr val="F1C232"/>
                </a:solidFill>
                <a:latin typeface="Inria Sans"/>
                <a:ea typeface="Inria Sans"/>
                <a:cs typeface="Inria Sans"/>
                <a:sym typeface="Inria Sans"/>
              </a:endParaRPr>
            </a:p>
          </p:txBody>
        </p:sp>
        <p:sp>
          <p:nvSpPr>
            <p:cNvPr id="26" name="Google Shape;396;p25"/>
            <p:cNvSpPr/>
            <p:nvPr/>
          </p:nvSpPr>
          <p:spPr>
            <a:xfrm rot="21581577">
              <a:off x="2437964" y="3402775"/>
              <a:ext cx="1119616" cy="153300"/>
            </a:xfrm>
            <a:prstGeom prst="rightArrow">
              <a:avLst>
                <a:gd name="adj1" fmla="val 25514"/>
                <a:gd name="adj2" fmla="val 6432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Tree>
    <p:extLst>
      <p:ext uri="{BB962C8B-B14F-4D97-AF65-F5344CB8AC3E}">
        <p14:creationId xmlns:p14="http://schemas.microsoft.com/office/powerpoint/2010/main" val="990608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normAutofit/>
          </a:bodyPr>
          <a:lstStyle/>
          <a:p>
            <a:r>
              <a:rPr lang="en-US" sz="3000" dirty="0" smtClean="0">
                <a:solidFill>
                  <a:srgbClr val="FFC000"/>
                </a:solidFill>
                <a:latin typeface="Comic Sans MS" panose="030F0702030302020204" pitchFamily="66" charset="0"/>
              </a:rPr>
              <a:t>RESULTS AND DISCUSSION</a:t>
            </a:r>
            <a:endParaRPr lang="en-IN" sz="3000" dirty="0">
              <a:solidFill>
                <a:srgbClr val="FFC000"/>
              </a:solidFill>
              <a:latin typeface="Comic Sans MS" panose="030F0702030302020204" pitchFamily="66" charset="0"/>
            </a:endParaRPr>
          </a:p>
        </p:txBody>
      </p:sp>
      <p:sp>
        <p:nvSpPr>
          <p:cNvPr id="3" name="Content Placeholder 2"/>
          <p:cNvSpPr>
            <a:spLocks noGrp="1"/>
          </p:cNvSpPr>
          <p:nvPr>
            <p:ph idx="1"/>
          </p:nvPr>
        </p:nvSpPr>
        <p:spPr>
          <a:xfrm>
            <a:off x="685801" y="1188720"/>
            <a:ext cx="10131425" cy="5499464"/>
          </a:xfrm>
        </p:spPr>
        <p:txBody>
          <a:bodyPr/>
          <a:lstStyle/>
          <a:p>
            <a:endParaRPr lang="en-US" dirty="0" smtClean="0"/>
          </a:p>
          <a:p>
            <a:endParaRPr lang="en-US" dirty="0"/>
          </a:p>
          <a:p>
            <a:endParaRPr lang="en-US" dirty="0" smtClean="0"/>
          </a:p>
          <a:p>
            <a:pPr marL="0" indent="0" algn="ctr">
              <a:buNone/>
            </a:pPr>
            <a:endParaRPr lang="en-IN" dirty="0" smtClean="0"/>
          </a:p>
          <a:p>
            <a:pPr marL="0" indent="0" algn="ctr">
              <a:buNone/>
            </a:pPr>
            <a:endParaRPr lang="en-IN" dirty="0"/>
          </a:p>
          <a:p>
            <a:pPr marL="0" indent="0" algn="ctr">
              <a:buNone/>
            </a:pPr>
            <a:r>
              <a:rPr lang="en-IN" dirty="0" smtClean="0"/>
              <a:t>Fig.1</a:t>
            </a:r>
            <a:r>
              <a:rPr lang="en-IN" dirty="0"/>
              <a:t>: </a:t>
            </a:r>
            <a:r>
              <a:rPr lang="en-IN" dirty="0" err="1"/>
              <a:t>Neighborhoods</a:t>
            </a:r>
            <a:r>
              <a:rPr lang="en-IN" dirty="0"/>
              <a:t> in Toronto with their Latitude and </a:t>
            </a:r>
            <a:r>
              <a:rPr lang="en-US" dirty="0"/>
              <a:t>Longitude </a:t>
            </a:r>
            <a:r>
              <a:rPr lang="en-IN" dirty="0"/>
              <a:t>Coordinates using Geocoder</a:t>
            </a:r>
          </a:p>
          <a:p>
            <a:pPr marL="0" indent="0">
              <a:buNone/>
            </a:pPr>
            <a:r>
              <a:rPr lang="en-IN" dirty="0"/>
              <a:t> </a:t>
            </a:r>
          </a:p>
          <a:p>
            <a:pPr marL="0" indent="0">
              <a:buNone/>
            </a:pPr>
            <a:r>
              <a:rPr lang="en-IN" sz="2200" dirty="0"/>
              <a:t>Fig.1 shows the how postal codes, boroughs and </a:t>
            </a:r>
            <a:r>
              <a:rPr lang="en-IN" sz="2200" dirty="0" err="1"/>
              <a:t>neighborhoods</a:t>
            </a:r>
            <a:r>
              <a:rPr lang="en-IN" sz="2200" dirty="0"/>
              <a:t> are scrapped from Wikipedia and made into data frames. Their geographical coordinated are extracted using geocoder.</a:t>
            </a:r>
          </a:p>
          <a:p>
            <a:endParaRPr lang="en-IN" dirty="0"/>
          </a:p>
        </p:txBody>
      </p:sp>
      <p:pic>
        <p:nvPicPr>
          <p:cNvPr id="4" name="Picture 3"/>
          <p:cNvPicPr>
            <a:picLocks noChangeAspect="1"/>
          </p:cNvPicPr>
          <p:nvPr/>
        </p:nvPicPr>
        <p:blipFill>
          <a:blip r:embed="rId2"/>
          <a:stretch>
            <a:fillRect/>
          </a:stretch>
        </p:blipFill>
        <p:spPr>
          <a:xfrm>
            <a:off x="1841863" y="1321285"/>
            <a:ext cx="6800169" cy="2124311"/>
          </a:xfrm>
          <a:prstGeom prst="rect">
            <a:avLst/>
          </a:prstGeom>
        </p:spPr>
      </p:pic>
    </p:spTree>
    <p:extLst>
      <p:ext uri="{BB962C8B-B14F-4D97-AF65-F5344CB8AC3E}">
        <p14:creationId xmlns:p14="http://schemas.microsoft.com/office/powerpoint/2010/main" val="178727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38" y="0"/>
            <a:ext cx="10131425" cy="1456267"/>
          </a:xfrm>
        </p:spPr>
        <p:txBody>
          <a:bodyPr>
            <a:normAutofit/>
          </a:bodyPr>
          <a:lstStyle/>
          <a:p>
            <a:r>
              <a:rPr lang="en-US" sz="3000" dirty="0" smtClean="0">
                <a:solidFill>
                  <a:srgbClr val="FFC000"/>
                </a:solidFill>
                <a:latin typeface="Comic Sans MS" panose="030F0702030302020204" pitchFamily="66" charset="0"/>
              </a:rPr>
              <a:t>RESULTS AND DISCUSSION</a:t>
            </a:r>
            <a:endParaRPr lang="en-IN" sz="3000" dirty="0">
              <a:solidFill>
                <a:srgbClr val="FFC000"/>
              </a:solidFill>
              <a:latin typeface="Comic Sans MS" panose="030F0702030302020204" pitchFamily="66" charset="0"/>
            </a:endParaRPr>
          </a:p>
        </p:txBody>
      </p:sp>
      <p:sp>
        <p:nvSpPr>
          <p:cNvPr id="11" name="Content Placeholder 10"/>
          <p:cNvSpPr>
            <a:spLocks noGrp="1"/>
          </p:cNvSpPr>
          <p:nvPr>
            <p:ph idx="1"/>
          </p:nvPr>
        </p:nvSpPr>
        <p:spPr>
          <a:xfrm>
            <a:off x="685801" y="1293223"/>
            <a:ext cx="10131425" cy="5355771"/>
          </a:xfrm>
        </p:spPr>
        <p:txBody>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IN" dirty="0" smtClean="0"/>
          </a:p>
          <a:p>
            <a:pPr marL="0" indent="0" algn="ctr">
              <a:buNone/>
            </a:pPr>
            <a:r>
              <a:rPr lang="en-IN" dirty="0" smtClean="0"/>
              <a:t>Fig2</a:t>
            </a:r>
            <a:r>
              <a:rPr lang="en-IN" dirty="0"/>
              <a:t>: </a:t>
            </a:r>
            <a:r>
              <a:rPr lang="en-US" dirty="0"/>
              <a:t>Neighborhood </a:t>
            </a:r>
            <a:r>
              <a:rPr lang="en-IN" dirty="0"/>
              <a:t>segregated into 3 clusters based on their distance from medical shops</a:t>
            </a:r>
          </a:p>
          <a:p>
            <a:pPr marL="0" indent="0" algn="just">
              <a:buNone/>
            </a:pPr>
            <a:r>
              <a:rPr lang="en-IN" sz="2200" dirty="0"/>
              <a:t>The nearby venues are found using Foursquare app for these </a:t>
            </a:r>
            <a:r>
              <a:rPr lang="en-IN" sz="2200" dirty="0" err="1"/>
              <a:t>neighborhoods</a:t>
            </a:r>
            <a:r>
              <a:rPr lang="en-IN" sz="2200" dirty="0"/>
              <a:t> and classified using unsupervised learning algorithm K-Means to cluster these areas with respect to the distances from pharmacies represented in Fig.2.</a:t>
            </a:r>
          </a:p>
          <a:p>
            <a:pPr marL="0" indent="0" algn="just">
              <a:buNone/>
            </a:pPr>
            <a:endParaRPr lang="en-IN" dirty="0"/>
          </a:p>
        </p:txBody>
      </p:sp>
      <p:pic>
        <p:nvPicPr>
          <p:cNvPr id="3" name="Picture 2"/>
          <p:cNvPicPr>
            <a:picLocks noChangeAspect="1"/>
          </p:cNvPicPr>
          <p:nvPr/>
        </p:nvPicPr>
        <p:blipFill>
          <a:blip r:embed="rId2"/>
          <a:stretch>
            <a:fillRect/>
          </a:stretch>
        </p:blipFill>
        <p:spPr>
          <a:xfrm>
            <a:off x="2590029" y="1293223"/>
            <a:ext cx="6567034" cy="3076575"/>
          </a:xfrm>
          <a:prstGeom prst="rect">
            <a:avLst/>
          </a:prstGeom>
        </p:spPr>
      </p:pic>
    </p:spTree>
    <p:extLst>
      <p:ext uri="{BB962C8B-B14F-4D97-AF65-F5344CB8AC3E}">
        <p14:creationId xmlns:p14="http://schemas.microsoft.com/office/powerpoint/2010/main" val="110776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760" y="1023937"/>
            <a:ext cx="6152605" cy="4767263"/>
          </a:xfrm>
          <a:prstGeom prst="rect">
            <a:avLst/>
          </a:prstGeom>
        </p:spPr>
      </p:pic>
      <p:sp>
        <p:nvSpPr>
          <p:cNvPr id="3" name="Title 2"/>
          <p:cNvSpPr>
            <a:spLocks noGrp="1"/>
          </p:cNvSpPr>
          <p:nvPr>
            <p:ph type="title"/>
          </p:nvPr>
        </p:nvSpPr>
        <p:spPr>
          <a:xfrm>
            <a:off x="365760" y="60719"/>
            <a:ext cx="10242591" cy="963220"/>
          </a:xfrm>
        </p:spPr>
        <p:txBody>
          <a:bodyPr>
            <a:normAutofit/>
          </a:bodyPr>
          <a:lstStyle/>
          <a:p>
            <a:r>
              <a:rPr lang="en-US" sz="3000" dirty="0" smtClean="0">
                <a:solidFill>
                  <a:srgbClr val="FFC000"/>
                </a:solidFill>
                <a:latin typeface="Comic Sans MS" panose="030F0702030302020204" pitchFamily="66" charset="0"/>
              </a:rPr>
              <a:t>RESULTS AND DISCUSSION</a:t>
            </a:r>
            <a:endParaRPr lang="en-IN" sz="3000" dirty="0">
              <a:solidFill>
                <a:srgbClr val="FFC000"/>
              </a:solidFill>
              <a:latin typeface="Comic Sans MS" panose="030F0702030302020204" pitchFamily="66" charset="0"/>
            </a:endParaRPr>
          </a:p>
        </p:txBody>
      </p:sp>
      <p:sp>
        <p:nvSpPr>
          <p:cNvPr id="4" name="Content Placeholder 3"/>
          <p:cNvSpPr>
            <a:spLocks noGrp="1"/>
          </p:cNvSpPr>
          <p:nvPr>
            <p:ph sz="half" idx="1"/>
          </p:nvPr>
        </p:nvSpPr>
        <p:spPr>
          <a:xfrm>
            <a:off x="365760" y="1023936"/>
            <a:ext cx="6135144" cy="5494429"/>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IN" dirty="0"/>
              <a:t>Fig3: Clusters viewed using Folium</a:t>
            </a:r>
          </a:p>
          <a:p>
            <a:pPr algn="ctr"/>
            <a:endParaRPr lang="en-IN" dirty="0"/>
          </a:p>
        </p:txBody>
      </p:sp>
      <p:sp>
        <p:nvSpPr>
          <p:cNvPr id="5" name="Content Placeholder 4"/>
          <p:cNvSpPr>
            <a:spLocks noGrp="1"/>
          </p:cNvSpPr>
          <p:nvPr>
            <p:ph sz="half" idx="2"/>
          </p:nvPr>
        </p:nvSpPr>
        <p:spPr>
          <a:xfrm>
            <a:off x="6518365" y="1031965"/>
            <a:ext cx="5355772" cy="5722453"/>
          </a:xfrm>
        </p:spPr>
        <p:txBody>
          <a:bodyPr>
            <a:normAutofit/>
          </a:bodyPr>
          <a:lstStyle/>
          <a:p>
            <a:pPr marL="0" indent="0" algn="just">
              <a:buNone/>
            </a:pPr>
            <a:r>
              <a:rPr lang="en-IN" sz="2200" dirty="0"/>
              <a:t>The results from K- means clustering is visualized using Folium as seen in Fig.3. Toronto </a:t>
            </a:r>
            <a:r>
              <a:rPr lang="en-IN" sz="2200" dirty="0" err="1"/>
              <a:t>neighborhoods</a:t>
            </a:r>
            <a:r>
              <a:rPr lang="en-IN" sz="2200" dirty="0"/>
              <a:t> are classified into 3 clusters based on how many pharmacies are in each </a:t>
            </a:r>
            <a:r>
              <a:rPr lang="en-IN" sz="2200" dirty="0" err="1"/>
              <a:t>neighborhood</a:t>
            </a:r>
            <a:r>
              <a:rPr lang="en-IN" sz="2200" dirty="0"/>
              <a:t>: </a:t>
            </a:r>
          </a:p>
          <a:p>
            <a:pPr lvl="0" algn="just"/>
            <a:r>
              <a:rPr lang="en-IN" sz="2200" dirty="0"/>
              <a:t>Cluster 0: </a:t>
            </a:r>
            <a:r>
              <a:rPr lang="en-IN" sz="2200" dirty="0" err="1"/>
              <a:t>Neighborhoods</a:t>
            </a:r>
            <a:r>
              <a:rPr lang="en-IN" sz="2200" dirty="0"/>
              <a:t> with no medical shops.</a:t>
            </a:r>
          </a:p>
          <a:p>
            <a:pPr lvl="0" algn="just"/>
            <a:r>
              <a:rPr lang="en-IN" sz="2200" dirty="0"/>
              <a:t>Cluster 1: </a:t>
            </a:r>
            <a:r>
              <a:rPr lang="en-IN" sz="2200" dirty="0" err="1"/>
              <a:t>Neighborhoods</a:t>
            </a:r>
            <a:r>
              <a:rPr lang="en-IN" sz="2200" dirty="0"/>
              <a:t> with high number of medical shops.</a:t>
            </a:r>
          </a:p>
          <a:p>
            <a:pPr lvl="0" algn="just"/>
            <a:r>
              <a:rPr lang="en-IN" sz="2200" dirty="0"/>
              <a:t>Cluster 2: </a:t>
            </a:r>
            <a:r>
              <a:rPr lang="en-IN" sz="2200" dirty="0" err="1"/>
              <a:t>Neighborhoods</a:t>
            </a:r>
            <a:r>
              <a:rPr lang="en-IN" sz="2200" dirty="0"/>
              <a:t> with little or no medical shops</a:t>
            </a:r>
            <a:r>
              <a:rPr lang="en-IN" sz="2200" dirty="0" smtClean="0"/>
              <a:t>.</a:t>
            </a:r>
            <a:r>
              <a:rPr lang="en-IN" sz="2200" dirty="0"/>
              <a:t> </a:t>
            </a:r>
          </a:p>
          <a:p>
            <a:pPr marL="0" indent="0" algn="just">
              <a:buNone/>
            </a:pPr>
            <a:r>
              <a:rPr lang="en-IN" sz="2200" dirty="0"/>
              <a:t>The results are visualized in the above map with Cluster 0 in green colour, Cluster 1 in blue colour and Cluster 2 in red colour.</a:t>
            </a:r>
          </a:p>
          <a:p>
            <a:pPr algn="just"/>
            <a:endParaRPr lang="en-IN" dirty="0"/>
          </a:p>
        </p:txBody>
      </p:sp>
    </p:spTree>
    <p:extLst>
      <p:ext uri="{BB962C8B-B14F-4D97-AF65-F5344CB8AC3E}">
        <p14:creationId xmlns:p14="http://schemas.microsoft.com/office/powerpoint/2010/main" val="2055808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80852" y="-108857"/>
            <a:ext cx="10131425" cy="1456267"/>
          </a:xfrm>
        </p:spPr>
        <p:txBody>
          <a:bodyPr/>
          <a:lstStyle/>
          <a:p>
            <a:r>
              <a:rPr lang="en-US" dirty="0">
                <a:solidFill>
                  <a:srgbClr val="FFC000"/>
                </a:solidFill>
                <a:latin typeface="Comic Sans MS" panose="030F0702030302020204" pitchFamily="66" charset="0"/>
              </a:rPr>
              <a:t>RESULTS AND DISCUSSION</a:t>
            </a:r>
            <a:endParaRPr lang="en-IN" dirty="0"/>
          </a:p>
        </p:txBody>
      </p:sp>
      <p:sp>
        <p:nvSpPr>
          <p:cNvPr id="7" name="Content Placeholder 6"/>
          <p:cNvSpPr>
            <a:spLocks noGrp="1"/>
          </p:cNvSpPr>
          <p:nvPr>
            <p:ph idx="1"/>
          </p:nvPr>
        </p:nvSpPr>
        <p:spPr>
          <a:xfrm>
            <a:off x="0" y="2142067"/>
            <a:ext cx="12191999" cy="489881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IN" dirty="0"/>
              <a:t>Fig4: Localities in cluster 0</a:t>
            </a:r>
          </a:p>
          <a:p>
            <a:endParaRPr lang="en-IN" dirty="0"/>
          </a:p>
        </p:txBody>
      </p:sp>
      <p:pic>
        <p:nvPicPr>
          <p:cNvPr id="5" name="Picture 4"/>
          <p:cNvPicPr>
            <a:picLocks noChangeAspect="1"/>
          </p:cNvPicPr>
          <p:nvPr/>
        </p:nvPicPr>
        <p:blipFill>
          <a:blip r:embed="rId2"/>
          <a:stretch>
            <a:fillRect/>
          </a:stretch>
        </p:blipFill>
        <p:spPr>
          <a:xfrm>
            <a:off x="280852" y="1674090"/>
            <a:ext cx="5677775" cy="3649134"/>
          </a:xfrm>
          <a:prstGeom prst="rect">
            <a:avLst/>
          </a:prstGeom>
        </p:spPr>
      </p:pic>
      <p:pic>
        <p:nvPicPr>
          <p:cNvPr id="6" name="Picture 5"/>
          <p:cNvPicPr>
            <a:picLocks noChangeAspect="1"/>
          </p:cNvPicPr>
          <p:nvPr/>
        </p:nvPicPr>
        <p:blipFill>
          <a:blip r:embed="rId3"/>
          <a:stretch>
            <a:fillRect/>
          </a:stretch>
        </p:blipFill>
        <p:spPr>
          <a:xfrm>
            <a:off x="5958627" y="1674090"/>
            <a:ext cx="5824069" cy="3649134"/>
          </a:xfrm>
          <a:prstGeom prst="rect">
            <a:avLst/>
          </a:prstGeom>
        </p:spPr>
      </p:pic>
    </p:spTree>
    <p:extLst>
      <p:ext uri="{BB962C8B-B14F-4D97-AF65-F5344CB8AC3E}">
        <p14:creationId xmlns:p14="http://schemas.microsoft.com/office/powerpoint/2010/main" val="7748191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200</TotalTime>
  <Words>776</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Comic Sans MS</vt:lpstr>
      <vt:lpstr>Inria Sans</vt:lpstr>
      <vt:lpstr>Saira Semi Condensed</vt:lpstr>
      <vt:lpstr>Celestial</vt:lpstr>
      <vt:lpstr>Opening a Pharmacy in Toronto</vt:lpstr>
      <vt:lpstr>Introduction</vt:lpstr>
      <vt:lpstr>Aim and Objective</vt:lpstr>
      <vt:lpstr>Data Acquisition</vt:lpstr>
      <vt:lpstr>Methodology</vt:lpstr>
      <vt:lpstr>RESULTS AND DISCUSSION</vt:lpstr>
      <vt:lpstr>RESULTS AND DISCUSSION</vt:lpstr>
      <vt:lpstr>RESULTS AND DISCUSSION</vt:lpstr>
      <vt:lpstr>RESULTS AND DISCUSSION</vt:lpstr>
      <vt:lpstr>RESULTS AND DISCUSSION</vt:lpstr>
      <vt:lpstr>RESULTS AND DISCUSSION</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16</cp:revision>
  <dcterms:created xsi:type="dcterms:W3CDTF">2020-07-09T09:06:43Z</dcterms:created>
  <dcterms:modified xsi:type="dcterms:W3CDTF">2020-07-10T13:54:04Z</dcterms:modified>
</cp:coreProperties>
</file>