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7" r:id="rId4"/>
    <p:sldId id="273" r:id="rId5"/>
    <p:sldId id="272" r:id="rId6"/>
    <p:sldId id="271" r:id="rId7"/>
    <p:sldId id="268" r:id="rId8"/>
    <p:sldId id="270" r:id="rId9"/>
    <p:sldId id="269" r:id="rId10"/>
    <p:sldId id="286" r:id="rId11"/>
    <p:sldId id="259" r:id="rId12"/>
    <p:sldId id="260" r:id="rId13"/>
    <p:sldId id="284" r:id="rId14"/>
    <p:sldId id="265" r:id="rId15"/>
    <p:sldId id="266" r:id="rId16"/>
    <p:sldId id="287" r:id="rId17"/>
    <p:sldId id="281" r:id="rId18"/>
    <p:sldId id="28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D448-FA2A-7571-93E8-3A9F421E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3B8CA-29D0-569F-A095-A411F8CB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56A5-DCC0-B211-FC63-BEB95BF9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A3FD-F0BC-ECD7-698E-5A09ABD2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A033-BF84-DF6A-020A-AC97BC8A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F231-A888-6D31-40E1-78361B65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143C-E48F-9647-9498-F01314A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A5F3-A39B-6B5B-89BC-7B9C2DFF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20FF-C051-2954-8402-001747D6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AA13-3EDD-CF6A-7ABA-EEF8C02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0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B34F1-3DF9-55D3-E021-D38AA3C42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9F759-CD03-3CE1-4475-D3EE0077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581F-7A14-54D6-F128-594D22C5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0706-5990-AD8B-662C-306AE5AC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3442-05D2-FBC3-17A2-881250C3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9C4C-4294-EFAB-A884-60B79C6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913D-3E5C-434A-5460-D838619B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6E8A-6D43-DB5A-08BA-D217D83D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E843-F294-70CF-A928-1A447E86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F29A-5EA8-76BB-2A9E-DB2AD6F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8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7186-EB40-62FC-1DA0-FE0D32B9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1600-FD02-A50A-8058-2D935AE4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2D3A-1FC0-5AFB-CB83-55E6C92C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732C-0E27-8708-6BB0-31B3A602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E7EC-7D90-1816-EF24-1BCB118D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10D4-11CB-584D-937B-C09A82D3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84F1-28E1-9C3A-4411-A84AF10E2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2A3C6-1522-6F49-8609-A98EAD67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7C60-EA2C-2EB9-46D6-C5A34B6A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82E2-B7E6-E7AD-060D-9AB7BBF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26C2-C346-38A9-9C6E-DB918B9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C727-6A6F-7319-418F-8658F4D9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708-3EC7-6205-D44F-C9D02B61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1D61-BD32-36F0-A6DF-9DD15E86A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3DD3-498F-72D4-A803-270AE7C9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3540C-1087-E851-2B0D-F5BDA5C6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205BB-0535-8AB1-67FB-9BA3092B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0D211-63A2-E8D6-72DB-011C712C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0FF1-D175-EE72-F15A-A2E9478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6F39-5AAF-9718-0DBE-40D22913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374DA-B947-4ECE-EFAD-4F3FF72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5851A-9A69-6126-F807-1B9F2B54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DEFDF-5361-3830-008E-E78D0A5D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8ABB6-FAE1-39A4-C59C-C0EDEC3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72022-0AF1-AB92-E661-27EC8DB6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3481-0350-7D15-59AA-B8199F1F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7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07C-E334-57CF-8316-BEB2DFB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95C0-97DA-0524-73B3-CDB39721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8EDC1-F1EF-0DC6-2D4B-BF1C412C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1897D-A2E1-50C7-DB70-5AD1754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C337E-D62A-87C4-A16F-2DF45ADB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176F2-4651-BAAC-93DF-E8614793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8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D436-4B12-247D-8C6A-0A5EAAF7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D1EA9-D52C-6FC8-37D1-38FC3048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C42E-134E-4185-D079-DB930EB7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A5BB5-7458-6006-49C2-D797C4EC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FD1E-4B3F-5CB2-ED60-1C421533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AA98-3BB0-F4CA-3568-FC6AB250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AFD98-7835-2223-6B6C-D06DD9EE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24CC-16BB-AAF8-5A76-2803C67E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77A9-861C-3C69-94F2-A8FA5A663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EE20-FAA0-4925-842A-7C69A14E7BAD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7A14-49E1-F9A2-ABF8-B4F0DFCA9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1372-FFC9-51F9-497B-7B43735F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DE65-C53F-46C4-9161-C341D306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mestay" TargetMode="External"/><Relationship Id="rId2" Type="http://schemas.openxmlformats.org/officeDocument/2006/relationships/hyperlink" Target="https://en.wikipedia.org/wiki/Online_marketpl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list your hotel on Airbnb?">
            <a:extLst>
              <a:ext uri="{FF2B5EF4-FFF2-40B4-BE49-F238E27FC236}">
                <a16:creationId xmlns:a16="http://schemas.microsoft.com/office/drawing/2014/main" id="{B5EE992D-2EF1-9494-1907-F4088513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A7F265-803C-EFF7-8B87-C9540FECDCA1}"/>
              </a:ext>
            </a:extLst>
          </p:cNvPr>
          <p:cNvSpPr/>
          <p:nvPr/>
        </p:nvSpPr>
        <p:spPr>
          <a:xfrm>
            <a:off x="3736644" y="4324186"/>
            <a:ext cx="37748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Rental Analysis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A59A-83CA-BC7F-DE4E-816BA4D62CAB}"/>
              </a:ext>
            </a:extLst>
          </p:cNvPr>
          <p:cNvSpPr/>
          <p:nvPr/>
        </p:nvSpPr>
        <p:spPr>
          <a:xfrm>
            <a:off x="101664" y="4973292"/>
            <a:ext cx="376241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ISHAD SATYEN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RAKESH KR TATWA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PRINCE KUMAR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EAC2D-ED1B-649A-5038-0625828E7271}"/>
              </a:ext>
            </a:extLst>
          </p:cNvPr>
          <p:cNvSpPr/>
          <p:nvPr/>
        </p:nvSpPr>
        <p:spPr>
          <a:xfrm>
            <a:off x="8577968" y="6027003"/>
            <a:ext cx="36140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 by ,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. Nidhi Chahal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44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5B4C8E-A174-379B-7F0B-F6D372DB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159"/>
            <a:ext cx="12192000" cy="54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5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9D1-9BB7-638D-EAA0-9356F8F80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6" y="0"/>
            <a:ext cx="9144000" cy="442452"/>
          </a:xfrm>
        </p:spPr>
        <p:txBody>
          <a:bodyPr>
            <a:normAutofit/>
          </a:bodyPr>
          <a:lstStyle/>
          <a:p>
            <a:r>
              <a:rPr lang="en-IN" sz="2400" b="1" dirty="0"/>
              <a:t>Property Type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EFD2-95A3-7C44-240D-288308F2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8021"/>
            <a:ext cx="12300155" cy="6633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Problem Statement 3: </a:t>
            </a:r>
            <a:r>
              <a:rPr lang="en-IN" sz="1900" dirty="0">
                <a:latin typeface="+mj-lt"/>
              </a:rPr>
              <a:t>Build a classification model that will predict ‘Property Type’ a customer likely to select , given a set of input features</a:t>
            </a:r>
            <a:r>
              <a:rPr lang="en-IN" sz="1900" b="1" dirty="0">
                <a:latin typeface="+mj-lt"/>
              </a:rPr>
              <a:t>.</a:t>
            </a:r>
          </a:p>
          <a:p>
            <a:endParaRPr lang="en-IN" sz="1900" b="1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1C6CD9-F9A9-BB56-52F9-DA19A55146EE}"/>
              </a:ext>
            </a:extLst>
          </p:cNvPr>
          <p:cNvCxnSpPr>
            <a:cxnSpLocks/>
          </p:cNvCxnSpPr>
          <p:nvPr/>
        </p:nvCxnSpPr>
        <p:spPr>
          <a:xfrm>
            <a:off x="137652" y="235974"/>
            <a:ext cx="420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2CD878-5AAA-3722-5746-F42BC131FBD9}"/>
              </a:ext>
            </a:extLst>
          </p:cNvPr>
          <p:cNvCxnSpPr>
            <a:cxnSpLocks/>
          </p:cNvCxnSpPr>
          <p:nvPr/>
        </p:nvCxnSpPr>
        <p:spPr>
          <a:xfrm flipH="1">
            <a:off x="7659329" y="206477"/>
            <a:ext cx="434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4D980B-9D36-5B92-0167-371B85A03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04498"/>
              </p:ext>
            </p:extLst>
          </p:nvPr>
        </p:nvGraphicFramePr>
        <p:xfrm>
          <a:off x="82901" y="724412"/>
          <a:ext cx="4331783" cy="6133582"/>
        </p:xfrm>
        <a:graphic>
          <a:graphicData uri="http://schemas.openxmlformats.org/drawingml/2006/table">
            <a:tbl>
              <a:tblPr/>
              <a:tblGrid>
                <a:gridCol w="1932315">
                  <a:extLst>
                    <a:ext uri="{9D8B030D-6E8A-4147-A177-3AD203B41FA5}">
                      <a16:colId xmlns:a16="http://schemas.microsoft.com/office/drawing/2014/main" val="1522555016"/>
                    </a:ext>
                  </a:extLst>
                </a:gridCol>
                <a:gridCol w="2399468">
                  <a:extLst>
                    <a:ext uri="{9D8B030D-6E8A-4147-A177-3AD203B41FA5}">
                      <a16:colId xmlns:a16="http://schemas.microsoft.com/office/drawing/2014/main" val="1251664513"/>
                    </a:ext>
                  </a:extLst>
                </a:gridCol>
              </a:tblGrid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Type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Property Type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48601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Apartment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21981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 &amp; Breakfast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738785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46638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Boutique hotel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03086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Cabin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45602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Camper/RV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625604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Castle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00033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Chalet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21200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Condominium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1344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123506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 House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34767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 suite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7642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Guesthouse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7290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Hostel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06945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96073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Loft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760504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85230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Serviced apartment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2598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995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Timeshare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6412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Townhouse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12218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770386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Yurt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64921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3105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405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0697B7B-9094-F297-9E9B-DF438346B450}"/>
              </a:ext>
            </a:extLst>
          </p:cNvPr>
          <p:cNvSpPr/>
          <p:nvPr/>
        </p:nvSpPr>
        <p:spPr>
          <a:xfrm>
            <a:off x="5016259" y="2239548"/>
            <a:ext cx="63955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taken a all category of a property type to prediction.</a:t>
            </a:r>
          </a:p>
        </p:txBody>
      </p:sp>
    </p:spTree>
    <p:extLst>
      <p:ext uri="{BB962C8B-B14F-4D97-AF65-F5344CB8AC3E}">
        <p14:creationId xmlns:p14="http://schemas.microsoft.com/office/powerpoint/2010/main" val="254618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BBB-0C51-9BB5-44C8-66713F5F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Features which we are selected for Prediction of a Property Type from the given Belgium Dataset.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E42430-A286-411F-E40C-6FBC70E99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92871"/>
              </p:ext>
            </p:extLst>
          </p:nvPr>
        </p:nvGraphicFramePr>
        <p:xfrm>
          <a:off x="739526" y="1225802"/>
          <a:ext cx="1012722" cy="365760"/>
        </p:xfrm>
        <a:graphic>
          <a:graphicData uri="http://schemas.openxmlformats.org/drawingml/2006/table">
            <a:tbl>
              <a:tblPr/>
              <a:tblGrid>
                <a:gridCol w="1012722">
                  <a:extLst>
                    <a:ext uri="{9D8B030D-6E8A-4147-A177-3AD203B41FA5}">
                      <a16:colId xmlns:a16="http://schemas.microsoft.com/office/drawing/2014/main" val="3724847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 algn="r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4406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A02452-B9E1-DB14-2A41-CE9C18DF20F3}"/>
              </a:ext>
            </a:extLst>
          </p:cNvPr>
          <p:cNvSpPr txBox="1"/>
          <p:nvPr/>
        </p:nvSpPr>
        <p:spPr>
          <a:xfrm>
            <a:off x="719862" y="1683463"/>
            <a:ext cx="162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fontAlgn="ctr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Room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84B02-86FE-47F9-7C7F-B6499C9E78B8}"/>
              </a:ext>
            </a:extLst>
          </p:cNvPr>
          <p:cNvSpPr txBox="1"/>
          <p:nvPr/>
        </p:nvSpPr>
        <p:spPr>
          <a:xfrm>
            <a:off x="811313" y="2232564"/>
            <a:ext cx="2022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IN" b="1" dirty="0"/>
              <a:t>ed Room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8A4B1-290E-559D-8C44-DC880108547D}"/>
              </a:ext>
            </a:extLst>
          </p:cNvPr>
          <p:cNvSpPr txBox="1"/>
          <p:nvPr/>
        </p:nvSpPr>
        <p:spPr>
          <a:xfrm>
            <a:off x="710984" y="2666687"/>
            <a:ext cx="278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fontAlgn="ctr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IN" b="1" dirty="0" err="1"/>
              <a:t>ost</a:t>
            </a:r>
            <a:r>
              <a:rPr lang="en-IN" b="1" dirty="0"/>
              <a:t> Total Listing Count</a:t>
            </a:r>
            <a:endParaRPr lang="en-IN" b="1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B46E3-C751-C939-9F44-F4CCE5D44318}"/>
              </a:ext>
            </a:extLst>
          </p:cNvPr>
          <p:cNvSpPr txBox="1"/>
          <p:nvPr/>
        </p:nvSpPr>
        <p:spPr>
          <a:xfrm>
            <a:off x="495222" y="3289531"/>
            <a:ext cx="209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fontAlgn="ctr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Property Type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5519670-C159-60F4-58EA-3369A338585D}"/>
              </a:ext>
            </a:extLst>
          </p:cNvPr>
          <p:cNvSpPr/>
          <p:nvPr/>
        </p:nvSpPr>
        <p:spPr>
          <a:xfrm>
            <a:off x="3357014" y="991954"/>
            <a:ext cx="501445" cy="21630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4C0FD-4E3F-8AA4-3784-E6D669D336F2}"/>
              </a:ext>
            </a:extLst>
          </p:cNvPr>
          <p:cNvSpPr txBox="1"/>
          <p:nvPr/>
        </p:nvSpPr>
        <p:spPr>
          <a:xfrm>
            <a:off x="3935262" y="1897664"/>
            <a:ext cx="1236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Features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CDCCF3-C920-F335-4B93-512863D139E1}"/>
              </a:ext>
            </a:extLst>
          </p:cNvPr>
          <p:cNvSpPr/>
          <p:nvPr/>
        </p:nvSpPr>
        <p:spPr>
          <a:xfrm>
            <a:off x="2788951" y="3392159"/>
            <a:ext cx="1386348" cy="114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CDFBA0-86AE-CFE6-ABF1-7EB73C98ECAF}"/>
              </a:ext>
            </a:extLst>
          </p:cNvPr>
          <p:cNvSpPr/>
          <p:nvPr/>
        </p:nvSpPr>
        <p:spPr>
          <a:xfrm>
            <a:off x="4282315" y="3263410"/>
            <a:ext cx="908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A094A9-D557-F033-6406-70BF2A91D51D}"/>
              </a:ext>
            </a:extLst>
          </p:cNvPr>
          <p:cNvSpPr/>
          <p:nvPr/>
        </p:nvSpPr>
        <p:spPr>
          <a:xfrm>
            <a:off x="18661" y="3932490"/>
            <a:ext cx="105771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models which we are applied for classification to predict the Property Types.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2427EFA-6A33-1DEC-1E26-12B63F18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2145"/>
              </p:ext>
            </p:extLst>
          </p:nvPr>
        </p:nvGraphicFramePr>
        <p:xfrm>
          <a:off x="885738" y="4650763"/>
          <a:ext cx="2274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530">
                  <a:extLst>
                    <a:ext uri="{9D8B030D-6E8A-4147-A177-3AD203B41FA5}">
                      <a16:colId xmlns:a16="http://schemas.microsoft.com/office/drawing/2014/main" val="119168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4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K-Nearest Neighbour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Naïve-Bayes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9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0800C1-05F7-4892-5F17-0C1F6F38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78771"/>
              </p:ext>
            </p:extLst>
          </p:nvPr>
        </p:nvGraphicFramePr>
        <p:xfrm>
          <a:off x="279917" y="1074228"/>
          <a:ext cx="11625945" cy="317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89">
                  <a:extLst>
                    <a:ext uri="{9D8B030D-6E8A-4147-A177-3AD203B41FA5}">
                      <a16:colId xmlns:a16="http://schemas.microsoft.com/office/drawing/2014/main" val="3926923699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3663241228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1661087893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3031362788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201301862"/>
                    </a:ext>
                  </a:extLst>
                </a:gridCol>
              </a:tblGrid>
              <a:tr h="634240">
                <a:tc>
                  <a:txBody>
                    <a:bodyPr/>
                    <a:lstStyle/>
                    <a:p>
                      <a:r>
                        <a:rPr lang="en-US" dirty="0"/>
                        <a:t>Model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7216"/>
                  </a:ext>
                </a:extLst>
              </a:tr>
              <a:tr h="6342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0785"/>
                  </a:ext>
                </a:extLst>
              </a:tr>
              <a:tr h="634240"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90432"/>
                  </a:ext>
                </a:extLst>
              </a:tr>
              <a:tr h="6342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0.76095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9500"/>
                  </a:ext>
                </a:extLst>
              </a:tr>
              <a:tr h="6342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6401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A30477E-FADD-C3B7-3142-B5BCDFCBE75B}"/>
              </a:ext>
            </a:extLst>
          </p:cNvPr>
          <p:cNvSpPr/>
          <p:nvPr/>
        </p:nvSpPr>
        <p:spPr>
          <a:xfrm>
            <a:off x="3289370" y="0"/>
            <a:ext cx="509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Evaluation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1C05E-7F4C-F397-EDDC-B33F090B90E8}"/>
              </a:ext>
            </a:extLst>
          </p:cNvPr>
          <p:cNvSpPr/>
          <p:nvPr/>
        </p:nvSpPr>
        <p:spPr>
          <a:xfrm>
            <a:off x="150039" y="4348266"/>
            <a:ext cx="117838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all the classifier K-NN giving a better accuracy compared to others.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05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B603-7B46-F21F-EEFA-B57BB5FB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297" y="0"/>
            <a:ext cx="6211529" cy="54927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Property Price Forecasting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838F-34FC-8061-550E-2AE15D1FDAD7}"/>
              </a:ext>
            </a:extLst>
          </p:cNvPr>
          <p:cNvSpPr/>
          <p:nvPr/>
        </p:nvSpPr>
        <p:spPr>
          <a:xfrm>
            <a:off x="0" y="493999"/>
            <a:ext cx="119985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Time series model </a:t>
            </a: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forecasting the property price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based on given data.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DA82F-363D-4039-941B-AEA37D80C6E0}"/>
              </a:ext>
            </a:extLst>
          </p:cNvPr>
          <p:cNvSpPr/>
          <p:nvPr/>
        </p:nvSpPr>
        <p:spPr>
          <a:xfrm>
            <a:off x="0" y="1315515"/>
            <a:ext cx="55589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Selected: Host Since  and  Price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69781-FD35-26D4-055D-2B7D9EC6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1" y="1838131"/>
            <a:ext cx="11831216" cy="48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2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9D35-360A-10ED-4304-6DC1D175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980" y="0"/>
            <a:ext cx="6594988" cy="775417"/>
          </a:xfrm>
        </p:spPr>
        <p:txBody>
          <a:bodyPr>
            <a:normAutofit/>
          </a:bodyPr>
          <a:lstStyle/>
          <a:p>
            <a:r>
              <a:rPr lang="en-US" sz="3600" b="1" dirty="0"/>
              <a:t>Checking for seasonality and Trend</a:t>
            </a:r>
            <a:endParaRPr lang="en-IN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1B1E1-2F40-BC35-1029-62465FEDD06A}"/>
              </a:ext>
            </a:extLst>
          </p:cNvPr>
          <p:cNvSpPr/>
          <p:nvPr/>
        </p:nvSpPr>
        <p:spPr>
          <a:xfrm>
            <a:off x="0" y="5115265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shows the downward trend as well as seasonality.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B7F000-FAB0-4A8D-1AAB-4A07D0EE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" y="606489"/>
            <a:ext cx="11028784" cy="45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9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033F-4EA1-8D45-DF86-74306D8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862" y="280283"/>
            <a:ext cx="4610493" cy="341885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i="0" dirty="0">
                <a:solidFill>
                  <a:srgbClr val="000000"/>
                </a:solidFill>
                <a:effectLst/>
                <a:latin typeface="Helvetica Neue"/>
              </a:rPr>
              <a:t>SARIMA MODEL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18FF2-F1C3-C1A9-7564-4475A012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" y="518475"/>
            <a:ext cx="11792932" cy="61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1875-5A7B-023F-F6AC-9B722B0B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5" y="0"/>
            <a:ext cx="3448664" cy="65743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SARIMAX MODEL</a:t>
            </a:r>
            <a:endParaRPr lang="en-IN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91DC59-7FF0-6A9E-8491-5E1DE110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4" y="578498"/>
            <a:ext cx="11737911" cy="597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5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7DC-3004-BB27-8076-D655D9A1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961" y="0"/>
            <a:ext cx="5906729" cy="77541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SARIMAX FORCASTING MODEL</a:t>
            </a:r>
            <a:endParaRPr lang="en-IN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2EDA36-3F26-1928-F318-570C1C81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6" y="615820"/>
            <a:ext cx="1160728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71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usiness Architecture - Free Presentation Templates">
            <a:extLst>
              <a:ext uri="{FF2B5EF4-FFF2-40B4-BE49-F238E27FC236}">
                <a16:creationId xmlns:a16="http://schemas.microsoft.com/office/drawing/2014/main" id="{206D4317-1975-8EA9-F86B-0EA3F2D6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696FE-6652-89C2-C1BA-8EE262EC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DD5BD-5E2B-DC40-8520-21A51014997E}"/>
              </a:ext>
            </a:extLst>
          </p:cNvPr>
          <p:cNvSpPr/>
          <p:nvPr/>
        </p:nvSpPr>
        <p:spPr>
          <a:xfrm>
            <a:off x="4328393" y="0"/>
            <a:ext cx="2706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8A93E-8020-9307-0A93-1BEEE3E285DB}"/>
              </a:ext>
            </a:extLst>
          </p:cNvPr>
          <p:cNvCxnSpPr/>
          <p:nvPr/>
        </p:nvCxnSpPr>
        <p:spPr>
          <a:xfrm>
            <a:off x="2733368" y="23400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10553-F215-B312-4685-66AB9B600465}"/>
              </a:ext>
            </a:extLst>
          </p:cNvPr>
          <p:cNvSpPr/>
          <p:nvPr/>
        </p:nvSpPr>
        <p:spPr>
          <a:xfrm>
            <a:off x="9832" y="2019359"/>
            <a:ext cx="799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A47C3-74C3-C723-5C52-57FA93D9E9C4}"/>
              </a:ext>
            </a:extLst>
          </p:cNvPr>
          <p:cNvSpPr/>
          <p:nvPr/>
        </p:nvSpPr>
        <p:spPr>
          <a:xfrm>
            <a:off x="19665" y="3139188"/>
            <a:ext cx="4540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53D56-DC64-767B-C3AE-AC2D4E1322EC}"/>
              </a:ext>
            </a:extLst>
          </p:cNvPr>
          <p:cNvSpPr/>
          <p:nvPr/>
        </p:nvSpPr>
        <p:spPr>
          <a:xfrm>
            <a:off x="-216310" y="4180992"/>
            <a:ext cx="46703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7EB30-0BCD-057E-F0B5-F0E1FCCAF7FC}"/>
              </a:ext>
            </a:extLst>
          </p:cNvPr>
          <p:cNvSpPr/>
          <p:nvPr/>
        </p:nvSpPr>
        <p:spPr>
          <a:xfrm>
            <a:off x="0" y="897226"/>
            <a:ext cx="4379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2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448-080E-3BBC-9FAA-F21A9BA5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1"/>
            <a:ext cx="5570375" cy="914400"/>
          </a:xfrm>
        </p:spPr>
        <p:txBody>
          <a:bodyPr/>
          <a:lstStyle/>
          <a:p>
            <a:r>
              <a:rPr lang="en-US" dirty="0"/>
              <a:t>Introduction of Airbnb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17C2-379E-1C98-3FDD-94C8CC67E538}"/>
              </a:ext>
            </a:extLst>
          </p:cNvPr>
          <p:cNvSpPr txBox="1"/>
          <p:nvPr/>
        </p:nvSpPr>
        <p:spPr>
          <a:xfrm>
            <a:off x="83976" y="1249148"/>
            <a:ext cx="10078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 American company that operates an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nline marketplace"/>
              </a:rPr>
              <a:t>online marketplace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lodging, primarily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omestay"/>
              </a:rPr>
              <a:t>homestays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vacation rentals, and tourism activities.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08F3-1CAD-ADEB-C128-95D01307E765}"/>
              </a:ext>
            </a:extLst>
          </p:cNvPr>
          <p:cNvSpPr txBox="1"/>
          <p:nvPr/>
        </p:nvSpPr>
        <p:spPr>
          <a:xfrm>
            <a:off x="74644" y="2727944"/>
            <a:ext cx="12117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proxima-nova"/>
              </a:rPr>
              <a:t>Airbnb was started in 2008 by Brian Cheeky and Joe Gibbie, two industrial designers who had recently moved to San Francisco. 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C9958-6AF8-4ADF-E04C-05E0E31EEBBF}"/>
              </a:ext>
            </a:extLst>
          </p:cNvPr>
          <p:cNvSpPr txBox="1"/>
          <p:nvPr/>
        </p:nvSpPr>
        <p:spPr>
          <a:xfrm>
            <a:off x="0" y="4184980"/>
            <a:ext cx="12105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proxima-nova"/>
              </a:rPr>
              <a:t> </a:t>
            </a:r>
            <a:r>
              <a:rPr lang="en-US" sz="2400" dirty="0">
                <a:solidFill>
                  <a:srgbClr val="242424"/>
                </a:solidFill>
                <a:latin typeface="proxima-nova"/>
              </a:rPr>
              <a:t>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proxima-nova"/>
              </a:rPr>
              <a:t>ts popularity stems from the fact that not everyone who is travelling can afford to stay in a hotel, much less find a hotel room at all in a busy urban area.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47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D36DF-F2A5-2B4F-348A-6863CE06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54"/>
            <a:ext cx="12192000" cy="55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AF0A5-5487-EA64-C119-17B4EBA5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136"/>
            <a:ext cx="12192000" cy="54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6C645-FDDB-A083-611A-6C84471C3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51"/>
            <a:ext cx="12192000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AE0BE-31CD-BF91-72EC-D1D072D6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928"/>
            <a:ext cx="12192000" cy="48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76347-D5A2-57C1-CC31-D62CAA25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33"/>
            <a:ext cx="12192000" cy="60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390AC-FCA7-D72D-C23E-A1981435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578498"/>
            <a:ext cx="10935478" cy="5868955"/>
          </a:xfrm>
        </p:spPr>
      </p:pic>
    </p:spTree>
    <p:extLst>
      <p:ext uri="{BB962C8B-B14F-4D97-AF65-F5344CB8AC3E}">
        <p14:creationId xmlns:p14="http://schemas.microsoft.com/office/powerpoint/2010/main" val="334466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366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Devanagari</vt:lpstr>
      <vt:lpstr>Arial</vt:lpstr>
      <vt:lpstr>Calibri</vt:lpstr>
      <vt:lpstr>Calibri Light</vt:lpstr>
      <vt:lpstr>Helvetica Neue</vt:lpstr>
      <vt:lpstr>proxima-nova</vt:lpstr>
      <vt:lpstr>Wingdings</vt:lpstr>
      <vt:lpstr>Office Theme</vt:lpstr>
      <vt:lpstr>PowerPoint Presentation</vt:lpstr>
      <vt:lpstr>PowerPoint Presentation</vt:lpstr>
      <vt:lpstr>Introduction of Airbnb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 Type Prediction</vt:lpstr>
      <vt:lpstr>Features which we are selected for Prediction of a Property Type from the given Belgium Dataset.</vt:lpstr>
      <vt:lpstr>PowerPoint Presentation</vt:lpstr>
      <vt:lpstr>Property Price Forecasting</vt:lpstr>
      <vt:lpstr>Checking for seasonality and Trend</vt:lpstr>
      <vt:lpstr>SARIMA MODEL </vt:lpstr>
      <vt:lpstr>SARIMAX MODEL</vt:lpstr>
      <vt:lpstr>SARIMAX FORCASTING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Type Prediction</dc:title>
  <dc:creator>ISHAD SATYEN</dc:creator>
  <cp:lastModifiedBy>ISHAD SATYEN</cp:lastModifiedBy>
  <cp:revision>203</cp:revision>
  <dcterms:created xsi:type="dcterms:W3CDTF">2022-07-27T09:05:01Z</dcterms:created>
  <dcterms:modified xsi:type="dcterms:W3CDTF">2022-07-31T18:24:15Z</dcterms:modified>
</cp:coreProperties>
</file>