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58" r:id="rId4"/>
    <p:sldId id="259" r:id="rId5"/>
    <p:sldId id="282" r:id="rId6"/>
    <p:sldId id="260" r:id="rId7"/>
    <p:sldId id="261" r:id="rId8"/>
    <p:sldId id="262" r:id="rId9"/>
    <p:sldId id="263" r:id="rId10"/>
    <p:sldId id="270" r:id="rId11"/>
    <p:sldId id="264" r:id="rId12"/>
    <p:sldId id="281" r:id="rId13"/>
    <p:sldId id="265" r:id="rId14"/>
    <p:sldId id="266" r:id="rId15"/>
    <p:sldId id="267" r:id="rId16"/>
    <p:sldId id="268" r:id="rId17"/>
    <p:sldId id="269" r:id="rId18"/>
    <p:sldId id="271" r:id="rId19"/>
    <p:sldId id="273" r:id="rId20"/>
    <p:sldId id="272" r:id="rId21"/>
    <p:sldId id="274" r:id="rId22"/>
    <p:sldId id="275" r:id="rId23"/>
    <p:sldId id="276" r:id="rId24"/>
    <p:sldId id="277" r:id="rId25"/>
    <p:sldId id="278"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004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4941E-037F-4CE6-9564-1B8AFA4E31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BA79B8-AA89-4ED1-9F62-59C6298E214B}">
      <dgm:prSet custT="1"/>
      <dgm:spPr/>
      <dgm:t>
        <a:bodyPr/>
        <a:lstStyle/>
        <a:p>
          <a:pPr algn="ctr">
            <a:lnSpc>
              <a:spcPct val="100000"/>
            </a:lnSpc>
            <a:tabLst>
              <a:tab pos="6515100" algn="l"/>
            </a:tabLst>
          </a:pPr>
          <a:r>
            <a:rPr lang="en-US" sz="3600" b="1" dirty="0"/>
            <a:t>Results</a:t>
          </a:r>
          <a:endParaRPr lang="en-US" sz="2300" dirty="0"/>
        </a:p>
      </dgm:t>
    </dgm:pt>
    <dgm:pt modelId="{D587C553-3087-44A3-9941-A3A4BD13DBD8}" type="parTrans" cxnId="{9E6E193A-2B68-4CD9-AA07-EB6C9BC86CC2}">
      <dgm:prSet/>
      <dgm:spPr/>
      <dgm:t>
        <a:bodyPr/>
        <a:lstStyle/>
        <a:p>
          <a:endParaRPr lang="en-US"/>
        </a:p>
      </dgm:t>
    </dgm:pt>
    <dgm:pt modelId="{EA7C615E-FF84-4D2A-8D5A-7E6E2204AB3F}" type="sibTrans" cxnId="{9E6E193A-2B68-4CD9-AA07-EB6C9BC86CC2}">
      <dgm:prSet/>
      <dgm:spPr/>
      <dgm:t>
        <a:bodyPr/>
        <a:lstStyle/>
        <a:p>
          <a:endParaRPr lang="en-US"/>
        </a:p>
      </dgm:t>
    </dgm:pt>
    <dgm:pt modelId="{8AA63893-99B7-4B51-99D1-6068A921339F}">
      <dgm:prSet/>
      <dgm:spPr/>
      <dgm:t>
        <a:bodyPr/>
        <a:lstStyle/>
        <a:p>
          <a:pPr>
            <a:lnSpc>
              <a:spcPct val="100000"/>
            </a:lnSpc>
          </a:pPr>
          <a:r>
            <a:rPr lang="en-US" dirty="0"/>
            <a:t>Comparison of Model Performance Using Mean Absolute Error (MAE).</a:t>
          </a:r>
        </a:p>
      </dgm:t>
    </dgm:pt>
    <dgm:pt modelId="{BFA4F85D-4CCB-40E4-AB79-0559A3E32E0D}" type="parTrans" cxnId="{0FDD85A5-1520-4E54-ADF8-E42E2D666C36}">
      <dgm:prSet/>
      <dgm:spPr/>
      <dgm:t>
        <a:bodyPr/>
        <a:lstStyle/>
        <a:p>
          <a:endParaRPr lang="en-US"/>
        </a:p>
      </dgm:t>
    </dgm:pt>
    <dgm:pt modelId="{55E407D3-8BBB-4CA2-B355-4A19C5A2702D}" type="sibTrans" cxnId="{0FDD85A5-1520-4E54-ADF8-E42E2D666C36}">
      <dgm:prSet/>
      <dgm:spPr/>
      <dgm:t>
        <a:bodyPr/>
        <a:lstStyle/>
        <a:p>
          <a:endParaRPr lang="en-US"/>
        </a:p>
      </dgm:t>
    </dgm:pt>
    <dgm:pt modelId="{7A5A4852-6709-4644-91E0-67CD9ADFC921}" type="pres">
      <dgm:prSet presAssocID="{24A4941E-037F-4CE6-9564-1B8AFA4E3100}" presName="root" presStyleCnt="0">
        <dgm:presLayoutVars>
          <dgm:dir/>
          <dgm:resizeHandles val="exact"/>
        </dgm:presLayoutVars>
      </dgm:prSet>
      <dgm:spPr/>
    </dgm:pt>
    <dgm:pt modelId="{1D60C0B3-4018-46B2-8B83-F9D31EE7C31F}" type="pres">
      <dgm:prSet presAssocID="{1ABA79B8-AA89-4ED1-9F62-59C6298E214B}" presName="compNode" presStyleCnt="0"/>
      <dgm:spPr/>
    </dgm:pt>
    <dgm:pt modelId="{A1F3E1FF-CF46-429E-878F-4106AFEE051B}" type="pres">
      <dgm:prSet presAssocID="{1ABA79B8-AA89-4ED1-9F62-59C6298E214B}" presName="bgRect" presStyleLbl="bgShp" presStyleIdx="0" presStyleCnt="2" custScaleX="100000"/>
      <dgm:spPr/>
    </dgm:pt>
    <dgm:pt modelId="{8933FD4B-D49A-4418-9AD6-68B3FA7FEBE3}" type="pres">
      <dgm:prSet presAssocID="{1ABA79B8-AA89-4ED1-9F62-59C6298E214B}" presName="iconRect" presStyleLbl="node1" presStyleIdx="0" presStyleCnt="2" custLinFactX="400000" custLinFactNeighborX="457428" custLinFactNeighborY="-71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1314B39C-E5B8-4097-8823-B64DE97DA423}" type="pres">
      <dgm:prSet presAssocID="{1ABA79B8-AA89-4ED1-9F62-59C6298E214B}" presName="spaceRect" presStyleCnt="0"/>
      <dgm:spPr/>
    </dgm:pt>
    <dgm:pt modelId="{EE7CE51E-FA1E-4C1B-BDDD-789B4627920D}" type="pres">
      <dgm:prSet presAssocID="{1ABA79B8-AA89-4ED1-9F62-59C6298E214B}" presName="parTx" presStyleLbl="revTx" presStyleIdx="0" presStyleCnt="2">
        <dgm:presLayoutVars>
          <dgm:chMax val="0"/>
          <dgm:chPref val="0"/>
        </dgm:presLayoutVars>
      </dgm:prSet>
      <dgm:spPr/>
    </dgm:pt>
    <dgm:pt modelId="{8ECBC55F-4545-4450-A390-7C6424619907}" type="pres">
      <dgm:prSet presAssocID="{EA7C615E-FF84-4D2A-8D5A-7E6E2204AB3F}" presName="sibTrans" presStyleCnt="0"/>
      <dgm:spPr/>
    </dgm:pt>
    <dgm:pt modelId="{B0865632-E020-4ACF-B9F2-5E2D618CE08C}" type="pres">
      <dgm:prSet presAssocID="{8AA63893-99B7-4B51-99D1-6068A921339F}" presName="compNode" presStyleCnt="0"/>
      <dgm:spPr/>
    </dgm:pt>
    <dgm:pt modelId="{50CC248C-6BBA-4C75-84DF-D6C95DCFFF84}" type="pres">
      <dgm:prSet presAssocID="{8AA63893-99B7-4B51-99D1-6068A921339F}" presName="bgRect" presStyleLbl="bgShp" presStyleIdx="1" presStyleCnt="2"/>
      <dgm:spPr/>
    </dgm:pt>
    <dgm:pt modelId="{849A8E09-8A2B-4457-A789-1BF24CFD5F08}" type="pres">
      <dgm:prSet presAssocID="{8AA63893-99B7-4B51-99D1-6068A92133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BCCFCAEA-DE34-4D91-B718-16C6D091166D}" type="pres">
      <dgm:prSet presAssocID="{8AA63893-99B7-4B51-99D1-6068A921339F}" presName="spaceRect" presStyleCnt="0"/>
      <dgm:spPr/>
    </dgm:pt>
    <dgm:pt modelId="{8908890C-2DFC-403E-A06E-47E6A0B28550}" type="pres">
      <dgm:prSet presAssocID="{8AA63893-99B7-4B51-99D1-6068A921339F}" presName="parTx" presStyleLbl="revTx" presStyleIdx="1" presStyleCnt="2">
        <dgm:presLayoutVars>
          <dgm:chMax val="0"/>
          <dgm:chPref val="0"/>
        </dgm:presLayoutVars>
      </dgm:prSet>
      <dgm:spPr/>
    </dgm:pt>
  </dgm:ptLst>
  <dgm:cxnLst>
    <dgm:cxn modelId="{9E6E193A-2B68-4CD9-AA07-EB6C9BC86CC2}" srcId="{24A4941E-037F-4CE6-9564-1B8AFA4E3100}" destId="{1ABA79B8-AA89-4ED1-9F62-59C6298E214B}" srcOrd="0" destOrd="0" parTransId="{D587C553-3087-44A3-9941-A3A4BD13DBD8}" sibTransId="{EA7C615E-FF84-4D2A-8D5A-7E6E2204AB3F}"/>
    <dgm:cxn modelId="{2627598E-E6F4-474E-8227-0CB8DD9C8645}" type="presOf" srcId="{24A4941E-037F-4CE6-9564-1B8AFA4E3100}" destId="{7A5A4852-6709-4644-91E0-67CD9ADFC921}" srcOrd="0" destOrd="0" presId="urn:microsoft.com/office/officeart/2018/2/layout/IconVerticalSolidList"/>
    <dgm:cxn modelId="{0FDD85A5-1520-4E54-ADF8-E42E2D666C36}" srcId="{24A4941E-037F-4CE6-9564-1B8AFA4E3100}" destId="{8AA63893-99B7-4B51-99D1-6068A921339F}" srcOrd="1" destOrd="0" parTransId="{BFA4F85D-4CCB-40E4-AB79-0559A3E32E0D}" sibTransId="{55E407D3-8BBB-4CA2-B355-4A19C5A2702D}"/>
    <dgm:cxn modelId="{08E879B4-4574-4B95-8309-FBBFB86ED051}" type="presOf" srcId="{8AA63893-99B7-4B51-99D1-6068A921339F}" destId="{8908890C-2DFC-403E-A06E-47E6A0B28550}" srcOrd="0" destOrd="0" presId="urn:microsoft.com/office/officeart/2018/2/layout/IconVerticalSolidList"/>
    <dgm:cxn modelId="{E2D539E8-102E-4721-A29D-8F5A0401EAF5}" type="presOf" srcId="{1ABA79B8-AA89-4ED1-9F62-59C6298E214B}" destId="{EE7CE51E-FA1E-4C1B-BDDD-789B4627920D}" srcOrd="0" destOrd="0" presId="urn:microsoft.com/office/officeart/2018/2/layout/IconVerticalSolidList"/>
    <dgm:cxn modelId="{6221FCBE-7FA9-47BF-9345-084BC6F6A434}" type="presParOf" srcId="{7A5A4852-6709-4644-91E0-67CD9ADFC921}" destId="{1D60C0B3-4018-46B2-8B83-F9D31EE7C31F}" srcOrd="0" destOrd="0" presId="urn:microsoft.com/office/officeart/2018/2/layout/IconVerticalSolidList"/>
    <dgm:cxn modelId="{3F89FBC7-B1C9-45BB-A04F-5E3F3F408046}" type="presParOf" srcId="{1D60C0B3-4018-46B2-8B83-F9D31EE7C31F}" destId="{A1F3E1FF-CF46-429E-878F-4106AFEE051B}" srcOrd="0" destOrd="0" presId="urn:microsoft.com/office/officeart/2018/2/layout/IconVerticalSolidList"/>
    <dgm:cxn modelId="{E1F5FC4E-294F-48EB-9A46-DC23B961B095}" type="presParOf" srcId="{1D60C0B3-4018-46B2-8B83-F9D31EE7C31F}" destId="{8933FD4B-D49A-4418-9AD6-68B3FA7FEBE3}" srcOrd="1" destOrd="0" presId="urn:microsoft.com/office/officeart/2018/2/layout/IconVerticalSolidList"/>
    <dgm:cxn modelId="{0BF6FB9C-C1EC-4325-99C1-1BD4E909E29E}" type="presParOf" srcId="{1D60C0B3-4018-46B2-8B83-F9D31EE7C31F}" destId="{1314B39C-E5B8-4097-8823-B64DE97DA423}" srcOrd="2" destOrd="0" presId="urn:microsoft.com/office/officeart/2018/2/layout/IconVerticalSolidList"/>
    <dgm:cxn modelId="{DFFE6DF5-E9FB-44EE-9525-B6D6364FAA9A}" type="presParOf" srcId="{1D60C0B3-4018-46B2-8B83-F9D31EE7C31F}" destId="{EE7CE51E-FA1E-4C1B-BDDD-789B4627920D}" srcOrd="3" destOrd="0" presId="urn:microsoft.com/office/officeart/2018/2/layout/IconVerticalSolidList"/>
    <dgm:cxn modelId="{F5B80843-833E-41BD-9280-07E7D4C5137B}" type="presParOf" srcId="{7A5A4852-6709-4644-91E0-67CD9ADFC921}" destId="{8ECBC55F-4545-4450-A390-7C6424619907}" srcOrd="1" destOrd="0" presId="urn:microsoft.com/office/officeart/2018/2/layout/IconVerticalSolidList"/>
    <dgm:cxn modelId="{22F327D8-1104-4C80-BCD3-8609D0FC5980}" type="presParOf" srcId="{7A5A4852-6709-4644-91E0-67CD9ADFC921}" destId="{B0865632-E020-4ACF-B9F2-5E2D618CE08C}" srcOrd="2" destOrd="0" presId="urn:microsoft.com/office/officeart/2018/2/layout/IconVerticalSolidList"/>
    <dgm:cxn modelId="{2C64B910-F979-4302-BEF6-9E074A896398}" type="presParOf" srcId="{B0865632-E020-4ACF-B9F2-5E2D618CE08C}" destId="{50CC248C-6BBA-4C75-84DF-D6C95DCFFF84}" srcOrd="0" destOrd="0" presId="urn:microsoft.com/office/officeart/2018/2/layout/IconVerticalSolidList"/>
    <dgm:cxn modelId="{25EFE353-4D32-486F-9022-85AD9FAAD2EF}" type="presParOf" srcId="{B0865632-E020-4ACF-B9F2-5E2D618CE08C}" destId="{849A8E09-8A2B-4457-A789-1BF24CFD5F08}" srcOrd="1" destOrd="0" presId="urn:microsoft.com/office/officeart/2018/2/layout/IconVerticalSolidList"/>
    <dgm:cxn modelId="{D8F3E11E-82FF-4EA0-9E97-BB67E992E285}" type="presParOf" srcId="{B0865632-E020-4ACF-B9F2-5E2D618CE08C}" destId="{BCCFCAEA-DE34-4D91-B718-16C6D091166D}" srcOrd="2" destOrd="0" presId="urn:microsoft.com/office/officeart/2018/2/layout/IconVerticalSolidList"/>
    <dgm:cxn modelId="{0DF2ADA5-CC21-498A-A058-5CAFC96BCBFB}" type="presParOf" srcId="{B0865632-E020-4ACF-B9F2-5E2D618CE08C}" destId="{8908890C-2DFC-403E-A06E-47E6A0B285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3E1FF-CF46-429E-878F-4106AFEE051B}">
      <dsp:nvSpPr>
        <dsp:cNvPr id="0" name=""/>
        <dsp:cNvSpPr/>
      </dsp:nvSpPr>
      <dsp:spPr>
        <a:xfrm>
          <a:off x="0" y="269304"/>
          <a:ext cx="9518650" cy="7271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3FD4B-D49A-4418-9AD6-68B3FA7FEBE3}">
      <dsp:nvSpPr>
        <dsp:cNvPr id="0" name=""/>
        <dsp:cNvSpPr/>
      </dsp:nvSpPr>
      <dsp:spPr>
        <a:xfrm>
          <a:off x="3648956" y="404244"/>
          <a:ext cx="399917" cy="399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CE51E-FA1E-4C1B-BDDD-789B4627920D}">
      <dsp:nvSpPr>
        <dsp:cNvPr id="0" name=""/>
        <dsp:cNvSpPr/>
      </dsp:nvSpPr>
      <dsp:spPr>
        <a:xfrm>
          <a:off x="839826" y="269304"/>
          <a:ext cx="8678823" cy="727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54" tIns="76954" rIns="76954" bIns="76954" numCol="1" spcCol="1270" anchor="ctr" anchorCtr="0">
          <a:noAutofit/>
        </a:bodyPr>
        <a:lstStyle/>
        <a:p>
          <a:pPr marL="0" lvl="0" indent="0" algn="ctr" defTabSz="1600200">
            <a:lnSpc>
              <a:spcPct val="100000"/>
            </a:lnSpc>
            <a:spcBef>
              <a:spcPct val="0"/>
            </a:spcBef>
            <a:spcAft>
              <a:spcPct val="35000"/>
            </a:spcAft>
            <a:buNone/>
            <a:tabLst>
              <a:tab pos="6515100" algn="l"/>
            </a:tabLst>
          </a:pPr>
          <a:r>
            <a:rPr lang="en-US" sz="3600" b="1" kern="1200" dirty="0"/>
            <a:t>Results</a:t>
          </a:r>
          <a:endParaRPr lang="en-US" sz="2300" kern="1200" dirty="0"/>
        </a:p>
      </dsp:txBody>
      <dsp:txXfrm>
        <a:off x="839826" y="269304"/>
        <a:ext cx="8678823" cy="727122"/>
      </dsp:txXfrm>
    </dsp:sp>
    <dsp:sp modelId="{50CC248C-6BBA-4C75-84DF-D6C95DCFFF84}">
      <dsp:nvSpPr>
        <dsp:cNvPr id="0" name=""/>
        <dsp:cNvSpPr/>
      </dsp:nvSpPr>
      <dsp:spPr>
        <a:xfrm>
          <a:off x="0" y="1158009"/>
          <a:ext cx="9518650" cy="7271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A8E09-8A2B-4457-A789-1BF24CFD5F08}">
      <dsp:nvSpPr>
        <dsp:cNvPr id="0" name=""/>
        <dsp:cNvSpPr/>
      </dsp:nvSpPr>
      <dsp:spPr>
        <a:xfrm>
          <a:off x="219954" y="1321611"/>
          <a:ext cx="399917" cy="399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8890C-2DFC-403E-A06E-47E6A0B28550}">
      <dsp:nvSpPr>
        <dsp:cNvPr id="0" name=""/>
        <dsp:cNvSpPr/>
      </dsp:nvSpPr>
      <dsp:spPr>
        <a:xfrm>
          <a:off x="839826" y="1158009"/>
          <a:ext cx="8678823" cy="727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54" tIns="76954" rIns="76954" bIns="76954" numCol="1" spcCol="1270" anchor="ctr" anchorCtr="0">
          <a:noAutofit/>
        </a:bodyPr>
        <a:lstStyle/>
        <a:p>
          <a:pPr marL="0" lvl="0" indent="0" algn="l" defTabSz="1022350">
            <a:lnSpc>
              <a:spcPct val="100000"/>
            </a:lnSpc>
            <a:spcBef>
              <a:spcPct val="0"/>
            </a:spcBef>
            <a:spcAft>
              <a:spcPct val="35000"/>
            </a:spcAft>
            <a:buNone/>
          </a:pPr>
          <a:r>
            <a:rPr lang="en-US" sz="2300" kern="1200" dirty="0"/>
            <a:t>Comparison of Model Performance Using Mean Absolute Error (MAE).</a:t>
          </a:r>
        </a:p>
      </dsp:txBody>
      <dsp:txXfrm>
        <a:off x="839826" y="1158009"/>
        <a:ext cx="8678823" cy="7271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125693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8F0D0-5C0D-4FA6-A1E2-370026076236}" type="datetimeFigureOut">
              <a:rPr lang="en-US" smtClean="0"/>
              <a:t>25-Sep-24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332319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2002463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907244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427964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91897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2800507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138280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369130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255890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8F0D0-5C0D-4FA6-A1E2-370026076236}" type="datetimeFigureOut">
              <a:rPr lang="en-US" smtClean="0"/>
              <a:t>25-Sep-24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146384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48F0D0-5C0D-4FA6-A1E2-370026076236}" type="datetimeFigureOut">
              <a:rPr lang="en-US" smtClean="0"/>
              <a:t>25-Sep-24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241462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48F0D0-5C0D-4FA6-A1E2-370026076236}" type="datetimeFigureOut">
              <a:rPr lang="en-US" smtClean="0"/>
              <a:t>25-Sep-24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35410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8F0D0-5C0D-4FA6-A1E2-370026076236}" type="datetimeFigureOut">
              <a:rPr lang="en-US" smtClean="0"/>
              <a:t>25-Sep-24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341647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8F0D0-5C0D-4FA6-A1E2-370026076236}" type="datetimeFigureOut">
              <a:rPr lang="en-US" smtClean="0"/>
              <a:t>25-Sep-24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217110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8F0D0-5C0D-4FA6-A1E2-370026076236}" type="datetimeFigureOut">
              <a:rPr lang="en-US" smtClean="0"/>
              <a:t>25-Sep-24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43383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8F0D0-5C0D-4FA6-A1E2-370026076236}" type="datetimeFigureOut">
              <a:rPr lang="en-US" smtClean="0"/>
              <a:t>25-Sep-24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10DD-0B4D-4EF3-9C7B-99F4B16505E1}" type="slidenum">
              <a:rPr lang="en-US" smtClean="0"/>
              <a:t>‹#›</a:t>
            </a:fld>
            <a:endParaRPr lang="en-US"/>
          </a:p>
        </p:txBody>
      </p:sp>
    </p:spTree>
    <p:extLst>
      <p:ext uri="{BB962C8B-B14F-4D97-AF65-F5344CB8AC3E}">
        <p14:creationId xmlns:p14="http://schemas.microsoft.com/office/powerpoint/2010/main" val="35032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48F0D0-5C0D-4FA6-A1E2-370026076236}" type="datetimeFigureOut">
              <a:rPr lang="en-US" smtClean="0"/>
              <a:t>25-Sep-24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DD10DD-0B4D-4EF3-9C7B-99F4B16505E1}" type="slidenum">
              <a:rPr lang="en-US" smtClean="0"/>
              <a:t>‹#›</a:t>
            </a:fld>
            <a:endParaRPr lang="en-US"/>
          </a:p>
        </p:txBody>
      </p:sp>
    </p:spTree>
    <p:extLst>
      <p:ext uri="{BB962C8B-B14F-4D97-AF65-F5344CB8AC3E}">
        <p14:creationId xmlns:p14="http://schemas.microsoft.com/office/powerpoint/2010/main" val="1484849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4477A3-7936-4C6B-B46C-52E99531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F44DEACC-B2E6-413E-B2B5-320225952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4" name="Freeform 6">
              <a:extLst>
                <a:ext uri="{FF2B5EF4-FFF2-40B4-BE49-F238E27FC236}">
                  <a16:creationId xmlns:a16="http://schemas.microsoft.com/office/drawing/2014/main" id="{B2924236-7127-4774-B233-D9124F0C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5" name="Freeform 7">
              <a:extLst>
                <a:ext uri="{FF2B5EF4-FFF2-40B4-BE49-F238E27FC236}">
                  <a16:creationId xmlns:a16="http://schemas.microsoft.com/office/drawing/2014/main" id="{AD053C6F-7187-4EE6-BAD9-1C484F29F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6" name="Freeform 25">
              <a:extLst>
                <a:ext uri="{FF2B5EF4-FFF2-40B4-BE49-F238E27FC236}">
                  <a16:creationId xmlns:a16="http://schemas.microsoft.com/office/drawing/2014/main" id="{226FAE39-4CC5-465A-ACFE-BE1C0E2F7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7" name="Freeform 26">
              <a:extLst>
                <a:ext uri="{FF2B5EF4-FFF2-40B4-BE49-F238E27FC236}">
                  <a16:creationId xmlns:a16="http://schemas.microsoft.com/office/drawing/2014/main" id="{521EE7A0-BD65-4FD1-BD1D-B4674892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8" name="Freeform 27">
              <a:extLst>
                <a:ext uri="{FF2B5EF4-FFF2-40B4-BE49-F238E27FC236}">
                  <a16:creationId xmlns:a16="http://schemas.microsoft.com/office/drawing/2014/main" id="{334E0A56-DA50-4F91-9938-4CDBECA7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9" name="Freeform 28">
              <a:extLst>
                <a:ext uri="{FF2B5EF4-FFF2-40B4-BE49-F238E27FC236}">
                  <a16:creationId xmlns:a16="http://schemas.microsoft.com/office/drawing/2014/main" id="{CD203DCD-B4AF-4693-A330-F23545344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p:nvSpPr>
          <p:cNvPr id="2" name="Title 1">
            <a:extLst>
              <a:ext uri="{FF2B5EF4-FFF2-40B4-BE49-F238E27FC236}">
                <a16:creationId xmlns:a16="http://schemas.microsoft.com/office/drawing/2014/main" id="{63F8F734-233C-C4C9-A84E-5918F8F50AFE}"/>
              </a:ext>
            </a:extLst>
          </p:cNvPr>
          <p:cNvSpPr>
            <a:spLocks noGrp="1"/>
          </p:cNvSpPr>
          <p:nvPr>
            <p:ph type="ctrTitle"/>
          </p:nvPr>
        </p:nvSpPr>
        <p:spPr>
          <a:xfrm>
            <a:off x="5112300" y="648930"/>
            <a:ext cx="6390723" cy="3347337"/>
          </a:xfrm>
        </p:spPr>
        <p:txBody>
          <a:bodyPr>
            <a:normAutofit/>
          </a:bodyPr>
          <a:lstStyle/>
          <a:p>
            <a:pPr>
              <a:lnSpc>
                <a:spcPct val="90000"/>
              </a:lnSpc>
            </a:pPr>
            <a:r>
              <a:rPr lang="en-US" sz="4700" b="1" dirty="0">
                <a:latin typeface="Georgia Pro Cond Black" panose="020F0502020204030204" pitchFamily="18" charset="0"/>
                <a:ea typeface="DM Sans" pitchFamily="34" charset="-122"/>
                <a:cs typeface="DM Sans" pitchFamily="34" charset="-120"/>
              </a:rPr>
              <a:t>Enhancing Weather Forecasting in Sri Lanka Through Deep Learning</a:t>
            </a:r>
            <a:br>
              <a:rPr lang="en-US" sz="4700" dirty="0"/>
            </a:br>
            <a:endParaRPr lang="en-US" sz="4700" dirty="0"/>
          </a:p>
        </p:txBody>
      </p:sp>
      <p:sp>
        <p:nvSpPr>
          <p:cNvPr id="4" name="Rectangle 1">
            <a:extLst>
              <a:ext uri="{FF2B5EF4-FFF2-40B4-BE49-F238E27FC236}">
                <a16:creationId xmlns:a16="http://schemas.microsoft.com/office/drawing/2014/main" id="{64679EA5-C11F-02F3-EC17-E9F3B268B1E8}"/>
              </a:ext>
            </a:extLst>
          </p:cNvPr>
          <p:cNvSpPr>
            <a:spLocks noGrp="1" noChangeArrowheads="1"/>
          </p:cNvSpPr>
          <p:nvPr>
            <p:ph type="subTitle" idx="1"/>
          </p:nvPr>
        </p:nvSpPr>
        <p:spPr bwMode="auto">
          <a:xfrm>
            <a:off x="5112300" y="3996267"/>
            <a:ext cx="7079700" cy="18870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tabLst/>
            </a:pPr>
            <a:r>
              <a:rPr kumimoji="0" lang="en-US" altLang="en-US" b="1" i="0" u="none" strike="noStrike" cap="none" normalizeH="0" baseline="0" dirty="0">
                <a:ln>
                  <a:noFill/>
                </a:ln>
                <a:effectLst/>
                <a:latin typeface="Arial" panose="020B0604020202020204" pitchFamily="34" charset="0"/>
              </a:rPr>
              <a:t>Supervisor </a:t>
            </a:r>
            <a:r>
              <a:rPr kumimoji="0" lang="en-US" altLang="en-US" b="0" i="0" u="none" strike="noStrike" cap="none" normalizeH="0" baseline="0" dirty="0">
                <a:ln>
                  <a:noFill/>
                </a:ln>
                <a:effectLst/>
                <a:latin typeface="Arial" panose="020B0604020202020204" pitchFamily="34" charset="0"/>
              </a:rPr>
              <a:t>:  Dr. </a:t>
            </a:r>
            <a:r>
              <a:rPr kumimoji="0" lang="en-US" altLang="en-US" b="0" i="0" u="none" strike="noStrike" cap="none" normalizeH="0" baseline="0" dirty="0" err="1">
                <a:ln>
                  <a:noFill/>
                </a:ln>
                <a:effectLst/>
                <a:latin typeface="Arial" panose="020B0604020202020204" pitchFamily="34" charset="0"/>
              </a:rPr>
              <a:t>Navodi</a:t>
            </a:r>
            <a:r>
              <a:rPr kumimoji="0" lang="en-US" altLang="en-US" b="0" i="0" u="none" strike="noStrike" cap="none" normalizeH="0" baseline="0" dirty="0">
                <a:ln>
                  <a:noFill/>
                </a:ln>
                <a:effectLst/>
                <a:latin typeface="Arial" panose="020B0604020202020204" pitchFamily="34" charset="0"/>
              </a:rPr>
              <a:t> Mekhala </a:t>
            </a:r>
            <a:r>
              <a:rPr kumimoji="0" lang="en-US" altLang="en-US" b="0" i="0" u="none" strike="noStrike" cap="none" normalizeH="0" baseline="0" dirty="0" err="1">
                <a:ln>
                  <a:noFill/>
                </a:ln>
                <a:effectLst/>
                <a:latin typeface="Arial" panose="020B0604020202020204" pitchFamily="34" charset="0"/>
              </a:rPr>
              <a:t>Hakmanage</a:t>
            </a:r>
            <a:endParaRPr lang="en-US" altLang="en-US" dirty="0">
              <a:latin typeface="Arial" panose="020B0604020202020204" pitchFamily="34" charset="0"/>
            </a:endParaRPr>
          </a:p>
          <a:p>
            <a:pPr marL="0" marR="0" lvl="0" indent="0" defTabSz="914400" rtl="0" eaLnBrk="0" fontAlgn="base" latinLnBrk="0" hangingPunct="0">
              <a:spcBef>
                <a:spcPct val="0"/>
              </a:spcBef>
              <a:buClrTx/>
              <a:buSzTx/>
              <a:tabLst/>
            </a:pPr>
            <a:r>
              <a:rPr kumimoji="0" lang="en-US" altLang="en-US" b="1" i="0" u="none" strike="noStrike" cap="none" normalizeH="0" baseline="0" dirty="0">
                <a:ln>
                  <a:noFill/>
                </a:ln>
                <a:effectLst/>
                <a:latin typeface="Arial" panose="020B0604020202020204" pitchFamily="34" charset="0"/>
              </a:rPr>
              <a:t>Student  Number </a:t>
            </a:r>
            <a:r>
              <a:rPr kumimoji="0" lang="en-US" altLang="en-US" b="0" i="0" u="none" strike="noStrike" cap="none" normalizeH="0" baseline="0" dirty="0">
                <a:ln>
                  <a:noFill/>
                </a:ln>
                <a:effectLst/>
                <a:latin typeface="Arial" panose="020B0604020202020204" pitchFamily="34" charset="0"/>
              </a:rPr>
              <a:t>:  CS/2018/40</a:t>
            </a:r>
          </a:p>
          <a:p>
            <a:pPr marL="0" marR="0" lvl="0" indent="0" defTabSz="914400" rtl="0" eaLnBrk="0" fontAlgn="base" latinLnBrk="0" hangingPunct="0">
              <a:spcBef>
                <a:spcPct val="0"/>
              </a:spcBef>
              <a:buClrTx/>
              <a:buSzTx/>
              <a:tabLst/>
            </a:pPr>
            <a:r>
              <a:rPr lang="en-US" altLang="en-US" b="1" dirty="0">
                <a:latin typeface="Arial" panose="020B0604020202020204" pitchFamily="34" charset="0"/>
              </a:rPr>
              <a:t>Name :</a:t>
            </a:r>
            <a:r>
              <a:rPr kumimoji="0" lang="en-US" altLang="en-US" b="0" i="0" u="none" strike="noStrike" cap="none" normalizeH="0" baseline="0" dirty="0">
                <a:ln>
                  <a:noFill/>
                </a:ln>
                <a:effectLst/>
                <a:latin typeface="Arial" panose="020B0604020202020204" pitchFamily="34" charset="0"/>
              </a:rPr>
              <a:t>  A.P.I.R. Sankalpa</a:t>
            </a:r>
          </a:p>
          <a:p>
            <a:pPr marL="0" marR="0" lvl="0" indent="0" defTabSz="914400" rtl="0" eaLnBrk="0" fontAlgn="base" latinLnBrk="0" hangingPunct="0">
              <a:spcBef>
                <a:spcPct val="0"/>
              </a:spcBef>
              <a:buClrTx/>
              <a:buSzTx/>
              <a:tabLst/>
            </a:pPr>
            <a:r>
              <a:rPr kumimoji="0" lang="en-US" altLang="en-US" b="0" i="0" u="none" strike="noStrike" cap="none" normalizeH="0" baseline="0" dirty="0">
                <a:ln>
                  <a:noFill/>
                </a:ln>
                <a:effectLst/>
                <a:latin typeface="Arial" panose="020B0604020202020204" pitchFamily="34" charset="0"/>
              </a:rPr>
              <a:t> </a:t>
            </a:r>
          </a:p>
        </p:txBody>
      </p:sp>
      <p:sp>
        <p:nvSpPr>
          <p:cNvPr id="21" name="Rounded Rectangle 16">
            <a:extLst>
              <a:ext uri="{FF2B5EF4-FFF2-40B4-BE49-F238E27FC236}">
                <a16:creationId xmlns:a16="http://schemas.microsoft.com/office/drawing/2014/main" id="{C29A1D40-470D-401E-8548-6FF3CF377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Partial Sun">
            <a:extLst>
              <a:ext uri="{FF2B5EF4-FFF2-40B4-BE49-F238E27FC236}">
                <a16:creationId xmlns:a16="http://schemas.microsoft.com/office/drawing/2014/main" id="{E372A473-8EF7-5300-E065-9C35151E0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551" y="1614524"/>
            <a:ext cx="3341190" cy="3341190"/>
          </a:xfrm>
          <a:prstGeom prst="rect">
            <a:avLst/>
          </a:prstGeom>
        </p:spPr>
      </p:pic>
    </p:spTree>
    <p:extLst>
      <p:ext uri="{BB962C8B-B14F-4D97-AF65-F5344CB8AC3E}">
        <p14:creationId xmlns:p14="http://schemas.microsoft.com/office/powerpoint/2010/main" val="166855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9" name="Rectangle 1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20E6889-D84A-4E46-F5C6-7B375879B5F9}"/>
              </a:ext>
            </a:extLst>
          </p:cNvPr>
          <p:cNvPicPr>
            <a:picLocks noChangeAspect="1"/>
          </p:cNvPicPr>
          <p:nvPr/>
        </p:nvPicPr>
        <p:blipFill>
          <a:blip r:embed="rId3">
            <a:extLst>
              <a:ext uri="{28A0092B-C50C-407E-A947-70E740481C1C}">
                <a14:useLocalDpi xmlns:a14="http://schemas.microsoft.com/office/drawing/2010/main" val="0"/>
              </a:ext>
            </a:extLst>
          </a:blip>
          <a:srcRect l="15959" r="15959"/>
          <a:stretch/>
        </p:blipFill>
        <p:spPr>
          <a:xfrm>
            <a:off x="6832717" y="-14288"/>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1" name="Group 2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5" name="TextBox 4">
            <a:extLst>
              <a:ext uri="{FF2B5EF4-FFF2-40B4-BE49-F238E27FC236}">
                <a16:creationId xmlns:a16="http://schemas.microsoft.com/office/drawing/2014/main" id="{77694C31-044A-286F-11C1-88ECABD0244A}"/>
              </a:ext>
            </a:extLst>
          </p:cNvPr>
          <p:cNvSpPr txBox="1"/>
          <p:nvPr/>
        </p:nvSpPr>
        <p:spPr>
          <a:xfrm>
            <a:off x="457199" y="-52388"/>
            <a:ext cx="6712857" cy="6554788"/>
          </a:xfrm>
          <a:prstGeom prst="rect">
            <a:avLst/>
          </a:prstGeom>
        </p:spPr>
        <p:txBody>
          <a:bodyPr vert="horz" lIns="91440" tIns="45720" rIns="91440" bIns="45720" rtlCol="0" anchor="ctr">
            <a:normAutofit fontScale="47500" lnSpcReduction="20000"/>
          </a:bodyPr>
          <a:lstStyle/>
          <a:p>
            <a:pPr>
              <a:lnSpc>
                <a:spcPct val="90000"/>
              </a:lnSpc>
              <a:spcBef>
                <a:spcPct val="20000"/>
              </a:spcBef>
              <a:spcAft>
                <a:spcPts val="600"/>
              </a:spcAft>
              <a:buClr>
                <a:schemeClr val="accent1">
                  <a:lumMod val="75000"/>
                </a:schemeClr>
              </a:buClr>
              <a:buSzPct val="145000"/>
              <a:buFont typeface="Arial"/>
              <a:buChar char="•"/>
            </a:pPr>
            <a:r>
              <a:rPr lang="en-US" sz="3800" b="1" dirty="0"/>
              <a:t>Selected Features:</a:t>
            </a:r>
          </a:p>
          <a:p>
            <a:pPr lvl="1">
              <a:lnSpc>
                <a:spcPct val="90000"/>
              </a:lnSpc>
              <a:spcBef>
                <a:spcPct val="20000"/>
              </a:spcBef>
              <a:spcAft>
                <a:spcPts val="600"/>
              </a:spcAft>
              <a:buClr>
                <a:schemeClr val="accent1">
                  <a:lumMod val="75000"/>
                </a:schemeClr>
              </a:buClr>
              <a:buSzPct val="145000"/>
              <a:buFont typeface="Arial"/>
              <a:buChar char="•"/>
            </a:pPr>
            <a:r>
              <a:rPr lang="en-US" sz="3100" b="1" dirty="0"/>
              <a:t>Time</a:t>
            </a:r>
            <a:r>
              <a:rPr lang="en-US" sz="3100" dirty="0"/>
              <a:t>: Timestamp of weather observation.</a:t>
            </a:r>
          </a:p>
          <a:p>
            <a:pPr lvl="1">
              <a:lnSpc>
                <a:spcPct val="90000"/>
              </a:lnSpc>
              <a:spcBef>
                <a:spcPct val="20000"/>
              </a:spcBef>
              <a:spcAft>
                <a:spcPts val="600"/>
              </a:spcAft>
              <a:buClr>
                <a:schemeClr val="accent1">
                  <a:lumMod val="75000"/>
                </a:schemeClr>
              </a:buClr>
              <a:buSzPct val="145000"/>
              <a:buFont typeface="Arial"/>
              <a:buChar char="•"/>
            </a:pPr>
            <a:r>
              <a:rPr lang="en-US" sz="3100" b="1" dirty="0"/>
              <a:t>Weather Variables</a:t>
            </a:r>
            <a:r>
              <a:rPr lang="en-US" sz="3100" dirty="0"/>
              <a:t>:</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3100" dirty="0"/>
              <a:t>Temperature (Mean at 2 meters)</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3100" dirty="0"/>
              <a:t>Precipitation (Sum and Hours)</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3100" dirty="0"/>
              <a:t>Wind Speed (Max at 10 meters)</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3100" dirty="0"/>
              <a:t>Wind Gusts</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3100" dirty="0"/>
              <a:t>Wind Direction (Dominant at 10 meters)</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3100" dirty="0"/>
              <a:t>Evapotranspiration (et0_fao_evapotranspiration)</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3100" dirty="0"/>
              <a:t>Latitude, Longitude, and Elevation</a:t>
            </a:r>
          </a:p>
          <a:p>
            <a:pPr>
              <a:lnSpc>
                <a:spcPct val="90000"/>
              </a:lnSpc>
              <a:spcBef>
                <a:spcPct val="20000"/>
              </a:spcBef>
              <a:spcAft>
                <a:spcPts val="600"/>
              </a:spcAft>
              <a:buClr>
                <a:schemeClr val="accent1">
                  <a:lumMod val="75000"/>
                </a:schemeClr>
              </a:buClr>
              <a:buSzPct val="145000"/>
              <a:buFont typeface="Arial"/>
              <a:buChar char="•"/>
            </a:pPr>
            <a:r>
              <a:rPr lang="en-US" sz="3800" b="1" dirty="0"/>
              <a:t>Predicted Features:</a:t>
            </a:r>
          </a:p>
          <a:p>
            <a:pPr lvl="1">
              <a:lnSpc>
                <a:spcPct val="90000"/>
              </a:lnSpc>
              <a:spcBef>
                <a:spcPct val="20000"/>
              </a:spcBef>
              <a:spcAft>
                <a:spcPts val="600"/>
              </a:spcAft>
              <a:buClr>
                <a:schemeClr val="accent1">
                  <a:lumMod val="75000"/>
                </a:schemeClr>
              </a:buClr>
              <a:buSzPct val="145000"/>
              <a:buFont typeface="Arial"/>
              <a:buChar char="•"/>
            </a:pPr>
            <a:r>
              <a:rPr lang="en-US" sz="3100" dirty="0"/>
              <a:t>Temperature_2m_mean</a:t>
            </a:r>
          </a:p>
          <a:p>
            <a:pPr lvl="1">
              <a:lnSpc>
                <a:spcPct val="90000"/>
              </a:lnSpc>
              <a:spcBef>
                <a:spcPct val="20000"/>
              </a:spcBef>
              <a:spcAft>
                <a:spcPts val="600"/>
              </a:spcAft>
              <a:buClr>
                <a:schemeClr val="accent1">
                  <a:lumMod val="75000"/>
                </a:schemeClr>
              </a:buClr>
              <a:buSzPct val="145000"/>
              <a:buFont typeface="Arial"/>
              <a:buChar char="•"/>
            </a:pPr>
            <a:r>
              <a:rPr lang="en-US" sz="3100" dirty="0" err="1"/>
              <a:t>Precipitation_sum</a:t>
            </a:r>
            <a:endParaRPr lang="en-US" sz="3100" dirty="0"/>
          </a:p>
          <a:p>
            <a:pPr lvl="1">
              <a:lnSpc>
                <a:spcPct val="90000"/>
              </a:lnSpc>
              <a:spcBef>
                <a:spcPct val="20000"/>
              </a:spcBef>
              <a:spcAft>
                <a:spcPts val="600"/>
              </a:spcAft>
              <a:buClr>
                <a:schemeClr val="accent1">
                  <a:lumMod val="75000"/>
                </a:schemeClr>
              </a:buClr>
              <a:buSzPct val="145000"/>
              <a:buFont typeface="Arial"/>
              <a:buChar char="•"/>
            </a:pPr>
            <a:r>
              <a:rPr lang="en-US" sz="3100" dirty="0" err="1"/>
              <a:t>Precipitation_hours</a:t>
            </a:r>
            <a:endParaRPr lang="en-US" sz="3100" dirty="0"/>
          </a:p>
          <a:p>
            <a:pPr lvl="1">
              <a:lnSpc>
                <a:spcPct val="90000"/>
              </a:lnSpc>
              <a:spcBef>
                <a:spcPct val="20000"/>
              </a:spcBef>
              <a:spcAft>
                <a:spcPts val="600"/>
              </a:spcAft>
              <a:buClr>
                <a:schemeClr val="accent1">
                  <a:lumMod val="75000"/>
                </a:schemeClr>
              </a:buClr>
              <a:buSzPct val="145000"/>
              <a:buFont typeface="Arial"/>
              <a:buChar char="•"/>
            </a:pPr>
            <a:r>
              <a:rPr lang="en-US" sz="3100" dirty="0"/>
              <a:t>Evapotranspiration</a:t>
            </a:r>
          </a:p>
          <a:p>
            <a:pPr>
              <a:lnSpc>
                <a:spcPct val="90000"/>
              </a:lnSpc>
              <a:spcBef>
                <a:spcPct val="20000"/>
              </a:spcBef>
              <a:spcAft>
                <a:spcPts val="600"/>
              </a:spcAft>
              <a:buClr>
                <a:schemeClr val="accent1">
                  <a:lumMod val="75000"/>
                </a:schemeClr>
              </a:buClr>
              <a:buSzPct val="145000"/>
              <a:buFont typeface="Arial"/>
              <a:buChar char="•"/>
            </a:pPr>
            <a:r>
              <a:rPr lang="en-US" sz="3800" b="1" dirty="0"/>
              <a:t>Locations:</a:t>
            </a:r>
          </a:p>
          <a:p>
            <a:pPr>
              <a:lnSpc>
                <a:spcPct val="90000"/>
              </a:lnSpc>
              <a:spcBef>
                <a:spcPct val="20000"/>
              </a:spcBef>
              <a:spcAft>
                <a:spcPts val="600"/>
              </a:spcAft>
              <a:buClr>
                <a:schemeClr val="accent1">
                  <a:lumMod val="75000"/>
                </a:schemeClr>
              </a:buClr>
              <a:buSzPct val="145000"/>
              <a:buFont typeface="Arial"/>
              <a:buChar char="•"/>
            </a:pPr>
            <a:r>
              <a:rPr lang="en-US" sz="3100" dirty="0"/>
              <a:t>Data collected from multiple regions in </a:t>
            </a:r>
            <a:r>
              <a:rPr lang="en-US" sz="3100" b="1" dirty="0"/>
              <a:t>Sri Lanka</a:t>
            </a:r>
            <a:r>
              <a:rPr lang="en-US" sz="3100" dirty="0"/>
              <a:t>, including cities such as:</a:t>
            </a:r>
          </a:p>
          <a:p>
            <a:pPr lvl="1">
              <a:lnSpc>
                <a:spcPct val="90000"/>
              </a:lnSpc>
              <a:spcBef>
                <a:spcPct val="20000"/>
              </a:spcBef>
              <a:spcAft>
                <a:spcPts val="600"/>
              </a:spcAft>
              <a:buClr>
                <a:schemeClr val="accent1">
                  <a:lumMod val="75000"/>
                </a:schemeClr>
              </a:buClr>
              <a:buSzPct val="145000"/>
              <a:buFont typeface="Arial"/>
              <a:buChar char="•"/>
            </a:pPr>
            <a:r>
              <a:rPr lang="en-US" sz="2900" dirty="0"/>
              <a:t>Colombo</a:t>
            </a:r>
          </a:p>
          <a:p>
            <a:pPr lvl="1">
              <a:lnSpc>
                <a:spcPct val="90000"/>
              </a:lnSpc>
              <a:spcBef>
                <a:spcPct val="20000"/>
              </a:spcBef>
              <a:spcAft>
                <a:spcPts val="600"/>
              </a:spcAft>
              <a:buClr>
                <a:schemeClr val="accent1">
                  <a:lumMod val="75000"/>
                </a:schemeClr>
              </a:buClr>
              <a:buSzPct val="145000"/>
              <a:buFont typeface="Arial"/>
              <a:buChar char="•"/>
            </a:pPr>
            <a:r>
              <a:rPr lang="en-US" sz="2900" dirty="0"/>
              <a:t>Kandy</a:t>
            </a:r>
          </a:p>
          <a:p>
            <a:pPr lvl="1">
              <a:lnSpc>
                <a:spcPct val="90000"/>
              </a:lnSpc>
              <a:spcBef>
                <a:spcPct val="20000"/>
              </a:spcBef>
              <a:spcAft>
                <a:spcPts val="600"/>
              </a:spcAft>
              <a:buClr>
                <a:schemeClr val="accent1">
                  <a:lumMod val="75000"/>
                </a:schemeClr>
              </a:buClr>
              <a:buSzPct val="145000"/>
              <a:buFont typeface="Arial"/>
              <a:buChar char="•"/>
            </a:pPr>
            <a:r>
              <a:rPr lang="en-US" sz="2900" dirty="0"/>
              <a:t>Galle</a:t>
            </a:r>
          </a:p>
          <a:p>
            <a:pPr lvl="1">
              <a:lnSpc>
                <a:spcPct val="90000"/>
              </a:lnSpc>
              <a:spcBef>
                <a:spcPct val="20000"/>
              </a:spcBef>
              <a:spcAft>
                <a:spcPts val="600"/>
              </a:spcAft>
              <a:buClr>
                <a:schemeClr val="accent1">
                  <a:lumMod val="75000"/>
                </a:schemeClr>
              </a:buClr>
              <a:buSzPct val="145000"/>
              <a:buFont typeface="Arial"/>
              <a:buChar char="•"/>
            </a:pPr>
            <a:r>
              <a:rPr lang="en-US" sz="2900" dirty="0"/>
              <a:t>Jaffna</a:t>
            </a:r>
          </a:p>
        </p:txBody>
      </p:sp>
    </p:spTree>
    <p:extLst>
      <p:ext uri="{BB962C8B-B14F-4D97-AF65-F5344CB8AC3E}">
        <p14:creationId xmlns:p14="http://schemas.microsoft.com/office/powerpoint/2010/main" val="219134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56812D-7E64-7AEC-52D4-94D5FEC15882}"/>
              </a:ext>
            </a:extLst>
          </p:cNvPr>
          <p:cNvSpPr txBox="1"/>
          <p:nvPr/>
        </p:nvSpPr>
        <p:spPr>
          <a:xfrm>
            <a:off x="1509484" y="1127488"/>
            <a:ext cx="4238171" cy="3293209"/>
          </a:xfrm>
          <a:prstGeom prst="rect">
            <a:avLst/>
          </a:prstGeom>
          <a:noFill/>
        </p:spPr>
        <p:txBody>
          <a:bodyPr wrap="square">
            <a:spAutoFit/>
          </a:bodyPr>
          <a:lstStyle/>
          <a:p>
            <a:r>
              <a:rPr lang="en-US" sz="2600" b="1" dirty="0"/>
              <a:t>Data Visualization </a:t>
            </a:r>
          </a:p>
          <a:p>
            <a:endParaRPr lang="en-US" b="1" dirty="0"/>
          </a:p>
          <a:p>
            <a:pPr algn="just"/>
            <a:endParaRPr lang="en-US" b="1" dirty="0"/>
          </a:p>
          <a:p>
            <a:pPr algn="just"/>
            <a:r>
              <a:rPr lang="en-US" sz="2000" dirty="0"/>
              <a:t>To understand the structure and characteristics of the dataset, histogram plots were utilized to visualize the distribution of selected features. These visualizations played a crucial role in identifying patterns and get idea about data .</a:t>
            </a:r>
          </a:p>
        </p:txBody>
      </p:sp>
      <p:pic>
        <p:nvPicPr>
          <p:cNvPr id="6" name="Picture 5" descr="A blue line graph on a white background&#10;&#10;Description automatically generated">
            <a:extLst>
              <a:ext uri="{FF2B5EF4-FFF2-40B4-BE49-F238E27FC236}">
                <a16:creationId xmlns:a16="http://schemas.microsoft.com/office/drawing/2014/main" id="{8ACF3398-DDBA-02AF-3C1B-890D94603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3" y="474345"/>
            <a:ext cx="5725411" cy="2434773"/>
          </a:xfrm>
          <a:prstGeom prst="rect">
            <a:avLst/>
          </a:prstGeom>
        </p:spPr>
      </p:pic>
      <p:pic>
        <p:nvPicPr>
          <p:cNvPr id="7" name="Picture 6" descr="A blue line graph on a white background&#10;&#10;Description automatically generated">
            <a:extLst>
              <a:ext uri="{FF2B5EF4-FFF2-40B4-BE49-F238E27FC236}">
                <a16:creationId xmlns:a16="http://schemas.microsoft.com/office/drawing/2014/main" id="{B5BF0DD9-E316-7251-D3DC-BA56A0471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3" y="3690255"/>
            <a:ext cx="5725411" cy="2434773"/>
          </a:xfrm>
          <a:prstGeom prst="rect">
            <a:avLst/>
          </a:prstGeom>
        </p:spPr>
      </p:pic>
    </p:spTree>
    <p:extLst>
      <p:ext uri="{BB962C8B-B14F-4D97-AF65-F5344CB8AC3E}">
        <p14:creationId xmlns:p14="http://schemas.microsoft.com/office/powerpoint/2010/main" val="246578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7"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8"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9"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10" name="TextBox 9">
            <a:extLst>
              <a:ext uri="{FF2B5EF4-FFF2-40B4-BE49-F238E27FC236}">
                <a16:creationId xmlns:a16="http://schemas.microsoft.com/office/drawing/2014/main" id="{693BE818-5055-75B5-8502-B7B97B548703}"/>
              </a:ext>
            </a:extLst>
          </p:cNvPr>
          <p:cNvSpPr txBox="1"/>
          <p:nvPr/>
        </p:nvSpPr>
        <p:spPr>
          <a:xfrm>
            <a:off x="1323975" y="1741715"/>
            <a:ext cx="3671359" cy="4586514"/>
          </a:xfrm>
          <a:prstGeom prst="rect">
            <a:avLst/>
          </a:prstGeom>
        </p:spPr>
        <p:txBody>
          <a:bodyPr vert="horz" lIns="91440" tIns="45720" rIns="91440" bIns="45720" rtlCol="0" anchor="t">
            <a:normAutofit/>
          </a:bodyPr>
          <a:lstStyle/>
          <a:p>
            <a:pPr algn="just">
              <a:spcBef>
                <a:spcPct val="20000"/>
              </a:spcBef>
              <a:spcAft>
                <a:spcPts val="600"/>
              </a:spcAft>
              <a:buClr>
                <a:schemeClr val="accent1">
                  <a:lumMod val="75000"/>
                </a:schemeClr>
              </a:buClr>
              <a:buSzPct val="145000"/>
              <a:buFont typeface="Arial"/>
              <a:buChar char="•"/>
            </a:pPr>
            <a:r>
              <a:rPr lang="en-US" dirty="0"/>
              <a:t>We also use decomposition plots to analyze the dataset. This includes looking at the level (the overall trend), trend (long-term changes), seasonal patterns (recurring cycles), and random noise (unpredictable fluctuations). This approach helps us better understand the dataset and its underlying patterns.</a:t>
            </a:r>
          </a:p>
        </p:txBody>
      </p:sp>
      <p:pic>
        <p:nvPicPr>
          <p:cNvPr id="8" name="Picture 7">
            <a:extLst>
              <a:ext uri="{FF2B5EF4-FFF2-40B4-BE49-F238E27FC236}">
                <a16:creationId xmlns:a16="http://schemas.microsoft.com/office/drawing/2014/main" id="{8974B1EE-680A-C670-727B-79FC19299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692524"/>
            <a:ext cx="6240990" cy="50395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6018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259A6C-3330-8648-D7DF-C595C6BCF0D1}"/>
              </a:ext>
            </a:extLst>
          </p:cNvPr>
          <p:cNvSpPr txBox="1"/>
          <p:nvPr/>
        </p:nvSpPr>
        <p:spPr>
          <a:xfrm>
            <a:off x="3475436" y="586859"/>
            <a:ext cx="6925864" cy="584775"/>
          </a:xfrm>
          <a:prstGeom prst="rect">
            <a:avLst/>
          </a:prstGeom>
          <a:noFill/>
        </p:spPr>
        <p:txBody>
          <a:bodyPr wrap="square">
            <a:spAutoFit/>
          </a:bodyPr>
          <a:lstStyle/>
          <a:p>
            <a:r>
              <a:rPr lang="en-US" sz="3200" b="1" kern="0" dirty="0">
                <a:effectLst/>
                <a:latin typeface="Aptos" panose="020B0004020202020204" pitchFamily="34" charset="0"/>
                <a:ea typeface="Aptos" panose="020B0004020202020204" pitchFamily="34" charset="0"/>
                <a:cs typeface="Latha" panose="020B0604020202020204" pitchFamily="34" charset="0"/>
              </a:rPr>
              <a:t>Model Selection and Development</a:t>
            </a:r>
            <a:endParaRPr lang="en-US" sz="3200" b="1" dirty="0"/>
          </a:p>
        </p:txBody>
      </p:sp>
      <p:sp>
        <p:nvSpPr>
          <p:cNvPr id="4" name="Text 1">
            <a:extLst>
              <a:ext uri="{FF2B5EF4-FFF2-40B4-BE49-F238E27FC236}">
                <a16:creationId xmlns:a16="http://schemas.microsoft.com/office/drawing/2014/main" id="{E31CB97E-E006-B12E-19FD-19A95733F58A}"/>
              </a:ext>
            </a:extLst>
          </p:cNvPr>
          <p:cNvSpPr/>
          <p:nvPr/>
        </p:nvSpPr>
        <p:spPr>
          <a:xfrm>
            <a:off x="1229918" y="1857374"/>
            <a:ext cx="4811314" cy="713779"/>
          </a:xfrm>
          <a:prstGeom prst="rect">
            <a:avLst/>
          </a:prstGeom>
          <a:noFill/>
          <a:ln/>
        </p:spPr>
        <p:txBody>
          <a:bodyPr wrap="square" lIns="0" tIns="0" rIns="0" bIns="0" rtlCol="0" anchor="t"/>
          <a:lstStyle/>
          <a:p>
            <a:pPr marL="0" indent="0">
              <a:lnSpc>
                <a:spcPts val="2950"/>
              </a:lnSpc>
              <a:buNone/>
            </a:pPr>
            <a:r>
              <a:rPr lang="en-US" b="1" dirty="0">
                <a:solidFill>
                  <a:srgbClr val="030303"/>
                </a:solidFill>
                <a:latin typeface="DM Sans" pitchFamily="34" charset="0"/>
                <a:ea typeface="DM Sans" pitchFamily="34" charset="-122"/>
                <a:cs typeface="DM Sans" pitchFamily="34" charset="-120"/>
              </a:rPr>
              <a:t>Long Short-Term Memory (LSTM) Networks</a:t>
            </a:r>
            <a:endParaRPr lang="en-US" b="1" dirty="0"/>
          </a:p>
        </p:txBody>
      </p:sp>
      <p:sp>
        <p:nvSpPr>
          <p:cNvPr id="5" name="Text 2">
            <a:extLst>
              <a:ext uri="{FF2B5EF4-FFF2-40B4-BE49-F238E27FC236}">
                <a16:creationId xmlns:a16="http://schemas.microsoft.com/office/drawing/2014/main" id="{A35D8033-B2F4-CD5F-BC4C-67ACCE7BD94C}"/>
              </a:ext>
            </a:extLst>
          </p:cNvPr>
          <p:cNvSpPr/>
          <p:nvPr/>
        </p:nvSpPr>
        <p:spPr>
          <a:xfrm>
            <a:off x="1175149" y="2996492"/>
            <a:ext cx="4811314" cy="2579191"/>
          </a:xfrm>
          <a:prstGeom prst="rect">
            <a:avLst/>
          </a:prstGeom>
          <a:noFill/>
          <a:ln/>
        </p:spPr>
        <p:txBody>
          <a:bodyPr wrap="square" lIns="0" tIns="0" rIns="0" bIns="0" rtlCol="0" anchor="t"/>
          <a:lstStyle/>
          <a:p>
            <a:pPr marL="0" indent="0" algn="just">
              <a:lnSpc>
                <a:spcPts val="3050"/>
              </a:lnSpc>
              <a:buNone/>
            </a:pPr>
            <a:r>
              <a:rPr lang="en-US" sz="1600" dirty="0">
                <a:solidFill>
                  <a:srgbClr val="464646"/>
                </a:solidFill>
                <a:latin typeface="Inter" pitchFamily="34" charset="0"/>
                <a:ea typeface="Inter" pitchFamily="34" charset="-122"/>
                <a:cs typeface="Inter" pitchFamily="34" charset="-120"/>
              </a:rPr>
              <a:t>LSTM networks are a type of Recurrent Neural Network (RNN) capable of capturing long-term dependencies in sequential data, making them effective for time series forecasting, such as weather prediction.</a:t>
            </a:r>
            <a:endParaRPr lang="en-US" sz="1600" dirty="0"/>
          </a:p>
        </p:txBody>
      </p:sp>
      <p:pic>
        <p:nvPicPr>
          <p:cNvPr id="10" name="Picture 9" descr="A graph showing the temperature of a couple of months&#10;&#10;Description automatically generated with medium confidence">
            <a:extLst>
              <a:ext uri="{FF2B5EF4-FFF2-40B4-BE49-F238E27FC236}">
                <a16:creationId xmlns:a16="http://schemas.microsoft.com/office/drawing/2014/main" id="{9B1383D6-35E7-DA55-3AE4-E32C494E6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38193"/>
            <a:ext cx="5983288" cy="3837490"/>
          </a:xfrm>
          <a:prstGeom prst="rect">
            <a:avLst/>
          </a:prstGeom>
        </p:spPr>
      </p:pic>
    </p:spTree>
    <p:extLst>
      <p:ext uri="{BB962C8B-B14F-4D97-AF65-F5344CB8AC3E}">
        <p14:creationId xmlns:p14="http://schemas.microsoft.com/office/powerpoint/2010/main" val="69289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3">
            <a:extLst>
              <a:ext uri="{FF2B5EF4-FFF2-40B4-BE49-F238E27FC236}">
                <a16:creationId xmlns:a16="http://schemas.microsoft.com/office/drawing/2014/main" id="{0FB6B44A-0951-DAC5-1381-CFBEB595257C}"/>
              </a:ext>
            </a:extLst>
          </p:cNvPr>
          <p:cNvSpPr/>
          <p:nvPr/>
        </p:nvSpPr>
        <p:spPr>
          <a:xfrm>
            <a:off x="8297338" y="1285875"/>
            <a:ext cx="2384950" cy="380762"/>
          </a:xfrm>
          <a:prstGeom prst="rect">
            <a:avLst/>
          </a:prstGeom>
          <a:noFill/>
          <a:ln/>
        </p:spPr>
        <p:txBody>
          <a:bodyPr wrap="none" lIns="0" tIns="0" rIns="0" bIns="0" rtlCol="0" anchor="t"/>
          <a:lstStyle/>
          <a:p>
            <a:pPr marL="0" indent="0">
              <a:lnSpc>
                <a:spcPts val="2950"/>
              </a:lnSpc>
              <a:buNone/>
            </a:pPr>
            <a:r>
              <a:rPr lang="en-US" sz="2000" b="1" dirty="0">
                <a:solidFill>
                  <a:srgbClr val="030303"/>
                </a:solidFill>
                <a:latin typeface="DM Sans" pitchFamily="34" charset="0"/>
                <a:ea typeface="DM Sans" pitchFamily="34" charset="-122"/>
                <a:cs typeface="DM Sans" pitchFamily="34" charset="-120"/>
              </a:rPr>
              <a:t>ARIMA Model</a:t>
            </a:r>
            <a:endParaRPr lang="en-US" sz="2000" b="1" dirty="0"/>
          </a:p>
        </p:txBody>
      </p:sp>
      <p:sp>
        <p:nvSpPr>
          <p:cNvPr id="7" name="Text 4">
            <a:extLst>
              <a:ext uri="{FF2B5EF4-FFF2-40B4-BE49-F238E27FC236}">
                <a16:creationId xmlns:a16="http://schemas.microsoft.com/office/drawing/2014/main" id="{8E519409-753C-C911-0818-9DDD8AFE904E}"/>
              </a:ext>
            </a:extLst>
          </p:cNvPr>
          <p:cNvSpPr/>
          <p:nvPr/>
        </p:nvSpPr>
        <p:spPr>
          <a:xfrm>
            <a:off x="7925862" y="2062758"/>
            <a:ext cx="3604150" cy="3509367"/>
          </a:xfrm>
          <a:prstGeom prst="rect">
            <a:avLst/>
          </a:prstGeom>
          <a:noFill/>
          <a:ln/>
        </p:spPr>
        <p:txBody>
          <a:bodyPr wrap="square" lIns="0" tIns="0" rIns="0" bIns="0" rtlCol="0" anchor="t"/>
          <a:lstStyle/>
          <a:p>
            <a:pPr marL="0" indent="0" algn="just">
              <a:lnSpc>
                <a:spcPts val="3050"/>
              </a:lnSpc>
              <a:buNone/>
            </a:pPr>
            <a:r>
              <a:rPr lang="en-US" sz="1600" dirty="0">
                <a:solidFill>
                  <a:srgbClr val="464646"/>
                </a:solidFill>
                <a:latin typeface="Inter" pitchFamily="34" charset="0"/>
                <a:ea typeface="Inter" pitchFamily="34" charset="-122"/>
                <a:cs typeface="Inter" pitchFamily="34" charset="-120"/>
              </a:rPr>
              <a:t>The ARIMA model, which stands for </a:t>
            </a:r>
            <a:r>
              <a:rPr lang="en-US" sz="1600" dirty="0" err="1">
                <a:solidFill>
                  <a:srgbClr val="464646"/>
                </a:solidFill>
                <a:latin typeface="Inter" pitchFamily="34" charset="0"/>
                <a:ea typeface="Inter" pitchFamily="34" charset="-122"/>
                <a:cs typeface="Inter" pitchFamily="34" charset="-120"/>
              </a:rPr>
              <a:t>AutoRegressive</a:t>
            </a:r>
            <a:r>
              <a:rPr lang="en-US" sz="1600" dirty="0">
                <a:solidFill>
                  <a:srgbClr val="464646"/>
                </a:solidFill>
                <a:latin typeface="Inter" pitchFamily="34" charset="0"/>
                <a:ea typeface="Inter" pitchFamily="34" charset="-122"/>
                <a:cs typeface="Inter" pitchFamily="34" charset="-120"/>
              </a:rPr>
              <a:t> Integrated Moving Average, is a statistical method used to predict future values in time series data. It is particularly useful for weather forecasting, where understanding and predicting changes over time is essential.</a:t>
            </a:r>
            <a:endParaRPr lang="en-US" sz="1600" dirty="0"/>
          </a:p>
        </p:txBody>
      </p:sp>
      <p:pic>
        <p:nvPicPr>
          <p:cNvPr id="2" name="Picture 1" descr="A blue line graph with white background&#10;&#10;Description automatically generated with medium confidence">
            <a:extLst>
              <a:ext uri="{FF2B5EF4-FFF2-40B4-BE49-F238E27FC236}">
                <a16:creationId xmlns:a16="http://schemas.microsoft.com/office/drawing/2014/main" id="{B3DF8A58-3FDD-2657-37BF-D781C04B9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12" y="1476256"/>
            <a:ext cx="6029909" cy="4124584"/>
          </a:xfrm>
          <a:prstGeom prst="rect">
            <a:avLst/>
          </a:prstGeom>
        </p:spPr>
      </p:pic>
    </p:spTree>
    <p:extLst>
      <p:ext uri="{BB962C8B-B14F-4D97-AF65-F5344CB8AC3E}">
        <p14:creationId xmlns:p14="http://schemas.microsoft.com/office/powerpoint/2010/main" val="351376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5">
            <a:extLst>
              <a:ext uri="{FF2B5EF4-FFF2-40B4-BE49-F238E27FC236}">
                <a16:creationId xmlns:a16="http://schemas.microsoft.com/office/drawing/2014/main" id="{30BB6091-C1EE-B945-3FE3-6E5B52B4EC05}"/>
              </a:ext>
            </a:extLst>
          </p:cNvPr>
          <p:cNvSpPr/>
          <p:nvPr/>
        </p:nvSpPr>
        <p:spPr>
          <a:xfrm>
            <a:off x="1784488" y="1720572"/>
            <a:ext cx="4311512" cy="761524"/>
          </a:xfrm>
          <a:prstGeom prst="rect">
            <a:avLst/>
          </a:prstGeom>
          <a:noFill/>
          <a:ln/>
        </p:spPr>
        <p:txBody>
          <a:bodyPr wrap="square" lIns="0" tIns="0" rIns="0" bIns="0" rtlCol="0" anchor="t"/>
          <a:lstStyle/>
          <a:p>
            <a:pPr marL="0" indent="0">
              <a:lnSpc>
                <a:spcPts val="2950"/>
              </a:lnSpc>
              <a:buNone/>
            </a:pPr>
            <a:r>
              <a:rPr lang="en-US" b="1" dirty="0">
                <a:solidFill>
                  <a:srgbClr val="030303"/>
                </a:solidFill>
                <a:latin typeface="DM Sans" pitchFamily="34" charset="0"/>
                <a:ea typeface="DM Sans" pitchFamily="34" charset="-122"/>
                <a:cs typeface="DM Sans" pitchFamily="34" charset="-120"/>
              </a:rPr>
              <a:t>Artificial Neural Networks (ANNs)</a:t>
            </a:r>
            <a:endParaRPr lang="en-US" b="1" dirty="0"/>
          </a:p>
        </p:txBody>
      </p:sp>
      <p:sp>
        <p:nvSpPr>
          <p:cNvPr id="9" name="Text 6">
            <a:extLst>
              <a:ext uri="{FF2B5EF4-FFF2-40B4-BE49-F238E27FC236}">
                <a16:creationId xmlns:a16="http://schemas.microsoft.com/office/drawing/2014/main" id="{C2F3E681-3B47-9DD6-60E3-B468C35DFB06}"/>
              </a:ext>
            </a:extLst>
          </p:cNvPr>
          <p:cNvSpPr/>
          <p:nvPr/>
        </p:nvSpPr>
        <p:spPr>
          <a:xfrm>
            <a:off x="1784488" y="2653545"/>
            <a:ext cx="4311512" cy="3899297"/>
          </a:xfrm>
          <a:prstGeom prst="rect">
            <a:avLst/>
          </a:prstGeom>
          <a:noFill/>
          <a:ln/>
        </p:spPr>
        <p:txBody>
          <a:bodyPr wrap="square" lIns="0" tIns="0" rIns="0" bIns="0" rtlCol="0" anchor="t"/>
          <a:lstStyle/>
          <a:p>
            <a:pPr marL="0" indent="0" algn="just">
              <a:lnSpc>
                <a:spcPts val="3050"/>
              </a:lnSpc>
              <a:buNone/>
            </a:pPr>
            <a:r>
              <a:rPr lang="en-US" sz="1600" dirty="0">
                <a:solidFill>
                  <a:srgbClr val="464646"/>
                </a:solidFill>
                <a:latin typeface="Inter" pitchFamily="34" charset="0"/>
                <a:ea typeface="Inter" pitchFamily="34" charset="-122"/>
                <a:cs typeface="Inter" pitchFamily="34" charset="-120"/>
              </a:rPr>
              <a:t>Artificial Neural Networks (ANNs), including Multi-Layer perceptions (MLPs), are advanced tools for analyzing complex, non-linear relationships between different variables. These networks are composed of layers of interconnected nodes called neurons, each performing simple computations.</a:t>
            </a:r>
            <a:endParaRPr lang="en-US" sz="1600" dirty="0"/>
          </a:p>
        </p:txBody>
      </p:sp>
      <p:pic>
        <p:nvPicPr>
          <p:cNvPr id="2" name="Picture 1" descr="A graph of a person and person&#10;&#10;Description automatically generated">
            <a:extLst>
              <a:ext uri="{FF2B5EF4-FFF2-40B4-BE49-F238E27FC236}">
                <a16:creationId xmlns:a16="http://schemas.microsoft.com/office/drawing/2014/main" id="{5B7FCAED-93BD-6003-1A87-6E5E5D7DC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026" y="1306235"/>
            <a:ext cx="4695824" cy="4580215"/>
          </a:xfrm>
          <a:prstGeom prst="rect">
            <a:avLst/>
          </a:prstGeom>
        </p:spPr>
      </p:pic>
    </p:spTree>
    <p:extLst>
      <p:ext uri="{BB962C8B-B14F-4D97-AF65-F5344CB8AC3E}">
        <p14:creationId xmlns:p14="http://schemas.microsoft.com/office/powerpoint/2010/main" val="319435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blue and orange lines&#10;&#10;Description automatically generated">
            <a:extLst>
              <a:ext uri="{FF2B5EF4-FFF2-40B4-BE49-F238E27FC236}">
                <a16:creationId xmlns:a16="http://schemas.microsoft.com/office/drawing/2014/main" id="{A59392E0-FE0E-AF30-B64E-9B6A3BE21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8" y="1313452"/>
            <a:ext cx="5943600" cy="4231096"/>
          </a:xfrm>
          <a:prstGeom prst="rect">
            <a:avLst/>
          </a:prstGeom>
        </p:spPr>
      </p:pic>
      <p:sp>
        <p:nvSpPr>
          <p:cNvPr id="3" name="TextBox 2">
            <a:extLst>
              <a:ext uri="{FF2B5EF4-FFF2-40B4-BE49-F238E27FC236}">
                <a16:creationId xmlns:a16="http://schemas.microsoft.com/office/drawing/2014/main" id="{363D07A8-7421-BB6E-734F-F1C5B35A7E20}"/>
              </a:ext>
            </a:extLst>
          </p:cNvPr>
          <p:cNvSpPr txBox="1"/>
          <p:nvPr/>
        </p:nvSpPr>
        <p:spPr>
          <a:xfrm>
            <a:off x="7893957" y="2464968"/>
            <a:ext cx="4193268" cy="2585323"/>
          </a:xfrm>
          <a:prstGeom prst="rect">
            <a:avLst/>
          </a:prstGeom>
          <a:noFill/>
        </p:spPr>
        <p:txBody>
          <a:bodyPr wrap="square">
            <a:spAutoFit/>
          </a:bodyPr>
          <a:lstStyle/>
          <a:p>
            <a:pPr algn="just"/>
            <a:endParaRPr lang="en-US" dirty="0"/>
          </a:p>
          <a:p>
            <a:pPr algn="just"/>
            <a:r>
              <a:rPr lang="en-US" dirty="0"/>
              <a:t>Ridge Regression makes linear regression better by adding a penalty that helps prevent overfitting and manage multicollinearity. This stabilizes the estimates of the coefficients, making the model more reliable and improving predictions, especially in large datasets and time series analysis.</a:t>
            </a:r>
          </a:p>
        </p:txBody>
      </p:sp>
      <p:sp>
        <p:nvSpPr>
          <p:cNvPr id="5" name="TextBox 4">
            <a:extLst>
              <a:ext uri="{FF2B5EF4-FFF2-40B4-BE49-F238E27FC236}">
                <a16:creationId xmlns:a16="http://schemas.microsoft.com/office/drawing/2014/main" id="{C976F28A-B3DF-B68D-F8C9-EDB3CA0BE8A7}"/>
              </a:ext>
            </a:extLst>
          </p:cNvPr>
          <p:cNvSpPr txBox="1"/>
          <p:nvPr/>
        </p:nvSpPr>
        <p:spPr>
          <a:xfrm>
            <a:off x="7893957" y="1313452"/>
            <a:ext cx="6093618" cy="400110"/>
          </a:xfrm>
          <a:prstGeom prst="rect">
            <a:avLst/>
          </a:prstGeom>
          <a:noFill/>
        </p:spPr>
        <p:txBody>
          <a:bodyPr wrap="square">
            <a:spAutoFit/>
          </a:bodyPr>
          <a:lstStyle/>
          <a:p>
            <a:r>
              <a:rPr lang="en-US" sz="2000" b="1" dirty="0"/>
              <a:t>Ridge Regression model </a:t>
            </a:r>
          </a:p>
        </p:txBody>
      </p:sp>
    </p:spTree>
    <p:extLst>
      <p:ext uri="{BB962C8B-B14F-4D97-AF65-F5344CB8AC3E}">
        <p14:creationId xmlns:p14="http://schemas.microsoft.com/office/powerpoint/2010/main" val="155001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CF73B-3584-2DCA-C2DA-FD6008C18AB8}"/>
              </a:ext>
            </a:extLst>
          </p:cNvPr>
          <p:cNvSpPr txBox="1"/>
          <p:nvPr/>
        </p:nvSpPr>
        <p:spPr>
          <a:xfrm>
            <a:off x="1156098" y="3159801"/>
            <a:ext cx="4412456" cy="2308324"/>
          </a:xfrm>
          <a:prstGeom prst="rect">
            <a:avLst/>
          </a:prstGeom>
          <a:noFill/>
        </p:spPr>
        <p:txBody>
          <a:bodyPr wrap="square">
            <a:spAutoFit/>
          </a:bodyPr>
          <a:lstStyle/>
          <a:p>
            <a:pPr algn="just"/>
            <a:r>
              <a:rPr lang="en-US" dirty="0"/>
              <a:t>Multivariate time series forecasting predicts future values using multiple past variables. Long Short-Term Memory (LSTM) models effectively capture complex relationships and long-term dependencies, making them suitable for tasks like weather forecasting by analyzing various influencing factors simultaneously.</a:t>
            </a:r>
          </a:p>
        </p:txBody>
      </p:sp>
      <p:sp>
        <p:nvSpPr>
          <p:cNvPr id="4" name="TextBox 3">
            <a:extLst>
              <a:ext uri="{FF2B5EF4-FFF2-40B4-BE49-F238E27FC236}">
                <a16:creationId xmlns:a16="http://schemas.microsoft.com/office/drawing/2014/main" id="{7568FFCC-A339-1B91-9F8B-5910B68377C7}"/>
              </a:ext>
            </a:extLst>
          </p:cNvPr>
          <p:cNvSpPr txBox="1"/>
          <p:nvPr/>
        </p:nvSpPr>
        <p:spPr>
          <a:xfrm>
            <a:off x="432197" y="2179043"/>
            <a:ext cx="6093618" cy="385362"/>
          </a:xfrm>
          <a:prstGeom prst="rect">
            <a:avLst/>
          </a:prstGeom>
          <a:noFill/>
        </p:spPr>
        <p:txBody>
          <a:bodyPr wrap="square">
            <a:spAutoFit/>
          </a:bodyPr>
          <a:lstStyle/>
          <a:p>
            <a:pPr marR="0" lvl="2">
              <a:lnSpc>
                <a:spcPct val="115000"/>
              </a:lnSpc>
              <a:spcBef>
                <a:spcPts val="800"/>
              </a:spcBef>
              <a:spcAft>
                <a:spcPts val="400"/>
              </a:spcAft>
            </a:pPr>
            <a:r>
              <a:rPr lang="en-US" sz="1800" b="1" dirty="0">
                <a:effectLst/>
                <a:latin typeface="Times New Roman" panose="02020603050405020304" pitchFamily="18" charset="0"/>
                <a:ea typeface="Times New Roman" panose="02020603050405020304" pitchFamily="18" charset="0"/>
                <a:cs typeface="Iskoola Pota" panose="020B0502040204020203" pitchFamily="34" charset="0"/>
              </a:rPr>
              <a:t>Multivariate Time Series (LSTM) Model</a:t>
            </a:r>
          </a:p>
        </p:txBody>
      </p:sp>
      <p:pic>
        <p:nvPicPr>
          <p:cNvPr id="5" name="Picture 4" descr="A graph showing the temperature of a person&#10;&#10;Description automatically generated with medium confidence">
            <a:extLst>
              <a:ext uri="{FF2B5EF4-FFF2-40B4-BE49-F238E27FC236}">
                <a16:creationId xmlns:a16="http://schemas.microsoft.com/office/drawing/2014/main" id="{AF15C59B-6B1C-E151-5B81-363B1F1F7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6874"/>
            <a:ext cx="5462588" cy="4276726"/>
          </a:xfrm>
          <a:prstGeom prst="rect">
            <a:avLst/>
          </a:prstGeom>
        </p:spPr>
      </p:pic>
    </p:spTree>
    <p:extLst>
      <p:ext uri="{BB962C8B-B14F-4D97-AF65-F5344CB8AC3E}">
        <p14:creationId xmlns:p14="http://schemas.microsoft.com/office/powerpoint/2010/main" val="7012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a:extLst>
              <a:ext uri="{FF2B5EF4-FFF2-40B4-BE49-F238E27FC236}">
                <a16:creationId xmlns:a16="http://schemas.microsoft.com/office/drawing/2014/main" id="{650FD417-4E92-ED1B-47C5-28FBA6DFBA48}"/>
              </a:ext>
            </a:extLst>
          </p:cNvPr>
          <p:cNvGraphicFramePr>
            <a:graphicFrameLocks noGrp="1"/>
          </p:cNvGraphicFramePr>
          <p:nvPr>
            <p:extLst>
              <p:ext uri="{D42A27DB-BD31-4B8C-83A1-F6EECF244321}">
                <p14:modId xmlns:p14="http://schemas.microsoft.com/office/powerpoint/2010/main" val="873141656"/>
              </p:ext>
            </p:extLst>
          </p:nvPr>
        </p:nvGraphicFramePr>
        <p:xfrm>
          <a:off x="368300" y="2181640"/>
          <a:ext cx="5426869" cy="4505201"/>
        </p:xfrm>
        <a:graphic>
          <a:graphicData uri="http://schemas.openxmlformats.org/drawingml/2006/table">
            <a:tbl>
              <a:tblPr firstRow="1" firstCol="1" bandRow="1">
                <a:tableStyleId>{5C22544A-7EE6-4342-B048-85BDC9FD1C3A}</a:tableStyleId>
              </a:tblPr>
              <a:tblGrid>
                <a:gridCol w="814389">
                  <a:extLst>
                    <a:ext uri="{9D8B030D-6E8A-4147-A177-3AD203B41FA5}">
                      <a16:colId xmlns:a16="http://schemas.microsoft.com/office/drawing/2014/main" val="1657981140"/>
                    </a:ext>
                  </a:extLst>
                </a:gridCol>
                <a:gridCol w="949563">
                  <a:extLst>
                    <a:ext uri="{9D8B030D-6E8A-4147-A177-3AD203B41FA5}">
                      <a16:colId xmlns:a16="http://schemas.microsoft.com/office/drawing/2014/main" val="3174992201"/>
                    </a:ext>
                  </a:extLst>
                </a:gridCol>
                <a:gridCol w="879237">
                  <a:extLst>
                    <a:ext uri="{9D8B030D-6E8A-4147-A177-3AD203B41FA5}">
                      <a16:colId xmlns:a16="http://schemas.microsoft.com/office/drawing/2014/main" val="4049009689"/>
                    </a:ext>
                  </a:extLst>
                </a:gridCol>
                <a:gridCol w="963961">
                  <a:extLst>
                    <a:ext uri="{9D8B030D-6E8A-4147-A177-3AD203B41FA5}">
                      <a16:colId xmlns:a16="http://schemas.microsoft.com/office/drawing/2014/main" val="4249344656"/>
                    </a:ext>
                  </a:extLst>
                </a:gridCol>
                <a:gridCol w="920426">
                  <a:extLst>
                    <a:ext uri="{9D8B030D-6E8A-4147-A177-3AD203B41FA5}">
                      <a16:colId xmlns:a16="http://schemas.microsoft.com/office/drawing/2014/main" val="2765742293"/>
                    </a:ext>
                  </a:extLst>
                </a:gridCol>
                <a:gridCol w="899293">
                  <a:extLst>
                    <a:ext uri="{9D8B030D-6E8A-4147-A177-3AD203B41FA5}">
                      <a16:colId xmlns:a16="http://schemas.microsoft.com/office/drawing/2014/main" val="3694819852"/>
                    </a:ext>
                  </a:extLst>
                </a:gridCol>
              </a:tblGrid>
              <a:tr h="345659">
                <a:tc>
                  <a:txBody>
                    <a:bodyPr/>
                    <a:lstStyle/>
                    <a:p>
                      <a:pPr marL="0" marR="0" algn="ctr">
                        <a:lnSpc>
                          <a:spcPct val="150000"/>
                        </a:lnSpc>
                        <a:spcBef>
                          <a:spcPts val="0"/>
                        </a:spcBef>
                        <a:spcAft>
                          <a:spcPts val="1000"/>
                        </a:spcAft>
                      </a:pPr>
                      <a:r>
                        <a:rPr lang="en-US" sz="900" kern="100" dirty="0">
                          <a:effectLst/>
                        </a:rPr>
                        <a:t> </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dirty="0">
                          <a:effectLst/>
                        </a:rPr>
                        <a:t>temperature_2m_mean</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dirty="0" err="1">
                          <a:effectLst/>
                        </a:rPr>
                        <a:t>precipitation_sum</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dirty="0" err="1">
                          <a:effectLst/>
                        </a:rPr>
                        <a:t>precipitation_hours</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evapotranspiration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dirty="0">
                          <a:effectLst/>
                        </a:rPr>
                        <a:t>Avg _MAE</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373562708"/>
                  </a:ext>
                </a:extLst>
              </a:tr>
              <a:tr h="534670">
                <a:tc>
                  <a:txBody>
                    <a:bodyPr/>
                    <a:lstStyle/>
                    <a:p>
                      <a:pPr marL="0" marR="0" algn="ctr">
                        <a:lnSpc>
                          <a:spcPct val="150000"/>
                        </a:lnSpc>
                        <a:spcBef>
                          <a:spcPts val="0"/>
                        </a:spcBef>
                        <a:spcAft>
                          <a:spcPts val="1000"/>
                        </a:spcAft>
                      </a:pPr>
                      <a:r>
                        <a:rPr lang="en-US" sz="900" kern="100" dirty="0">
                          <a:effectLst/>
                        </a:rPr>
                        <a:t>LSTM</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0.05</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0.02</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0.1</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0.07</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0.06</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311428665"/>
                  </a:ext>
                </a:extLst>
              </a:tr>
              <a:tr h="534670">
                <a:tc>
                  <a:txBody>
                    <a:bodyPr/>
                    <a:lstStyle/>
                    <a:p>
                      <a:pPr marL="0" marR="0" algn="ctr">
                        <a:lnSpc>
                          <a:spcPct val="150000"/>
                        </a:lnSpc>
                        <a:spcBef>
                          <a:spcPts val="0"/>
                        </a:spcBef>
                        <a:spcAft>
                          <a:spcPts val="1000"/>
                        </a:spcAft>
                      </a:pPr>
                      <a:r>
                        <a:rPr lang="en-US" sz="900" kern="100">
                          <a:effectLst/>
                        </a:rPr>
                        <a:t>ARIMA</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0.46</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4.16</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6.57</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0.37</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2.89</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746154989"/>
                  </a:ext>
                </a:extLst>
              </a:tr>
              <a:tr h="534670">
                <a:tc>
                  <a:txBody>
                    <a:bodyPr/>
                    <a:lstStyle/>
                    <a:p>
                      <a:pPr marL="0" marR="0" algn="ctr">
                        <a:lnSpc>
                          <a:spcPct val="150000"/>
                        </a:lnSpc>
                        <a:spcBef>
                          <a:spcPts val="0"/>
                        </a:spcBef>
                        <a:spcAft>
                          <a:spcPts val="1000"/>
                        </a:spcAft>
                      </a:pPr>
                      <a:r>
                        <a:rPr lang="en-US" sz="900" kern="100">
                          <a:effectLst/>
                        </a:rPr>
                        <a:t>ANN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0.52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3.57</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1.89</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0.48</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1.615</a:t>
                      </a:r>
                      <a:endParaRPr lang="en-US" sz="2400" kern="100" dirty="0">
                        <a:effectLst/>
                      </a:endParaRPr>
                    </a:p>
                    <a:p>
                      <a:pPr marL="0" marR="0" algn="ctr">
                        <a:lnSpc>
                          <a:spcPct val="150000"/>
                        </a:lnSpc>
                        <a:spcBef>
                          <a:spcPts val="0"/>
                        </a:spcBef>
                        <a:spcAft>
                          <a:spcPts val="100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920111688"/>
                  </a:ext>
                </a:extLst>
              </a:tr>
              <a:tr h="534670">
                <a:tc>
                  <a:txBody>
                    <a:bodyPr/>
                    <a:lstStyle/>
                    <a:p>
                      <a:pPr marL="0" marR="0" algn="ctr">
                        <a:lnSpc>
                          <a:spcPct val="150000"/>
                        </a:lnSpc>
                        <a:spcBef>
                          <a:spcPts val="0"/>
                        </a:spcBef>
                        <a:spcAft>
                          <a:spcPts val="1000"/>
                        </a:spcAft>
                      </a:pPr>
                      <a:r>
                        <a:rPr lang="en-US" sz="900" kern="100">
                          <a:effectLst/>
                        </a:rPr>
                        <a:t>Linear Regression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0.38</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5.26</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3.98</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0.46</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2.52</a:t>
                      </a:r>
                      <a:endParaRPr lang="en-US" sz="2400" kern="100" dirty="0">
                        <a:effectLst/>
                      </a:endParaRPr>
                    </a:p>
                    <a:p>
                      <a:pPr marL="0" marR="0" algn="ctr">
                        <a:lnSpc>
                          <a:spcPct val="150000"/>
                        </a:lnSpc>
                        <a:spcBef>
                          <a:spcPts val="0"/>
                        </a:spcBef>
                        <a:spcAft>
                          <a:spcPts val="100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973975799"/>
                  </a:ext>
                </a:extLst>
              </a:tr>
              <a:tr h="534670">
                <a:tc>
                  <a:txBody>
                    <a:bodyPr/>
                    <a:lstStyle/>
                    <a:p>
                      <a:pPr marL="0" marR="0" algn="ctr">
                        <a:lnSpc>
                          <a:spcPct val="150000"/>
                        </a:lnSpc>
                        <a:spcBef>
                          <a:spcPts val="0"/>
                        </a:spcBef>
                        <a:spcAft>
                          <a:spcPts val="1000"/>
                        </a:spcAft>
                      </a:pPr>
                      <a:r>
                        <a:rPr lang="en-US" sz="900" kern="100">
                          <a:effectLst/>
                        </a:rPr>
                        <a:t>Multivariate Time Series</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0.46</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4.12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5.74</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0.49</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2.7025</a:t>
                      </a:r>
                      <a:endParaRPr lang="en-US" sz="2400" kern="100" dirty="0">
                        <a:effectLst/>
                      </a:endParaRPr>
                    </a:p>
                    <a:p>
                      <a:pPr marL="0" marR="0" algn="ctr">
                        <a:lnSpc>
                          <a:spcPct val="150000"/>
                        </a:lnSpc>
                        <a:spcBef>
                          <a:spcPts val="0"/>
                        </a:spcBef>
                        <a:spcAft>
                          <a:spcPts val="100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860788962"/>
                  </a:ext>
                </a:extLst>
              </a:tr>
            </a:tbl>
          </a:graphicData>
        </a:graphic>
      </p:graphicFrame>
      <p:sp>
        <p:nvSpPr>
          <p:cNvPr id="34" name="TextBox 33">
            <a:extLst>
              <a:ext uri="{FF2B5EF4-FFF2-40B4-BE49-F238E27FC236}">
                <a16:creationId xmlns:a16="http://schemas.microsoft.com/office/drawing/2014/main" id="{2AE2CBFA-7D30-E25D-3816-2CB91CBB2541}"/>
              </a:ext>
            </a:extLst>
          </p:cNvPr>
          <p:cNvSpPr txBox="1"/>
          <p:nvPr/>
        </p:nvSpPr>
        <p:spPr>
          <a:xfrm>
            <a:off x="-309563" y="1715935"/>
            <a:ext cx="6107906" cy="465705"/>
          </a:xfrm>
          <a:prstGeom prst="rect">
            <a:avLst/>
          </a:prstGeom>
          <a:noFill/>
        </p:spPr>
        <p:txBody>
          <a:bodyPr wrap="square">
            <a:spAutoFit/>
          </a:bodyPr>
          <a:lstStyle/>
          <a:p>
            <a:pPr marL="0" marR="0" algn="ctr">
              <a:lnSpc>
                <a:spcPct val="150000"/>
              </a:lnSpc>
              <a:spcBef>
                <a:spcPts val="0"/>
              </a:spcBef>
              <a:spcAft>
                <a:spcPts val="1000"/>
              </a:spcAft>
            </a:pPr>
            <a:r>
              <a:rPr lang="en-US" sz="1800" dirty="0">
                <a:effectLst/>
                <a:latin typeface="Times New Roman" panose="02020603050405020304" pitchFamily="18" charset="0"/>
                <a:ea typeface="Aptos" panose="020B0004020202020204" pitchFamily="34" charset="0"/>
                <a:cs typeface="Latha" panose="020B0604020202020204" pitchFamily="34" charset="0"/>
              </a:rPr>
              <a:t>Result of Colombo</a:t>
            </a:r>
            <a:endParaRPr lang="en-US" sz="2800" dirty="0">
              <a:effectLst/>
              <a:latin typeface="Aptos" panose="020B0004020202020204" pitchFamily="34" charset="0"/>
              <a:ea typeface="Aptos" panose="020B0004020202020204" pitchFamily="34" charset="0"/>
              <a:cs typeface="Latha" panose="020B0604020202020204" pitchFamily="34" charset="0"/>
            </a:endParaRPr>
          </a:p>
        </p:txBody>
      </p:sp>
      <p:graphicFrame>
        <p:nvGraphicFramePr>
          <p:cNvPr id="35" name="Table 34">
            <a:extLst>
              <a:ext uri="{FF2B5EF4-FFF2-40B4-BE49-F238E27FC236}">
                <a16:creationId xmlns:a16="http://schemas.microsoft.com/office/drawing/2014/main" id="{4EF36882-9B1C-CAD6-BC7E-78C196388C0E}"/>
              </a:ext>
            </a:extLst>
          </p:cNvPr>
          <p:cNvGraphicFramePr>
            <a:graphicFrameLocks noGrp="1"/>
          </p:cNvGraphicFramePr>
          <p:nvPr>
            <p:extLst>
              <p:ext uri="{D42A27DB-BD31-4B8C-83A1-F6EECF244321}">
                <p14:modId xmlns:p14="http://schemas.microsoft.com/office/powerpoint/2010/main" val="1952952491"/>
              </p:ext>
            </p:extLst>
          </p:nvPr>
        </p:nvGraphicFramePr>
        <p:xfrm>
          <a:off x="6064646" y="2161329"/>
          <a:ext cx="5605464" cy="4505203"/>
        </p:xfrm>
        <a:graphic>
          <a:graphicData uri="http://schemas.openxmlformats.org/drawingml/2006/table">
            <a:tbl>
              <a:tblPr firstRow="1" firstCol="1" bandRow="1">
                <a:tableStyleId>{5C22544A-7EE6-4342-B048-85BDC9FD1C3A}</a:tableStyleId>
              </a:tblPr>
              <a:tblGrid>
                <a:gridCol w="934244">
                  <a:extLst>
                    <a:ext uri="{9D8B030D-6E8A-4147-A177-3AD203B41FA5}">
                      <a16:colId xmlns:a16="http://schemas.microsoft.com/office/drawing/2014/main" val="3002006457"/>
                    </a:ext>
                  </a:extLst>
                </a:gridCol>
                <a:gridCol w="934244">
                  <a:extLst>
                    <a:ext uri="{9D8B030D-6E8A-4147-A177-3AD203B41FA5}">
                      <a16:colId xmlns:a16="http://schemas.microsoft.com/office/drawing/2014/main" val="1849152922"/>
                    </a:ext>
                  </a:extLst>
                </a:gridCol>
                <a:gridCol w="934244">
                  <a:extLst>
                    <a:ext uri="{9D8B030D-6E8A-4147-A177-3AD203B41FA5}">
                      <a16:colId xmlns:a16="http://schemas.microsoft.com/office/drawing/2014/main" val="3604095436"/>
                    </a:ext>
                  </a:extLst>
                </a:gridCol>
                <a:gridCol w="934244">
                  <a:extLst>
                    <a:ext uri="{9D8B030D-6E8A-4147-A177-3AD203B41FA5}">
                      <a16:colId xmlns:a16="http://schemas.microsoft.com/office/drawing/2014/main" val="2408491525"/>
                    </a:ext>
                  </a:extLst>
                </a:gridCol>
                <a:gridCol w="934244">
                  <a:extLst>
                    <a:ext uri="{9D8B030D-6E8A-4147-A177-3AD203B41FA5}">
                      <a16:colId xmlns:a16="http://schemas.microsoft.com/office/drawing/2014/main" val="1539925756"/>
                    </a:ext>
                  </a:extLst>
                </a:gridCol>
                <a:gridCol w="934244">
                  <a:extLst>
                    <a:ext uri="{9D8B030D-6E8A-4147-A177-3AD203B41FA5}">
                      <a16:colId xmlns:a16="http://schemas.microsoft.com/office/drawing/2014/main" val="2853093688"/>
                    </a:ext>
                  </a:extLst>
                </a:gridCol>
              </a:tblGrid>
              <a:tr h="464873">
                <a:tc>
                  <a:txBody>
                    <a:bodyPr/>
                    <a:lstStyle/>
                    <a:p>
                      <a:pPr marL="0" marR="0" algn="ctr">
                        <a:lnSpc>
                          <a:spcPct val="115000"/>
                        </a:lnSpc>
                        <a:spcBef>
                          <a:spcPts val="0"/>
                        </a:spcBef>
                        <a:spcAft>
                          <a:spcPts val="0"/>
                        </a:spcAft>
                      </a:pPr>
                      <a:r>
                        <a:rPr lang="en-US" sz="900" kern="100">
                          <a:effectLst/>
                        </a:rPr>
                        <a:t> </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900" kern="100" dirty="0">
                          <a:effectLst/>
                        </a:rPr>
                        <a:t>temperature_2m_mean</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900" kern="100" dirty="0" err="1">
                          <a:effectLst/>
                        </a:rPr>
                        <a:t>precipitation_sum</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900" kern="100">
                          <a:effectLst/>
                        </a:rPr>
                        <a:t>precipitation_hours</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900" kern="100">
                          <a:effectLst/>
                        </a:rPr>
                        <a:t>evapotranspiration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900" kern="100">
                          <a:effectLst/>
                        </a:rPr>
                        <a:t>Avg _MAE</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367476821"/>
                  </a:ext>
                </a:extLst>
              </a:tr>
              <a:tr h="808066">
                <a:tc>
                  <a:txBody>
                    <a:bodyPr/>
                    <a:lstStyle/>
                    <a:p>
                      <a:pPr marL="0" marR="0" algn="ctr">
                        <a:lnSpc>
                          <a:spcPct val="115000"/>
                        </a:lnSpc>
                        <a:spcBef>
                          <a:spcPts val="0"/>
                        </a:spcBef>
                        <a:spcAft>
                          <a:spcPts val="0"/>
                        </a:spcAft>
                      </a:pPr>
                      <a:r>
                        <a:rPr lang="en-US" sz="900" kern="100">
                          <a:effectLst/>
                        </a:rPr>
                        <a:t>LSTM</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0.04</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0.02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0.15</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0.09</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0.075</a:t>
                      </a:r>
                      <a:endParaRPr lang="en-US" sz="2400" kern="100">
                        <a:effectLst/>
                      </a:endParaRPr>
                    </a:p>
                    <a:p>
                      <a:pPr marL="0" marR="0" algn="ctr">
                        <a:lnSpc>
                          <a:spcPct val="115000"/>
                        </a:lnSpc>
                        <a:spcBef>
                          <a:spcPts val="0"/>
                        </a:spcBef>
                        <a:spcAft>
                          <a:spcPts val="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57671370"/>
                  </a:ext>
                </a:extLst>
              </a:tr>
              <a:tr h="808066">
                <a:tc>
                  <a:txBody>
                    <a:bodyPr/>
                    <a:lstStyle/>
                    <a:p>
                      <a:pPr marL="0" marR="0" algn="ctr">
                        <a:lnSpc>
                          <a:spcPct val="115000"/>
                        </a:lnSpc>
                        <a:spcBef>
                          <a:spcPts val="0"/>
                        </a:spcBef>
                        <a:spcAft>
                          <a:spcPts val="0"/>
                        </a:spcAft>
                      </a:pPr>
                      <a:r>
                        <a:rPr lang="en-US" sz="900" kern="100">
                          <a:effectLst/>
                        </a:rPr>
                        <a:t>ARIMA</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0.21</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3.62</a:t>
                      </a:r>
                      <a:endParaRPr lang="en-US" sz="2400" kern="100">
                        <a:effectLst/>
                      </a:endParaRPr>
                    </a:p>
                    <a:p>
                      <a:pPr marL="0" marR="0" algn="ctr">
                        <a:lnSpc>
                          <a:spcPct val="115000"/>
                        </a:lnSpc>
                        <a:spcBef>
                          <a:spcPts val="0"/>
                        </a:spcBef>
                        <a:spcAft>
                          <a:spcPts val="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2.26</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0.32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1.6025</a:t>
                      </a:r>
                      <a:endParaRPr lang="en-US" sz="2400" kern="100">
                        <a:effectLst/>
                      </a:endParaRPr>
                    </a:p>
                    <a:p>
                      <a:pPr marL="0" marR="0" algn="ctr">
                        <a:lnSpc>
                          <a:spcPct val="115000"/>
                        </a:lnSpc>
                        <a:spcBef>
                          <a:spcPts val="0"/>
                        </a:spcBef>
                        <a:spcAft>
                          <a:spcPts val="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670097203"/>
                  </a:ext>
                </a:extLst>
              </a:tr>
              <a:tr h="808066">
                <a:tc>
                  <a:txBody>
                    <a:bodyPr/>
                    <a:lstStyle/>
                    <a:p>
                      <a:pPr marL="0" marR="0" algn="ctr">
                        <a:lnSpc>
                          <a:spcPct val="115000"/>
                        </a:lnSpc>
                        <a:spcBef>
                          <a:spcPts val="0"/>
                        </a:spcBef>
                        <a:spcAft>
                          <a:spcPts val="0"/>
                        </a:spcAft>
                      </a:pPr>
                      <a:r>
                        <a:rPr lang="en-US" sz="900" kern="100">
                          <a:effectLst/>
                        </a:rPr>
                        <a:t>ANN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0.54</a:t>
                      </a:r>
                      <a:endParaRPr lang="en-US" sz="2400" kern="100" dirty="0">
                        <a:effectLst/>
                      </a:endParaRPr>
                    </a:p>
                    <a:p>
                      <a:pPr marL="0" marR="0" algn="ctr">
                        <a:lnSpc>
                          <a:spcPct val="115000"/>
                        </a:lnSpc>
                        <a:spcBef>
                          <a:spcPts val="0"/>
                        </a:spcBef>
                        <a:spcAft>
                          <a:spcPts val="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3.23</a:t>
                      </a:r>
                      <a:endParaRPr lang="en-US" sz="2400" kern="100" dirty="0">
                        <a:effectLst/>
                      </a:endParaRPr>
                    </a:p>
                    <a:p>
                      <a:pPr marL="0" marR="0" algn="ctr">
                        <a:lnSpc>
                          <a:spcPct val="115000"/>
                        </a:lnSpc>
                        <a:spcBef>
                          <a:spcPts val="0"/>
                        </a:spcBef>
                        <a:spcAft>
                          <a:spcPts val="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1.56</a:t>
                      </a:r>
                      <a:endParaRPr lang="en-US" sz="2400" kern="100" dirty="0">
                        <a:effectLst/>
                      </a:endParaRPr>
                    </a:p>
                    <a:p>
                      <a:pPr marL="0" marR="0" algn="ctr">
                        <a:lnSpc>
                          <a:spcPct val="115000"/>
                        </a:lnSpc>
                        <a:spcBef>
                          <a:spcPts val="0"/>
                        </a:spcBef>
                        <a:spcAft>
                          <a:spcPts val="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0.34</a:t>
                      </a:r>
                      <a:endParaRPr lang="en-US" sz="2400" kern="100">
                        <a:effectLst/>
                      </a:endParaRPr>
                    </a:p>
                    <a:p>
                      <a:pPr marL="0" marR="0" algn="ctr">
                        <a:lnSpc>
                          <a:spcPct val="115000"/>
                        </a:lnSpc>
                        <a:spcBef>
                          <a:spcPts val="0"/>
                        </a:spcBef>
                        <a:spcAft>
                          <a:spcPts val="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1.4175</a:t>
                      </a:r>
                      <a:endParaRPr lang="en-US" sz="2400" kern="100">
                        <a:effectLst/>
                      </a:endParaRPr>
                    </a:p>
                    <a:p>
                      <a:pPr marL="0" marR="0" algn="ctr">
                        <a:lnSpc>
                          <a:spcPct val="115000"/>
                        </a:lnSpc>
                        <a:spcBef>
                          <a:spcPts val="0"/>
                        </a:spcBef>
                        <a:spcAft>
                          <a:spcPts val="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415506297"/>
                  </a:ext>
                </a:extLst>
              </a:tr>
              <a:tr h="808066">
                <a:tc>
                  <a:txBody>
                    <a:bodyPr/>
                    <a:lstStyle/>
                    <a:p>
                      <a:pPr marL="0" marR="0" algn="ctr">
                        <a:lnSpc>
                          <a:spcPct val="115000"/>
                        </a:lnSpc>
                        <a:spcBef>
                          <a:spcPts val="0"/>
                        </a:spcBef>
                        <a:spcAft>
                          <a:spcPts val="0"/>
                        </a:spcAft>
                      </a:pPr>
                      <a:r>
                        <a:rPr lang="en-US" sz="900" kern="100">
                          <a:effectLst/>
                        </a:rPr>
                        <a:t>Linear Regression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5.56</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0.40</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3.59</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0.44</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2.4975</a:t>
                      </a:r>
                      <a:endParaRPr lang="en-US" sz="2400" kern="100">
                        <a:effectLst/>
                      </a:endParaRPr>
                    </a:p>
                    <a:p>
                      <a:pPr marL="0" marR="0" algn="ctr">
                        <a:lnSpc>
                          <a:spcPct val="115000"/>
                        </a:lnSpc>
                        <a:spcBef>
                          <a:spcPts val="0"/>
                        </a:spcBef>
                        <a:spcAft>
                          <a:spcPts val="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486385878"/>
                  </a:ext>
                </a:extLst>
              </a:tr>
              <a:tr h="808066">
                <a:tc>
                  <a:txBody>
                    <a:bodyPr/>
                    <a:lstStyle/>
                    <a:p>
                      <a:pPr marL="0" marR="0" algn="ctr">
                        <a:lnSpc>
                          <a:spcPct val="115000"/>
                        </a:lnSpc>
                        <a:spcBef>
                          <a:spcPts val="0"/>
                        </a:spcBef>
                        <a:spcAft>
                          <a:spcPts val="0"/>
                        </a:spcAft>
                      </a:pPr>
                      <a:r>
                        <a:rPr lang="en-US" sz="900" kern="100">
                          <a:effectLst/>
                        </a:rPr>
                        <a:t>Multivariate Time Series</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0.24</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6.79</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3.77</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a:effectLst/>
                        </a:rPr>
                        <a:t>0.47</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kern="100" dirty="0">
                          <a:effectLst/>
                        </a:rPr>
                        <a:t>2.8175</a:t>
                      </a:r>
                      <a:endParaRPr lang="en-US" sz="2400" kern="100" dirty="0">
                        <a:effectLst/>
                      </a:endParaRPr>
                    </a:p>
                    <a:p>
                      <a:pPr marL="0" marR="0" algn="ctr">
                        <a:lnSpc>
                          <a:spcPct val="115000"/>
                        </a:lnSpc>
                        <a:spcBef>
                          <a:spcPts val="0"/>
                        </a:spcBef>
                        <a:spcAft>
                          <a:spcPts val="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430829113"/>
                  </a:ext>
                </a:extLst>
              </a:tr>
            </a:tbl>
          </a:graphicData>
        </a:graphic>
      </p:graphicFrame>
      <p:sp>
        <p:nvSpPr>
          <p:cNvPr id="42" name="TextBox 41">
            <a:extLst>
              <a:ext uri="{FF2B5EF4-FFF2-40B4-BE49-F238E27FC236}">
                <a16:creationId xmlns:a16="http://schemas.microsoft.com/office/drawing/2014/main" id="{F9754699-163C-90E9-36C5-54BBD5EE25E5}"/>
              </a:ext>
            </a:extLst>
          </p:cNvPr>
          <p:cNvSpPr txBox="1"/>
          <p:nvPr/>
        </p:nvSpPr>
        <p:spPr>
          <a:xfrm>
            <a:off x="5813425" y="1715935"/>
            <a:ext cx="6107906" cy="465705"/>
          </a:xfrm>
          <a:prstGeom prst="rect">
            <a:avLst/>
          </a:prstGeom>
          <a:noFill/>
        </p:spPr>
        <p:txBody>
          <a:bodyPr wrap="square">
            <a:spAutoFit/>
          </a:bodyPr>
          <a:lstStyle/>
          <a:p>
            <a:pPr marL="0" marR="0" algn="ctr">
              <a:lnSpc>
                <a:spcPct val="150000"/>
              </a:lnSpc>
              <a:spcBef>
                <a:spcPts val="0"/>
              </a:spcBef>
              <a:spcAft>
                <a:spcPts val="1000"/>
              </a:spcAft>
            </a:pPr>
            <a:r>
              <a:rPr lang="en-US" sz="1800" dirty="0">
                <a:effectLst/>
                <a:latin typeface="Times New Roman" panose="02020603050405020304" pitchFamily="18" charset="0"/>
                <a:ea typeface="Aptos" panose="020B0004020202020204" pitchFamily="34" charset="0"/>
                <a:cs typeface="Latha" panose="020B0604020202020204" pitchFamily="34" charset="0"/>
              </a:rPr>
              <a:t>Result of </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Kandy</a:t>
            </a:r>
            <a:endParaRPr lang="en-US" sz="2800" dirty="0">
              <a:effectLst/>
              <a:latin typeface="Aptos" panose="020B0004020202020204" pitchFamily="34" charset="0"/>
              <a:ea typeface="Aptos" panose="020B0004020202020204" pitchFamily="34" charset="0"/>
              <a:cs typeface="Latha" panose="020B0604020202020204" pitchFamily="34" charset="0"/>
            </a:endParaRPr>
          </a:p>
        </p:txBody>
      </p:sp>
      <p:graphicFrame>
        <p:nvGraphicFramePr>
          <p:cNvPr id="44" name="TextBox 30">
            <a:extLst>
              <a:ext uri="{FF2B5EF4-FFF2-40B4-BE49-F238E27FC236}">
                <a16:creationId xmlns:a16="http://schemas.microsoft.com/office/drawing/2014/main" id="{B03AF333-6633-9B5F-C615-968736D21521}"/>
              </a:ext>
            </a:extLst>
          </p:cNvPr>
          <p:cNvGraphicFramePr/>
          <p:nvPr>
            <p:extLst>
              <p:ext uri="{D42A27DB-BD31-4B8C-83A1-F6EECF244321}">
                <p14:modId xmlns:p14="http://schemas.microsoft.com/office/powerpoint/2010/main" val="3610605539"/>
              </p:ext>
            </p:extLst>
          </p:nvPr>
        </p:nvGraphicFramePr>
        <p:xfrm>
          <a:off x="1511301" y="-89219"/>
          <a:ext cx="9518650" cy="215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28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2AE2CBFA-7D30-E25D-3816-2CB91CBB2541}"/>
              </a:ext>
            </a:extLst>
          </p:cNvPr>
          <p:cNvSpPr txBox="1"/>
          <p:nvPr/>
        </p:nvSpPr>
        <p:spPr>
          <a:xfrm>
            <a:off x="-212329" y="697825"/>
            <a:ext cx="6107906" cy="465705"/>
          </a:xfrm>
          <a:prstGeom prst="rect">
            <a:avLst/>
          </a:prstGeom>
          <a:noFill/>
        </p:spPr>
        <p:txBody>
          <a:bodyPr wrap="square">
            <a:spAutoFit/>
          </a:bodyPr>
          <a:lstStyle/>
          <a:p>
            <a:pPr marL="0" marR="0" algn="ctr">
              <a:lnSpc>
                <a:spcPct val="150000"/>
              </a:lnSpc>
              <a:spcBef>
                <a:spcPts val="0"/>
              </a:spcBef>
              <a:spcAft>
                <a:spcPts val="1000"/>
              </a:spcAft>
            </a:pPr>
            <a:r>
              <a:rPr lang="en-US" sz="1800" dirty="0">
                <a:effectLst/>
                <a:latin typeface="Times New Roman" panose="02020603050405020304" pitchFamily="18" charset="0"/>
                <a:ea typeface="Aptos" panose="020B0004020202020204" pitchFamily="34" charset="0"/>
                <a:cs typeface="Latha" panose="020B0604020202020204" pitchFamily="34" charset="0"/>
              </a:rPr>
              <a:t>Result of </a:t>
            </a:r>
            <a:r>
              <a:rPr lang="en-US" sz="1800" kern="0" dirty="0">
                <a:effectLst/>
                <a:latin typeface="Times New Roman" panose="02020603050405020304" pitchFamily="18" charset="0"/>
                <a:ea typeface="Aptos" panose="020B0004020202020204" pitchFamily="34" charset="0"/>
              </a:rPr>
              <a:t>Galle</a:t>
            </a:r>
            <a:endParaRPr lang="en-US" sz="2800" dirty="0">
              <a:effectLst/>
              <a:latin typeface="Aptos" panose="020B0004020202020204" pitchFamily="34" charset="0"/>
              <a:ea typeface="Aptos" panose="020B0004020202020204" pitchFamily="34" charset="0"/>
              <a:cs typeface="Latha" panose="020B0604020202020204" pitchFamily="34" charset="0"/>
            </a:endParaRPr>
          </a:p>
        </p:txBody>
      </p:sp>
      <p:sp>
        <p:nvSpPr>
          <p:cNvPr id="42" name="TextBox 41">
            <a:extLst>
              <a:ext uri="{FF2B5EF4-FFF2-40B4-BE49-F238E27FC236}">
                <a16:creationId xmlns:a16="http://schemas.microsoft.com/office/drawing/2014/main" id="{F9754699-163C-90E9-36C5-54BBD5EE25E5}"/>
              </a:ext>
            </a:extLst>
          </p:cNvPr>
          <p:cNvSpPr txBox="1"/>
          <p:nvPr/>
        </p:nvSpPr>
        <p:spPr>
          <a:xfrm>
            <a:off x="5895577" y="625591"/>
            <a:ext cx="6107906" cy="465705"/>
          </a:xfrm>
          <a:prstGeom prst="rect">
            <a:avLst/>
          </a:prstGeom>
          <a:noFill/>
        </p:spPr>
        <p:txBody>
          <a:bodyPr wrap="square">
            <a:spAutoFit/>
          </a:bodyPr>
          <a:lstStyle/>
          <a:p>
            <a:pPr marL="0" marR="0" algn="ctr">
              <a:lnSpc>
                <a:spcPct val="150000"/>
              </a:lnSpc>
              <a:spcBef>
                <a:spcPts val="0"/>
              </a:spcBef>
              <a:spcAft>
                <a:spcPts val="1000"/>
              </a:spcAft>
            </a:pPr>
            <a:r>
              <a:rPr lang="en-US" sz="1800" dirty="0">
                <a:effectLst/>
                <a:latin typeface="Times New Roman" panose="02020603050405020304" pitchFamily="18" charset="0"/>
                <a:ea typeface="Aptos" panose="020B0004020202020204" pitchFamily="34" charset="0"/>
                <a:cs typeface="Latha" panose="020B0604020202020204" pitchFamily="34" charset="0"/>
              </a:rPr>
              <a:t>Result of </a:t>
            </a:r>
            <a:r>
              <a:rPr lang="en-US" sz="1800" kern="0" dirty="0">
                <a:effectLst/>
                <a:latin typeface="Times New Roman" panose="02020603050405020304" pitchFamily="18" charset="0"/>
                <a:ea typeface="Aptos" panose="020B0004020202020204" pitchFamily="34" charset="0"/>
              </a:rPr>
              <a:t>Jaffna</a:t>
            </a:r>
            <a:endParaRPr lang="en-US" sz="2800" dirty="0">
              <a:effectLst/>
              <a:latin typeface="Aptos" panose="020B0004020202020204" pitchFamily="34" charset="0"/>
              <a:ea typeface="Aptos" panose="020B0004020202020204" pitchFamily="34" charset="0"/>
              <a:cs typeface="Latha" panose="020B0604020202020204" pitchFamily="34" charset="0"/>
            </a:endParaRPr>
          </a:p>
        </p:txBody>
      </p:sp>
      <p:graphicFrame>
        <p:nvGraphicFramePr>
          <p:cNvPr id="2" name="Table 1">
            <a:extLst>
              <a:ext uri="{FF2B5EF4-FFF2-40B4-BE49-F238E27FC236}">
                <a16:creationId xmlns:a16="http://schemas.microsoft.com/office/drawing/2014/main" id="{1419A60D-651F-802D-635B-05EB024B2D88}"/>
              </a:ext>
            </a:extLst>
          </p:cNvPr>
          <p:cNvGraphicFramePr>
            <a:graphicFrameLocks noGrp="1"/>
          </p:cNvGraphicFramePr>
          <p:nvPr>
            <p:extLst>
              <p:ext uri="{D42A27DB-BD31-4B8C-83A1-F6EECF244321}">
                <p14:modId xmlns:p14="http://schemas.microsoft.com/office/powerpoint/2010/main" val="3098451359"/>
              </p:ext>
            </p:extLst>
          </p:nvPr>
        </p:nvGraphicFramePr>
        <p:xfrm>
          <a:off x="293926" y="1484767"/>
          <a:ext cx="5232399" cy="4526181"/>
        </p:xfrm>
        <a:graphic>
          <a:graphicData uri="http://schemas.openxmlformats.org/drawingml/2006/table">
            <a:tbl>
              <a:tblPr firstRow="1" firstCol="1" bandRow="1">
                <a:tableStyleId>{5C22544A-7EE6-4342-B048-85BDC9FD1C3A}</a:tableStyleId>
              </a:tblPr>
              <a:tblGrid>
                <a:gridCol w="871790">
                  <a:extLst>
                    <a:ext uri="{9D8B030D-6E8A-4147-A177-3AD203B41FA5}">
                      <a16:colId xmlns:a16="http://schemas.microsoft.com/office/drawing/2014/main" val="3056198199"/>
                    </a:ext>
                  </a:extLst>
                </a:gridCol>
                <a:gridCol w="872343">
                  <a:extLst>
                    <a:ext uri="{9D8B030D-6E8A-4147-A177-3AD203B41FA5}">
                      <a16:colId xmlns:a16="http://schemas.microsoft.com/office/drawing/2014/main" val="3590793806"/>
                    </a:ext>
                  </a:extLst>
                </a:gridCol>
                <a:gridCol w="871790">
                  <a:extLst>
                    <a:ext uri="{9D8B030D-6E8A-4147-A177-3AD203B41FA5}">
                      <a16:colId xmlns:a16="http://schemas.microsoft.com/office/drawing/2014/main" val="4101630607"/>
                    </a:ext>
                  </a:extLst>
                </a:gridCol>
                <a:gridCol w="872343">
                  <a:extLst>
                    <a:ext uri="{9D8B030D-6E8A-4147-A177-3AD203B41FA5}">
                      <a16:colId xmlns:a16="http://schemas.microsoft.com/office/drawing/2014/main" val="1980070261"/>
                    </a:ext>
                  </a:extLst>
                </a:gridCol>
                <a:gridCol w="871790">
                  <a:extLst>
                    <a:ext uri="{9D8B030D-6E8A-4147-A177-3AD203B41FA5}">
                      <a16:colId xmlns:a16="http://schemas.microsoft.com/office/drawing/2014/main" val="2941339135"/>
                    </a:ext>
                  </a:extLst>
                </a:gridCol>
                <a:gridCol w="872343">
                  <a:extLst>
                    <a:ext uri="{9D8B030D-6E8A-4147-A177-3AD203B41FA5}">
                      <a16:colId xmlns:a16="http://schemas.microsoft.com/office/drawing/2014/main" val="2311824887"/>
                    </a:ext>
                  </a:extLst>
                </a:gridCol>
              </a:tblGrid>
              <a:tr h="412331">
                <a:tc>
                  <a:txBody>
                    <a:bodyPr/>
                    <a:lstStyle/>
                    <a:p>
                      <a:pPr marL="0" marR="0" algn="ctr">
                        <a:lnSpc>
                          <a:spcPct val="150000"/>
                        </a:lnSpc>
                        <a:spcBef>
                          <a:spcPts val="0"/>
                        </a:spcBef>
                        <a:spcAft>
                          <a:spcPts val="1000"/>
                        </a:spcAft>
                      </a:pPr>
                      <a:r>
                        <a:rPr lang="en-US" sz="900" kern="100">
                          <a:effectLst/>
                        </a:rPr>
                        <a:t> </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temperature_2m_mean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precipitation_sum</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dirty="0" err="1">
                          <a:effectLst/>
                        </a:rPr>
                        <a:t>precipitation_hours</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evapotranspiration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Avg _MAE</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435351067"/>
                  </a:ext>
                </a:extLst>
              </a:tr>
              <a:tr h="546031">
                <a:tc>
                  <a:txBody>
                    <a:bodyPr/>
                    <a:lstStyle/>
                    <a:p>
                      <a:pPr marL="0" marR="0" algn="ctr">
                        <a:lnSpc>
                          <a:spcPct val="150000"/>
                        </a:lnSpc>
                        <a:spcBef>
                          <a:spcPts val="0"/>
                        </a:spcBef>
                        <a:spcAft>
                          <a:spcPts val="1000"/>
                        </a:spcAft>
                      </a:pPr>
                      <a:r>
                        <a:rPr lang="en-US" sz="900" kern="100">
                          <a:effectLst/>
                        </a:rPr>
                        <a:t>LSTM</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0.06</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0.18</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0.08</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0.085</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507066259"/>
                  </a:ext>
                </a:extLst>
              </a:tr>
              <a:tr h="546031">
                <a:tc>
                  <a:txBody>
                    <a:bodyPr/>
                    <a:lstStyle/>
                    <a:p>
                      <a:pPr marL="0" marR="0" algn="ctr">
                        <a:lnSpc>
                          <a:spcPct val="150000"/>
                        </a:lnSpc>
                        <a:spcBef>
                          <a:spcPts val="0"/>
                        </a:spcBef>
                        <a:spcAft>
                          <a:spcPts val="1000"/>
                        </a:spcAft>
                      </a:pPr>
                      <a:r>
                        <a:rPr lang="en-US" sz="900" kern="100">
                          <a:effectLst/>
                        </a:rPr>
                        <a:t>ARIMA</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0.40</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2.36</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6.39</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2.3675</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08516463"/>
                  </a:ext>
                </a:extLst>
              </a:tr>
              <a:tr h="546031">
                <a:tc>
                  <a:txBody>
                    <a:bodyPr/>
                    <a:lstStyle/>
                    <a:p>
                      <a:pPr marL="0" marR="0" algn="ctr">
                        <a:lnSpc>
                          <a:spcPct val="150000"/>
                        </a:lnSpc>
                        <a:spcBef>
                          <a:spcPts val="0"/>
                        </a:spcBef>
                        <a:spcAft>
                          <a:spcPts val="1000"/>
                        </a:spcAft>
                      </a:pPr>
                      <a:r>
                        <a:rPr lang="en-US" sz="900" kern="100">
                          <a:effectLst/>
                        </a:rPr>
                        <a:t>ANN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0.45</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2.41</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1.93</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0.36</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1.2875</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122555787"/>
                  </a:ext>
                </a:extLst>
              </a:tr>
              <a:tr h="546031">
                <a:tc>
                  <a:txBody>
                    <a:bodyPr/>
                    <a:lstStyle/>
                    <a:p>
                      <a:pPr marL="0" marR="0" algn="ctr">
                        <a:lnSpc>
                          <a:spcPct val="150000"/>
                        </a:lnSpc>
                        <a:spcBef>
                          <a:spcPts val="0"/>
                        </a:spcBef>
                        <a:spcAft>
                          <a:spcPts val="1000"/>
                        </a:spcAft>
                      </a:pPr>
                      <a:r>
                        <a:rPr lang="en-US" sz="900" kern="100">
                          <a:effectLst/>
                        </a:rPr>
                        <a:t>Linear Regression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4.28</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4.36</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0.46</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2.38</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724535150"/>
                  </a:ext>
                </a:extLst>
              </a:tr>
              <a:tr h="546031">
                <a:tc>
                  <a:txBody>
                    <a:bodyPr/>
                    <a:lstStyle/>
                    <a:p>
                      <a:pPr marL="0" marR="0" algn="ctr">
                        <a:lnSpc>
                          <a:spcPct val="150000"/>
                        </a:lnSpc>
                        <a:spcBef>
                          <a:spcPts val="0"/>
                        </a:spcBef>
                        <a:spcAft>
                          <a:spcPts val="1000"/>
                        </a:spcAft>
                      </a:pPr>
                      <a:r>
                        <a:rPr lang="en-US" sz="900" kern="100">
                          <a:effectLst/>
                        </a:rPr>
                        <a:t>Multivariate Time Series</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0.33</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4.17</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4.52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0.48</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2.375</a:t>
                      </a:r>
                      <a:endParaRPr lang="en-US" sz="2400" kern="100" dirty="0">
                        <a:effectLst/>
                      </a:endParaRPr>
                    </a:p>
                    <a:p>
                      <a:pPr marL="0" marR="0" algn="ctr">
                        <a:lnSpc>
                          <a:spcPct val="150000"/>
                        </a:lnSpc>
                        <a:spcBef>
                          <a:spcPts val="0"/>
                        </a:spcBef>
                        <a:spcAft>
                          <a:spcPts val="100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966979090"/>
                  </a:ext>
                </a:extLst>
              </a:tr>
            </a:tbl>
          </a:graphicData>
        </a:graphic>
      </p:graphicFrame>
      <p:graphicFrame>
        <p:nvGraphicFramePr>
          <p:cNvPr id="3" name="Table 2">
            <a:extLst>
              <a:ext uri="{FF2B5EF4-FFF2-40B4-BE49-F238E27FC236}">
                <a16:creationId xmlns:a16="http://schemas.microsoft.com/office/drawing/2014/main" id="{28902401-DB77-7799-E519-A0F6027761C0}"/>
              </a:ext>
            </a:extLst>
          </p:cNvPr>
          <p:cNvGraphicFramePr>
            <a:graphicFrameLocks noGrp="1"/>
          </p:cNvGraphicFramePr>
          <p:nvPr>
            <p:extLst>
              <p:ext uri="{D42A27DB-BD31-4B8C-83A1-F6EECF244321}">
                <p14:modId xmlns:p14="http://schemas.microsoft.com/office/powerpoint/2010/main" val="3899255078"/>
              </p:ext>
            </p:extLst>
          </p:nvPr>
        </p:nvGraphicFramePr>
        <p:xfrm>
          <a:off x="6096000" y="1484767"/>
          <a:ext cx="5348922" cy="4526181"/>
        </p:xfrm>
        <a:graphic>
          <a:graphicData uri="http://schemas.openxmlformats.org/drawingml/2006/table">
            <a:tbl>
              <a:tblPr firstRow="1" firstCol="1" bandRow="1">
                <a:tableStyleId>{5C22544A-7EE6-4342-B048-85BDC9FD1C3A}</a:tableStyleId>
              </a:tblPr>
              <a:tblGrid>
                <a:gridCol w="891297">
                  <a:extLst>
                    <a:ext uri="{9D8B030D-6E8A-4147-A177-3AD203B41FA5}">
                      <a16:colId xmlns:a16="http://schemas.microsoft.com/office/drawing/2014/main" val="2743541533"/>
                    </a:ext>
                  </a:extLst>
                </a:gridCol>
                <a:gridCol w="891297">
                  <a:extLst>
                    <a:ext uri="{9D8B030D-6E8A-4147-A177-3AD203B41FA5}">
                      <a16:colId xmlns:a16="http://schemas.microsoft.com/office/drawing/2014/main" val="3539961067"/>
                    </a:ext>
                  </a:extLst>
                </a:gridCol>
                <a:gridCol w="891867">
                  <a:extLst>
                    <a:ext uri="{9D8B030D-6E8A-4147-A177-3AD203B41FA5}">
                      <a16:colId xmlns:a16="http://schemas.microsoft.com/office/drawing/2014/main" val="701890238"/>
                    </a:ext>
                  </a:extLst>
                </a:gridCol>
                <a:gridCol w="891297">
                  <a:extLst>
                    <a:ext uri="{9D8B030D-6E8A-4147-A177-3AD203B41FA5}">
                      <a16:colId xmlns:a16="http://schemas.microsoft.com/office/drawing/2014/main" val="2428499080"/>
                    </a:ext>
                  </a:extLst>
                </a:gridCol>
                <a:gridCol w="891297">
                  <a:extLst>
                    <a:ext uri="{9D8B030D-6E8A-4147-A177-3AD203B41FA5}">
                      <a16:colId xmlns:a16="http://schemas.microsoft.com/office/drawing/2014/main" val="3177546552"/>
                    </a:ext>
                  </a:extLst>
                </a:gridCol>
                <a:gridCol w="891867">
                  <a:extLst>
                    <a:ext uri="{9D8B030D-6E8A-4147-A177-3AD203B41FA5}">
                      <a16:colId xmlns:a16="http://schemas.microsoft.com/office/drawing/2014/main" val="1824496102"/>
                    </a:ext>
                  </a:extLst>
                </a:gridCol>
              </a:tblGrid>
              <a:tr h="412331">
                <a:tc>
                  <a:txBody>
                    <a:bodyPr/>
                    <a:lstStyle/>
                    <a:p>
                      <a:pPr marL="0" marR="0" algn="ctr">
                        <a:lnSpc>
                          <a:spcPct val="150000"/>
                        </a:lnSpc>
                        <a:spcBef>
                          <a:spcPts val="0"/>
                        </a:spcBef>
                        <a:spcAft>
                          <a:spcPts val="1000"/>
                        </a:spcAft>
                      </a:pPr>
                      <a:r>
                        <a:rPr lang="en-US" sz="900" kern="100">
                          <a:effectLst/>
                        </a:rPr>
                        <a:t> </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temperature_2m_mean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dirty="0" err="1">
                          <a:effectLst/>
                        </a:rPr>
                        <a:t>precipitation_sum</a:t>
                      </a:r>
                      <a:endParaRPr lang="en-US" sz="11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precipitation_hours</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evapotranspiration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900" kern="100">
                          <a:effectLst/>
                        </a:rPr>
                        <a:t>Avg _MAE</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968587424"/>
                  </a:ext>
                </a:extLst>
              </a:tr>
              <a:tr h="546031">
                <a:tc>
                  <a:txBody>
                    <a:bodyPr/>
                    <a:lstStyle/>
                    <a:p>
                      <a:pPr marL="0" marR="0" algn="ctr">
                        <a:lnSpc>
                          <a:spcPct val="150000"/>
                        </a:lnSpc>
                        <a:spcBef>
                          <a:spcPts val="0"/>
                        </a:spcBef>
                        <a:spcAft>
                          <a:spcPts val="1000"/>
                        </a:spcAft>
                      </a:pPr>
                      <a:r>
                        <a:rPr lang="en-US" sz="900" kern="100">
                          <a:effectLst/>
                        </a:rPr>
                        <a:t>LSTM</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0.04</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0.02</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0.1</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0.07</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0.0575</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915979543"/>
                  </a:ext>
                </a:extLst>
              </a:tr>
              <a:tr h="546031">
                <a:tc>
                  <a:txBody>
                    <a:bodyPr/>
                    <a:lstStyle/>
                    <a:p>
                      <a:pPr marL="0" marR="0" algn="ctr">
                        <a:lnSpc>
                          <a:spcPct val="150000"/>
                        </a:lnSpc>
                        <a:spcBef>
                          <a:spcPts val="0"/>
                        </a:spcBef>
                        <a:spcAft>
                          <a:spcPts val="1000"/>
                        </a:spcAft>
                      </a:pPr>
                      <a:r>
                        <a:rPr lang="en-US" sz="900" kern="100">
                          <a:effectLst/>
                        </a:rPr>
                        <a:t>ARIMA</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0.43</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2.55</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4.31</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0.88</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2.0425</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607456556"/>
                  </a:ext>
                </a:extLst>
              </a:tr>
              <a:tr h="546031">
                <a:tc>
                  <a:txBody>
                    <a:bodyPr/>
                    <a:lstStyle/>
                    <a:p>
                      <a:pPr marL="0" marR="0" algn="ctr">
                        <a:lnSpc>
                          <a:spcPct val="150000"/>
                        </a:lnSpc>
                        <a:spcBef>
                          <a:spcPts val="0"/>
                        </a:spcBef>
                        <a:spcAft>
                          <a:spcPts val="1000"/>
                        </a:spcAft>
                      </a:pPr>
                      <a:r>
                        <a:rPr lang="en-US" sz="900" kern="100">
                          <a:effectLst/>
                        </a:rPr>
                        <a:t>ANN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0.52</a:t>
                      </a:r>
                      <a:endParaRPr lang="en-US" sz="2400" kern="100" dirty="0">
                        <a:effectLst/>
                      </a:endParaRPr>
                    </a:p>
                    <a:p>
                      <a:pPr marL="0" marR="0" algn="ctr">
                        <a:lnSpc>
                          <a:spcPct val="150000"/>
                        </a:lnSpc>
                        <a:spcBef>
                          <a:spcPts val="0"/>
                        </a:spcBef>
                        <a:spcAft>
                          <a:spcPts val="100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1.77</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1.06</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0.36</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0.9275</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822395565"/>
                  </a:ext>
                </a:extLst>
              </a:tr>
              <a:tr h="546031">
                <a:tc>
                  <a:txBody>
                    <a:bodyPr/>
                    <a:lstStyle/>
                    <a:p>
                      <a:pPr marL="0" marR="0" algn="ctr">
                        <a:lnSpc>
                          <a:spcPct val="150000"/>
                        </a:lnSpc>
                        <a:spcBef>
                          <a:spcPts val="0"/>
                        </a:spcBef>
                        <a:spcAft>
                          <a:spcPts val="1000"/>
                        </a:spcAft>
                      </a:pPr>
                      <a:r>
                        <a:rPr lang="en-US" sz="900" kern="100">
                          <a:effectLst/>
                        </a:rPr>
                        <a:t>Linear Regression</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3.29</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0.30</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3.41</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0.48</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1.87</a:t>
                      </a:r>
                      <a:endParaRPr lang="en-US" sz="2400" kern="100">
                        <a:effectLst/>
                      </a:endParaRPr>
                    </a:p>
                    <a:p>
                      <a:pPr marL="0" marR="0" algn="ctr">
                        <a:lnSpc>
                          <a:spcPct val="150000"/>
                        </a:lnSpc>
                        <a:spcBef>
                          <a:spcPts val="0"/>
                        </a:spcBef>
                        <a:spcAft>
                          <a:spcPts val="1000"/>
                        </a:spcAft>
                      </a:pPr>
                      <a:r>
                        <a:rPr lang="en-US" sz="1600" kern="100">
                          <a:effectLst/>
                        </a:rPr>
                        <a:t> </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487749345"/>
                  </a:ext>
                </a:extLst>
              </a:tr>
              <a:tr h="546031">
                <a:tc>
                  <a:txBody>
                    <a:bodyPr/>
                    <a:lstStyle/>
                    <a:p>
                      <a:pPr marL="0" marR="0" algn="ctr">
                        <a:lnSpc>
                          <a:spcPct val="150000"/>
                        </a:lnSpc>
                        <a:spcBef>
                          <a:spcPts val="0"/>
                        </a:spcBef>
                        <a:spcAft>
                          <a:spcPts val="1000"/>
                        </a:spcAft>
                      </a:pPr>
                      <a:r>
                        <a:rPr lang="en-US" sz="900" kern="100">
                          <a:effectLst/>
                        </a:rPr>
                        <a:t>Multivariate Time Series</a:t>
                      </a:r>
                      <a:endParaRPr lang="en-US" sz="11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0.39</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4.36</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3.90</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a:effectLst/>
                        </a:rPr>
                        <a:t>0.55</a:t>
                      </a:r>
                      <a:endParaRPr lang="en-US" sz="2400" kern="10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tc>
                  <a:txBody>
                    <a:bodyPr/>
                    <a:lstStyle/>
                    <a:p>
                      <a:pPr marL="0" marR="0" algn="ctr">
                        <a:lnSpc>
                          <a:spcPct val="150000"/>
                        </a:lnSpc>
                        <a:spcBef>
                          <a:spcPts val="0"/>
                        </a:spcBef>
                        <a:spcAft>
                          <a:spcPts val="1000"/>
                        </a:spcAft>
                      </a:pPr>
                      <a:r>
                        <a:rPr lang="en-US" sz="1600" kern="100" dirty="0">
                          <a:effectLst/>
                        </a:rPr>
                        <a:t>2.3</a:t>
                      </a:r>
                      <a:endParaRPr lang="en-US" sz="2400" kern="100" dirty="0">
                        <a:effectLst/>
                      </a:endParaRPr>
                    </a:p>
                    <a:p>
                      <a:pPr marL="0" marR="0" algn="ctr">
                        <a:lnSpc>
                          <a:spcPct val="150000"/>
                        </a:lnSpc>
                        <a:spcBef>
                          <a:spcPts val="0"/>
                        </a:spcBef>
                        <a:spcAft>
                          <a:spcPts val="1000"/>
                        </a:spcAft>
                      </a:pPr>
                      <a:r>
                        <a:rPr lang="en-US" sz="1600" kern="100" dirty="0">
                          <a:effectLst/>
                        </a:rPr>
                        <a:t> </a:t>
                      </a:r>
                      <a:endParaRPr lang="en-US" sz="2400" kern="100" dirty="0">
                        <a:effectLst/>
                        <a:latin typeface="Aptos" panose="020B0004020202020204" pitchFamily="34" charset="0"/>
                        <a:ea typeface="Aptos" panose="020B00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845574942"/>
                  </a:ext>
                </a:extLst>
              </a:tr>
            </a:tbl>
          </a:graphicData>
        </a:graphic>
      </p:graphicFrame>
    </p:spTree>
    <p:extLst>
      <p:ext uri="{BB962C8B-B14F-4D97-AF65-F5344CB8AC3E}">
        <p14:creationId xmlns:p14="http://schemas.microsoft.com/office/powerpoint/2010/main" val="97119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8"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9"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0"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1"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2"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3"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45" name="Rectangle 44">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4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5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130E80EE-685B-5CE7-7B2C-A2AD060A099C}"/>
              </a:ext>
            </a:extLst>
          </p:cNvPr>
          <p:cNvSpPr txBox="1"/>
          <p:nvPr/>
        </p:nvSpPr>
        <p:spPr>
          <a:xfrm>
            <a:off x="3962399" y="685800"/>
            <a:ext cx="7345891" cy="1413933"/>
          </a:xfrm>
          <a:prstGeom prst="rect">
            <a:avLst/>
          </a:prstGeom>
        </p:spPr>
        <p:txBody>
          <a:bodyPr vert="horz" lIns="91440" tIns="45720" rIns="91440" bIns="45720" rtlCol="0" anchor="ctr">
            <a:normAutofit/>
          </a:bodyPr>
          <a:lstStyle/>
          <a:p>
            <a:pPr algn="ctr">
              <a:spcBef>
                <a:spcPct val="0"/>
              </a:spcBef>
              <a:spcAft>
                <a:spcPts val="600"/>
              </a:spcAft>
            </a:pPr>
            <a:r>
              <a:rPr lang="en-US" sz="4400" b="1" dirty="0">
                <a:ln w="3175" cmpd="sng">
                  <a:noFill/>
                </a:ln>
                <a:latin typeface="+mj-lt"/>
                <a:ea typeface="+mj-ea"/>
                <a:cs typeface="+mj-cs"/>
              </a:rPr>
              <a:t>Introduction</a:t>
            </a:r>
          </a:p>
        </p:txBody>
      </p:sp>
      <p:pic>
        <p:nvPicPr>
          <p:cNvPr id="11" name="Picture 10">
            <a:extLst>
              <a:ext uri="{FF2B5EF4-FFF2-40B4-BE49-F238E27FC236}">
                <a16:creationId xmlns:a16="http://schemas.microsoft.com/office/drawing/2014/main" id="{ECB383D4-75F5-6C3B-68D4-F792E9A787E6}"/>
              </a:ext>
            </a:extLst>
          </p:cNvPr>
          <p:cNvPicPr>
            <a:picLocks noChangeAspect="1"/>
          </p:cNvPicPr>
          <p:nvPr/>
        </p:nvPicPr>
        <p:blipFill>
          <a:blip r:embed="rId3">
            <a:extLst>
              <a:ext uri="{28A0092B-C50C-407E-A947-70E740481C1C}">
                <a14:useLocalDpi xmlns:a14="http://schemas.microsoft.com/office/drawing/2010/main" val="0"/>
              </a:ext>
            </a:extLst>
          </a:blip>
          <a:srcRect l="57773" r="9820"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4" name="TextBox 3">
            <a:extLst>
              <a:ext uri="{FF2B5EF4-FFF2-40B4-BE49-F238E27FC236}">
                <a16:creationId xmlns:a16="http://schemas.microsoft.com/office/drawing/2014/main" id="{5F69C3B1-F01F-87EB-A147-DEDBFB039537}"/>
              </a:ext>
            </a:extLst>
          </p:cNvPr>
          <p:cNvSpPr txBox="1"/>
          <p:nvPr/>
        </p:nvSpPr>
        <p:spPr>
          <a:xfrm>
            <a:off x="3843867" y="2048933"/>
            <a:ext cx="7659156" cy="3742267"/>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endParaRPr lang="en-US" dirty="0"/>
          </a:p>
          <a:p>
            <a:pPr>
              <a:spcBef>
                <a:spcPct val="20000"/>
              </a:spcBef>
              <a:spcAft>
                <a:spcPts val="600"/>
              </a:spcAft>
              <a:buClr>
                <a:schemeClr val="accent1">
                  <a:lumMod val="75000"/>
                </a:schemeClr>
              </a:buClr>
              <a:buSzPct val="145000"/>
              <a:buFont typeface="Arial"/>
              <a:buChar char="•"/>
            </a:pPr>
            <a:r>
              <a:rPr lang="en-US" dirty="0"/>
              <a:t>weather forecasting in Sri Lanka is not merely a casual topic but a crucial factor influencing different sectors like agriculture, fisheries, tourism, and disaster management. It emphasizes the importance of accurate predictions for making informed decisions and introduces the role of cutting-edge technologies, such as deep learning, as a promising solution for improving the quality of weather forecasts</a:t>
            </a:r>
          </a:p>
        </p:txBody>
      </p:sp>
    </p:spTree>
    <p:extLst>
      <p:ext uri="{BB962C8B-B14F-4D97-AF65-F5344CB8AC3E}">
        <p14:creationId xmlns:p14="http://schemas.microsoft.com/office/powerpoint/2010/main" val="2787674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7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7" name="TextBox 6">
            <a:extLst>
              <a:ext uri="{FF2B5EF4-FFF2-40B4-BE49-F238E27FC236}">
                <a16:creationId xmlns:a16="http://schemas.microsoft.com/office/drawing/2014/main" id="{6C16158A-65F8-E4F1-9899-EB48E683DBFF}"/>
              </a:ext>
            </a:extLst>
          </p:cNvPr>
          <p:cNvSpPr txBox="1"/>
          <p:nvPr/>
        </p:nvSpPr>
        <p:spPr>
          <a:xfrm>
            <a:off x="1484311" y="95864"/>
            <a:ext cx="3333495" cy="1504335"/>
          </a:xfrm>
          <a:prstGeom prst="rect">
            <a:avLst/>
          </a:prstGeom>
        </p:spPr>
        <p:txBody>
          <a:bodyPr vert="horz" lIns="91440" tIns="45720" rIns="91440" bIns="45720" rtlCol="0" anchor="ctr">
            <a:normAutofit/>
          </a:bodyPr>
          <a:lstStyle/>
          <a:p>
            <a:pPr marL="0" marR="0" lvl="0" indent="0" algn="ctr" fontAlgn="base">
              <a:spcBef>
                <a:spcPct val="0"/>
              </a:spcBef>
              <a:spcAft>
                <a:spcPts val="600"/>
              </a:spcAft>
              <a:buClrTx/>
              <a:buSzTx/>
              <a:tabLst/>
            </a:pPr>
            <a:r>
              <a:rPr kumimoji="0" lang="en-US" altLang="en-US" sz="2400" b="1" i="0" u="none" strike="noStrike" normalizeH="0" baseline="0" dirty="0">
                <a:ln w="3175" cmpd="sng">
                  <a:noFill/>
                </a:ln>
                <a:latin typeface="+mj-lt"/>
                <a:ea typeface="+mj-ea"/>
                <a:cs typeface="+mj-cs"/>
              </a:rPr>
              <a:t>Average MAE for Each City by Mode0l</a:t>
            </a:r>
          </a:p>
        </p:txBody>
      </p:sp>
      <p:sp>
        <p:nvSpPr>
          <p:cNvPr id="3" name="TextBox 2">
            <a:extLst>
              <a:ext uri="{FF2B5EF4-FFF2-40B4-BE49-F238E27FC236}">
                <a16:creationId xmlns:a16="http://schemas.microsoft.com/office/drawing/2014/main" id="{DDDA4658-A692-B695-1E30-7658F0967E1E}"/>
              </a:ext>
            </a:extLst>
          </p:cNvPr>
          <p:cNvSpPr txBox="1"/>
          <p:nvPr/>
        </p:nvSpPr>
        <p:spPr>
          <a:xfrm>
            <a:off x="1441676" y="1609724"/>
            <a:ext cx="3931784" cy="4544333"/>
          </a:xfrm>
          <a:prstGeom prst="rect">
            <a:avLst/>
          </a:prstGeom>
        </p:spPr>
        <p:txBody>
          <a:bodyPr vert="horz" lIns="91440" tIns="45720" rIns="91440" bIns="45720" rtlCol="0" anchor="t">
            <a:normAutofit lnSpcReduction="10000"/>
          </a:bodyPr>
          <a:lstStyle/>
          <a:p>
            <a:pPr>
              <a:lnSpc>
                <a:spcPct val="90000"/>
              </a:lnSpc>
              <a:spcBef>
                <a:spcPct val="20000"/>
              </a:spcBef>
              <a:spcAft>
                <a:spcPts val="600"/>
              </a:spcAft>
              <a:buClr>
                <a:schemeClr val="accent1">
                  <a:lumMod val="75000"/>
                </a:schemeClr>
              </a:buClr>
              <a:buSzPct val="145000"/>
              <a:buFont typeface="Arial"/>
              <a:buChar char="•"/>
            </a:pPr>
            <a:endParaRPr lang="en-US" sz="1100" b="1" dirty="0"/>
          </a:p>
          <a:p>
            <a:pPr>
              <a:lnSpc>
                <a:spcPct val="90000"/>
              </a:lnSpc>
              <a:spcBef>
                <a:spcPct val="20000"/>
              </a:spcBef>
              <a:spcAft>
                <a:spcPts val="600"/>
              </a:spcAft>
              <a:buClr>
                <a:schemeClr val="accent1">
                  <a:lumMod val="75000"/>
                </a:schemeClr>
              </a:buClr>
              <a:buSzPct val="145000"/>
              <a:buFont typeface="Arial"/>
              <a:buChar char="•"/>
            </a:pPr>
            <a:r>
              <a:rPr lang="en-US" b="1" dirty="0"/>
              <a:t>Comparison of Models</a:t>
            </a:r>
            <a:r>
              <a:rPr lang="en-US" dirty="0"/>
              <a:t> (using MAE):</a:t>
            </a:r>
          </a:p>
          <a:p>
            <a:pPr>
              <a:lnSpc>
                <a:spcPct val="90000"/>
              </a:lnSpc>
              <a:spcBef>
                <a:spcPct val="20000"/>
              </a:spcBef>
              <a:spcAft>
                <a:spcPts val="600"/>
              </a:spcAft>
              <a:buClr>
                <a:schemeClr val="accent1">
                  <a:lumMod val="75000"/>
                </a:schemeClr>
              </a:buClr>
              <a:buSzPct val="145000"/>
              <a:buFont typeface="Arial"/>
              <a:buChar char="•"/>
            </a:pPr>
            <a:endParaRPr lang="en-US" dirty="0"/>
          </a:p>
          <a:p>
            <a:pPr marL="742950" lvl="1" indent="-285750">
              <a:lnSpc>
                <a:spcPct val="90000"/>
              </a:lnSpc>
              <a:spcBef>
                <a:spcPct val="20000"/>
              </a:spcBef>
              <a:spcAft>
                <a:spcPts val="600"/>
              </a:spcAft>
              <a:buClr>
                <a:schemeClr val="accent1">
                  <a:lumMod val="75000"/>
                </a:schemeClr>
              </a:buClr>
              <a:buSzPct val="145000"/>
              <a:buFont typeface="Arial"/>
              <a:buChar char="•"/>
            </a:pPr>
            <a:r>
              <a:rPr lang="en-US" b="1" dirty="0"/>
              <a:t>LSTM</a:t>
            </a:r>
            <a:r>
              <a:rPr lang="en-US" dirty="0"/>
              <a:t>: Lowest MAE, best for predicting temperature, precipitation, and evapotranspiration.</a:t>
            </a:r>
          </a:p>
          <a:p>
            <a:pPr lvl="1">
              <a:lnSpc>
                <a:spcPct val="90000"/>
              </a:lnSpc>
              <a:spcBef>
                <a:spcPct val="20000"/>
              </a:spcBef>
              <a:spcAft>
                <a:spcPts val="600"/>
              </a:spcAft>
              <a:buClr>
                <a:schemeClr val="accent1">
                  <a:lumMod val="75000"/>
                </a:schemeClr>
              </a:buClr>
              <a:buSzPct val="145000"/>
              <a:buFont typeface="Arial"/>
              <a:buChar char="•"/>
            </a:pPr>
            <a:endParaRPr lang="en-US" dirty="0"/>
          </a:p>
          <a:p>
            <a:pPr marL="742950" lvl="1" indent="-285750">
              <a:lnSpc>
                <a:spcPct val="90000"/>
              </a:lnSpc>
              <a:spcBef>
                <a:spcPct val="20000"/>
              </a:spcBef>
              <a:spcAft>
                <a:spcPts val="600"/>
              </a:spcAft>
              <a:buClr>
                <a:schemeClr val="accent1">
                  <a:lumMod val="75000"/>
                </a:schemeClr>
              </a:buClr>
              <a:buSzPct val="145000"/>
              <a:buFont typeface="Arial"/>
              <a:buChar char="•"/>
            </a:pPr>
            <a:r>
              <a:rPr lang="en-US" b="1" dirty="0"/>
              <a:t>ANN</a:t>
            </a:r>
            <a:r>
              <a:rPr lang="en-US" dirty="0"/>
              <a:t>: Best for predicting precipitation hours.</a:t>
            </a:r>
          </a:p>
          <a:p>
            <a:pPr lvl="1">
              <a:lnSpc>
                <a:spcPct val="90000"/>
              </a:lnSpc>
              <a:spcBef>
                <a:spcPct val="20000"/>
              </a:spcBef>
              <a:spcAft>
                <a:spcPts val="600"/>
              </a:spcAft>
              <a:buClr>
                <a:schemeClr val="accent1">
                  <a:lumMod val="75000"/>
                </a:schemeClr>
              </a:buClr>
              <a:buSzPct val="145000"/>
              <a:buFont typeface="Arial"/>
              <a:buChar char="•"/>
            </a:pPr>
            <a:endParaRPr lang="en-US" dirty="0"/>
          </a:p>
          <a:p>
            <a:pPr marL="742950" lvl="1" indent="-285750">
              <a:lnSpc>
                <a:spcPct val="90000"/>
              </a:lnSpc>
              <a:spcBef>
                <a:spcPct val="20000"/>
              </a:spcBef>
              <a:spcAft>
                <a:spcPts val="600"/>
              </a:spcAft>
              <a:buClr>
                <a:schemeClr val="accent1">
                  <a:lumMod val="75000"/>
                </a:schemeClr>
              </a:buClr>
              <a:buSzPct val="145000"/>
              <a:buFont typeface="Arial"/>
              <a:buChar char="•"/>
            </a:pPr>
            <a:r>
              <a:rPr lang="en-US" b="1" dirty="0"/>
              <a:t>ARIMA/</a:t>
            </a:r>
            <a:r>
              <a:rPr lang="en-US" b="1" spc="0" dirty="0"/>
              <a:t>Multivariate Time Series/Linear Regression</a:t>
            </a:r>
            <a:r>
              <a:rPr lang="en-US" dirty="0"/>
              <a:t>: Higher MAE, less effective for short-term forecasts in tropical climates.</a:t>
            </a:r>
          </a:p>
        </p:txBody>
      </p:sp>
      <p:graphicFrame>
        <p:nvGraphicFramePr>
          <p:cNvPr id="4" name="Table 3">
            <a:extLst>
              <a:ext uri="{FF2B5EF4-FFF2-40B4-BE49-F238E27FC236}">
                <a16:creationId xmlns:a16="http://schemas.microsoft.com/office/drawing/2014/main" id="{D5E38BD6-165C-1FBB-33B6-FAF7C861E9F1}"/>
              </a:ext>
            </a:extLst>
          </p:cNvPr>
          <p:cNvGraphicFramePr>
            <a:graphicFrameLocks noGrp="1"/>
          </p:cNvGraphicFramePr>
          <p:nvPr>
            <p:extLst>
              <p:ext uri="{D42A27DB-BD31-4B8C-83A1-F6EECF244321}">
                <p14:modId xmlns:p14="http://schemas.microsoft.com/office/powerpoint/2010/main" val="3475883223"/>
              </p:ext>
            </p:extLst>
          </p:nvPr>
        </p:nvGraphicFramePr>
        <p:xfrm>
          <a:off x="5573486" y="1592552"/>
          <a:ext cx="5929541" cy="3239548"/>
        </p:xfrm>
        <a:graphic>
          <a:graphicData uri="http://schemas.openxmlformats.org/drawingml/2006/table">
            <a:tbl>
              <a:tblPr firstRow="1" bandRow="1">
                <a:noFill/>
              </a:tblPr>
              <a:tblGrid>
                <a:gridCol w="1223486">
                  <a:extLst>
                    <a:ext uri="{9D8B030D-6E8A-4147-A177-3AD203B41FA5}">
                      <a16:colId xmlns:a16="http://schemas.microsoft.com/office/drawing/2014/main" val="3636006123"/>
                    </a:ext>
                  </a:extLst>
                </a:gridCol>
                <a:gridCol w="1113189">
                  <a:extLst>
                    <a:ext uri="{9D8B030D-6E8A-4147-A177-3AD203B41FA5}">
                      <a16:colId xmlns:a16="http://schemas.microsoft.com/office/drawing/2014/main" val="3976747369"/>
                    </a:ext>
                  </a:extLst>
                </a:gridCol>
                <a:gridCol w="875513">
                  <a:extLst>
                    <a:ext uri="{9D8B030D-6E8A-4147-A177-3AD203B41FA5}">
                      <a16:colId xmlns:a16="http://schemas.microsoft.com/office/drawing/2014/main" val="1970840070"/>
                    </a:ext>
                  </a:extLst>
                </a:gridCol>
                <a:gridCol w="793390">
                  <a:extLst>
                    <a:ext uri="{9D8B030D-6E8A-4147-A177-3AD203B41FA5}">
                      <a16:colId xmlns:a16="http://schemas.microsoft.com/office/drawing/2014/main" val="3712024365"/>
                    </a:ext>
                  </a:extLst>
                </a:gridCol>
                <a:gridCol w="863225">
                  <a:extLst>
                    <a:ext uri="{9D8B030D-6E8A-4147-A177-3AD203B41FA5}">
                      <a16:colId xmlns:a16="http://schemas.microsoft.com/office/drawing/2014/main" val="2938603863"/>
                    </a:ext>
                  </a:extLst>
                </a:gridCol>
                <a:gridCol w="1060738">
                  <a:extLst>
                    <a:ext uri="{9D8B030D-6E8A-4147-A177-3AD203B41FA5}">
                      <a16:colId xmlns:a16="http://schemas.microsoft.com/office/drawing/2014/main" val="1796306655"/>
                    </a:ext>
                  </a:extLst>
                </a:gridCol>
              </a:tblGrid>
              <a:tr h="898288">
                <a:tc>
                  <a:txBody>
                    <a:bodyPr/>
                    <a:lstStyle/>
                    <a:p>
                      <a:r>
                        <a:rPr lang="en-US" sz="1600" b="0" cap="none" spc="60" dirty="0">
                          <a:solidFill>
                            <a:schemeClr val="bg1"/>
                          </a:solidFill>
                        </a:rPr>
                        <a:t>Model</a:t>
                      </a:r>
                    </a:p>
                  </a:txBody>
                  <a:tcPr marL="90084" marR="90084" marT="90084" marB="45042"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600" b="0" cap="none" spc="60" dirty="0">
                          <a:solidFill>
                            <a:schemeClr val="bg1"/>
                          </a:solidFill>
                        </a:rPr>
                        <a:t>Colombo</a:t>
                      </a:r>
                    </a:p>
                  </a:txBody>
                  <a:tcPr marL="90084" marR="90084" marT="90084" marB="45042"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600" b="0" cap="none" spc="60">
                          <a:solidFill>
                            <a:schemeClr val="bg1"/>
                          </a:solidFill>
                        </a:rPr>
                        <a:t>Kandy</a:t>
                      </a:r>
                    </a:p>
                  </a:txBody>
                  <a:tcPr marL="90084" marR="90084" marT="90084" marB="45042"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600" b="0" cap="none" spc="60">
                          <a:solidFill>
                            <a:schemeClr val="bg1"/>
                          </a:solidFill>
                        </a:rPr>
                        <a:t>Galle</a:t>
                      </a:r>
                    </a:p>
                  </a:txBody>
                  <a:tcPr marL="90084" marR="90084" marT="90084" marB="45042"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600" b="0" cap="none" spc="60">
                          <a:solidFill>
                            <a:schemeClr val="bg1"/>
                          </a:solidFill>
                        </a:rPr>
                        <a:t>Jaffna</a:t>
                      </a:r>
                    </a:p>
                  </a:txBody>
                  <a:tcPr marL="90084" marR="90084" marT="90084" marB="45042"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600" b="0" cap="none" spc="60">
                          <a:solidFill>
                            <a:schemeClr val="bg1"/>
                          </a:solidFill>
                        </a:rPr>
                        <a:t>Average (All Cities)</a:t>
                      </a:r>
                    </a:p>
                  </a:txBody>
                  <a:tcPr marL="90084" marR="90084" marT="90084" marB="45042"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841088165"/>
                  </a:ext>
                </a:extLst>
              </a:tr>
              <a:tr h="383456">
                <a:tc>
                  <a:txBody>
                    <a:bodyPr/>
                    <a:lstStyle/>
                    <a:p>
                      <a:r>
                        <a:rPr lang="en-US" sz="1400" b="1" cap="none" spc="0" dirty="0">
                          <a:solidFill>
                            <a:schemeClr val="tx1"/>
                          </a:solidFill>
                        </a:rPr>
                        <a:t>LSTM</a:t>
                      </a:r>
                      <a:endParaRPr lang="en-US" sz="1400" cap="none" spc="0" dirty="0">
                        <a:solidFill>
                          <a:schemeClr val="tx1"/>
                        </a:solidFill>
                      </a:endParaRPr>
                    </a:p>
                  </a:txBody>
                  <a:tcPr marL="90084" marR="90084" marT="90084" marB="45042"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400" cap="none" spc="0">
                          <a:solidFill>
                            <a:schemeClr val="tx1"/>
                          </a:solidFill>
                        </a:rPr>
                        <a:t>0.06</a:t>
                      </a:r>
                    </a:p>
                  </a:txBody>
                  <a:tcPr marL="90084" marR="90084" marT="90084" marB="45042"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400" cap="none" spc="0">
                          <a:solidFill>
                            <a:schemeClr val="tx1"/>
                          </a:solidFill>
                        </a:rPr>
                        <a:t>0.075</a:t>
                      </a:r>
                    </a:p>
                  </a:txBody>
                  <a:tcPr marL="90084" marR="90084" marT="90084" marB="45042"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400" cap="none" spc="0">
                          <a:solidFill>
                            <a:schemeClr val="tx1"/>
                          </a:solidFill>
                        </a:rPr>
                        <a:t>0.085</a:t>
                      </a:r>
                    </a:p>
                  </a:txBody>
                  <a:tcPr marL="90084" marR="90084" marT="90084" marB="45042"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400" cap="none" spc="0">
                          <a:solidFill>
                            <a:schemeClr val="tx1"/>
                          </a:solidFill>
                        </a:rPr>
                        <a:t>0.0575</a:t>
                      </a:r>
                    </a:p>
                  </a:txBody>
                  <a:tcPr marL="90084" marR="90084" marT="90084" marB="45042"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400" b="1" cap="none" spc="0">
                          <a:solidFill>
                            <a:schemeClr val="tx1"/>
                          </a:solidFill>
                        </a:rPr>
                        <a:t>0.0694</a:t>
                      </a:r>
                      <a:endParaRPr lang="en-US" sz="1400" cap="none" spc="0">
                        <a:solidFill>
                          <a:schemeClr val="tx1"/>
                        </a:solidFill>
                      </a:endParaRPr>
                    </a:p>
                  </a:txBody>
                  <a:tcPr marL="90084" marR="90084" marT="90084" marB="45042"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042391399"/>
                  </a:ext>
                </a:extLst>
              </a:tr>
              <a:tr h="383456">
                <a:tc>
                  <a:txBody>
                    <a:bodyPr/>
                    <a:lstStyle/>
                    <a:p>
                      <a:r>
                        <a:rPr lang="en-US" sz="1400" b="1" cap="none" spc="0">
                          <a:solidFill>
                            <a:schemeClr val="tx1"/>
                          </a:solidFill>
                        </a:rPr>
                        <a:t>ARIMA</a:t>
                      </a:r>
                      <a:endParaRPr lang="en-US" sz="1400" cap="none" spc="0">
                        <a:solidFill>
                          <a:schemeClr val="tx1"/>
                        </a:solidFill>
                      </a:endParaRP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2.89</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1.6025</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2.3675</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2.0425</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b="1" cap="none" spc="0">
                          <a:solidFill>
                            <a:schemeClr val="tx1"/>
                          </a:solidFill>
                        </a:rPr>
                        <a:t>2.3506</a:t>
                      </a:r>
                      <a:endParaRPr lang="en-US" sz="1400" cap="none" spc="0">
                        <a:solidFill>
                          <a:schemeClr val="tx1"/>
                        </a:solidFill>
                      </a:endParaRP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56491897"/>
                  </a:ext>
                </a:extLst>
              </a:tr>
              <a:tr h="383456">
                <a:tc>
                  <a:txBody>
                    <a:bodyPr/>
                    <a:lstStyle/>
                    <a:p>
                      <a:r>
                        <a:rPr lang="en-US" sz="1400" b="1" cap="none" spc="0" dirty="0">
                          <a:solidFill>
                            <a:schemeClr val="tx1"/>
                          </a:solidFill>
                        </a:rPr>
                        <a:t>ANN</a:t>
                      </a:r>
                      <a:endParaRPr lang="en-US" sz="1400" cap="none" spc="0" dirty="0">
                        <a:solidFill>
                          <a:schemeClr val="tx1"/>
                        </a:solidFill>
                      </a:endParaRPr>
                    </a:p>
                  </a:txBody>
                  <a:tcPr marL="90084" marR="90084" marT="90084" marB="45042"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a:solidFill>
                            <a:schemeClr val="tx1"/>
                          </a:solidFill>
                        </a:rPr>
                        <a:t>1.615</a:t>
                      </a:r>
                    </a:p>
                  </a:txBody>
                  <a:tcPr marL="90084" marR="90084" marT="90084" marB="45042"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a:solidFill>
                            <a:schemeClr val="tx1"/>
                          </a:solidFill>
                        </a:rPr>
                        <a:t>1.4175</a:t>
                      </a:r>
                    </a:p>
                  </a:txBody>
                  <a:tcPr marL="90084" marR="90084" marT="90084" marB="45042"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a:solidFill>
                            <a:schemeClr val="tx1"/>
                          </a:solidFill>
                        </a:rPr>
                        <a:t>1.2875</a:t>
                      </a:r>
                    </a:p>
                  </a:txBody>
                  <a:tcPr marL="90084" marR="90084" marT="90084" marB="45042"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a:solidFill>
                            <a:schemeClr val="tx1"/>
                          </a:solidFill>
                        </a:rPr>
                        <a:t>0.9275</a:t>
                      </a:r>
                    </a:p>
                  </a:txBody>
                  <a:tcPr marL="90084" marR="90084" marT="90084" marB="45042"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b="1" cap="none" spc="0">
                          <a:solidFill>
                            <a:schemeClr val="tx1"/>
                          </a:solidFill>
                        </a:rPr>
                        <a:t>1.3118</a:t>
                      </a:r>
                      <a:endParaRPr lang="en-US" sz="1400" cap="none" spc="0">
                        <a:solidFill>
                          <a:schemeClr val="tx1"/>
                        </a:solidFill>
                      </a:endParaRPr>
                    </a:p>
                  </a:txBody>
                  <a:tcPr marL="90084" marR="90084" marT="90084" marB="45042"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33486281"/>
                  </a:ext>
                </a:extLst>
              </a:tr>
              <a:tr h="595446">
                <a:tc>
                  <a:txBody>
                    <a:bodyPr/>
                    <a:lstStyle/>
                    <a:p>
                      <a:r>
                        <a:rPr lang="en-US" sz="1400" b="1" cap="none" spc="0" dirty="0">
                          <a:solidFill>
                            <a:schemeClr val="tx1"/>
                          </a:solidFill>
                        </a:rPr>
                        <a:t>Linear Regression</a:t>
                      </a:r>
                      <a:endParaRPr lang="en-US" sz="1400" cap="none" spc="0" dirty="0">
                        <a:solidFill>
                          <a:schemeClr val="tx1"/>
                        </a:solidFill>
                      </a:endParaRP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2.52</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2.4975</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2.38</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1.87</a:t>
                      </a: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b="1" cap="none" spc="0">
                          <a:solidFill>
                            <a:schemeClr val="tx1"/>
                          </a:solidFill>
                        </a:rPr>
                        <a:t>2.4419</a:t>
                      </a:r>
                      <a:endParaRPr lang="en-US" sz="1400" cap="none" spc="0">
                        <a:solidFill>
                          <a:schemeClr val="tx1"/>
                        </a:solidFill>
                      </a:endParaRPr>
                    </a:p>
                  </a:txBody>
                  <a:tcPr marL="90084" marR="90084" marT="90084" marB="4504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53440005"/>
                  </a:ext>
                </a:extLst>
              </a:tr>
              <a:tr h="595446">
                <a:tc>
                  <a:txBody>
                    <a:bodyPr/>
                    <a:lstStyle/>
                    <a:p>
                      <a:r>
                        <a:rPr lang="en-US" sz="1400" b="1" cap="none" spc="0" dirty="0">
                          <a:solidFill>
                            <a:schemeClr val="tx1"/>
                          </a:solidFill>
                        </a:rPr>
                        <a:t>Multivariate Time Series</a:t>
                      </a:r>
                      <a:endParaRPr lang="en-US" sz="1400" cap="none" spc="0" dirty="0">
                        <a:solidFill>
                          <a:schemeClr val="tx1"/>
                        </a:solidFill>
                      </a:endParaRPr>
                    </a:p>
                  </a:txBody>
                  <a:tcPr marL="90084" marR="90084" marT="90084" marB="4504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rPr>
                        <a:t>2.7025</a:t>
                      </a:r>
                    </a:p>
                  </a:txBody>
                  <a:tcPr marL="90084" marR="90084" marT="90084" marB="4504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rPr>
                        <a:t>2.8175</a:t>
                      </a:r>
                    </a:p>
                  </a:txBody>
                  <a:tcPr marL="90084" marR="90084" marT="90084" marB="4504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rPr>
                        <a:t>2.375</a:t>
                      </a:r>
                    </a:p>
                  </a:txBody>
                  <a:tcPr marL="90084" marR="90084" marT="90084" marB="4504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rPr>
                        <a:t>2.3</a:t>
                      </a:r>
                    </a:p>
                  </a:txBody>
                  <a:tcPr marL="90084" marR="90084" marT="90084" marB="4504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b="1" cap="none" spc="0" dirty="0">
                          <a:solidFill>
                            <a:schemeClr val="tx1"/>
                          </a:solidFill>
                        </a:rPr>
                        <a:t>2.5489</a:t>
                      </a:r>
                      <a:endParaRPr lang="en-US" sz="1400" cap="none" spc="0" dirty="0">
                        <a:solidFill>
                          <a:schemeClr val="tx1"/>
                        </a:solidFill>
                      </a:endParaRPr>
                    </a:p>
                  </a:txBody>
                  <a:tcPr marL="90084" marR="90084" marT="90084" marB="4504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64260805"/>
                  </a:ext>
                </a:extLst>
              </a:tr>
            </a:tbl>
          </a:graphicData>
        </a:graphic>
      </p:graphicFrame>
    </p:spTree>
    <p:extLst>
      <p:ext uri="{BB962C8B-B14F-4D97-AF65-F5344CB8AC3E}">
        <p14:creationId xmlns:p14="http://schemas.microsoft.com/office/powerpoint/2010/main" val="246806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8" name="Rectangle 1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D9CAB6-B3EE-5FB4-656A-07592D4DFEE0}"/>
              </a:ext>
            </a:extLst>
          </p:cNvPr>
          <p:cNvSpPr txBox="1"/>
          <p:nvPr/>
        </p:nvSpPr>
        <p:spPr>
          <a:xfrm>
            <a:off x="3854451" y="685800"/>
            <a:ext cx="7648573" cy="1752599"/>
          </a:xfrm>
          <a:prstGeom prst="rect">
            <a:avLst/>
          </a:prstGeom>
        </p:spPr>
        <p:txBody>
          <a:bodyPr vert="horz" lIns="91440" tIns="45720" rIns="91440" bIns="45720" rtlCol="0" anchor="ctr">
            <a:normAutofit/>
          </a:bodyPr>
          <a:lstStyle/>
          <a:p>
            <a:pPr algn="ctr">
              <a:spcBef>
                <a:spcPct val="0"/>
              </a:spcBef>
              <a:spcAft>
                <a:spcPts val="600"/>
              </a:spcAft>
            </a:pPr>
            <a:r>
              <a:rPr lang="en-US" sz="4000" b="1">
                <a:ln w="3175" cmpd="sng">
                  <a:noFill/>
                </a:ln>
                <a:latin typeface="+mj-lt"/>
                <a:ea typeface="+mj-ea"/>
                <a:cs typeface="+mj-cs"/>
              </a:rPr>
              <a:t>Discussion</a:t>
            </a:r>
          </a:p>
        </p:txBody>
      </p:sp>
      <p:sp>
        <p:nvSpPr>
          <p:cNvPr id="20" name="Rectangle 1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2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0" name="Freeform: Shape 2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US"/>
          </a:p>
        </p:txBody>
      </p:sp>
      <p:sp>
        <p:nvSpPr>
          <p:cNvPr id="3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sp>
        <p:nvSpPr>
          <p:cNvPr id="3" name="TextBox 2">
            <a:extLst>
              <a:ext uri="{FF2B5EF4-FFF2-40B4-BE49-F238E27FC236}">
                <a16:creationId xmlns:a16="http://schemas.microsoft.com/office/drawing/2014/main" id="{C0B3F50B-0525-04CA-CE35-8140DC357BF9}"/>
              </a:ext>
            </a:extLst>
          </p:cNvPr>
          <p:cNvSpPr txBox="1"/>
          <p:nvPr/>
        </p:nvSpPr>
        <p:spPr>
          <a:xfrm>
            <a:off x="3854451" y="2666999"/>
            <a:ext cx="7648572"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r>
              <a:rPr lang="en-US" sz="2000" b="1" dirty="0"/>
              <a:t>LSTM</a:t>
            </a:r>
            <a:r>
              <a:rPr lang="en-US" sz="2000" dirty="0"/>
              <a:t>: Superior due to its ability to capture complex patterns in weather data over time.</a:t>
            </a:r>
          </a:p>
          <a:p>
            <a:pPr>
              <a:spcBef>
                <a:spcPct val="20000"/>
              </a:spcBef>
              <a:spcAft>
                <a:spcPts val="600"/>
              </a:spcAft>
              <a:buClr>
                <a:schemeClr val="accent1">
                  <a:lumMod val="75000"/>
                </a:schemeClr>
              </a:buClr>
              <a:buSzPct val="145000"/>
              <a:buFont typeface="Arial"/>
              <a:buChar char="•"/>
            </a:pPr>
            <a:endParaRPr lang="en-US" sz="2000" dirty="0"/>
          </a:p>
          <a:p>
            <a:pPr>
              <a:spcBef>
                <a:spcPct val="20000"/>
              </a:spcBef>
              <a:spcAft>
                <a:spcPts val="600"/>
              </a:spcAft>
              <a:buClr>
                <a:schemeClr val="accent1">
                  <a:lumMod val="75000"/>
                </a:schemeClr>
              </a:buClr>
              <a:buSzPct val="145000"/>
              <a:buFont typeface="Arial"/>
              <a:buChar char="•"/>
            </a:pPr>
            <a:r>
              <a:rPr lang="en-US" sz="2000" b="1" dirty="0"/>
              <a:t>ANN</a:t>
            </a:r>
            <a:r>
              <a:rPr lang="en-US" sz="2000" dirty="0"/>
              <a:t>: Performs well for specific variables like precipitation hours.</a:t>
            </a:r>
          </a:p>
          <a:p>
            <a:pPr>
              <a:spcBef>
                <a:spcPct val="20000"/>
              </a:spcBef>
              <a:spcAft>
                <a:spcPts val="600"/>
              </a:spcAft>
              <a:buClr>
                <a:schemeClr val="accent1">
                  <a:lumMod val="75000"/>
                </a:schemeClr>
              </a:buClr>
              <a:buSzPct val="145000"/>
              <a:buFont typeface="Arial"/>
              <a:buChar char="•"/>
            </a:pPr>
            <a:endParaRPr lang="en-US" sz="2000" dirty="0"/>
          </a:p>
          <a:p>
            <a:pPr>
              <a:spcBef>
                <a:spcPct val="20000"/>
              </a:spcBef>
              <a:spcAft>
                <a:spcPts val="600"/>
              </a:spcAft>
              <a:buClr>
                <a:schemeClr val="accent1">
                  <a:lumMod val="75000"/>
                </a:schemeClr>
              </a:buClr>
              <a:buSzPct val="145000"/>
              <a:buFont typeface="Arial"/>
              <a:buChar char="•"/>
            </a:pPr>
            <a:r>
              <a:rPr lang="en-US" sz="2000" b="1" dirty="0"/>
              <a:t>ARIMA</a:t>
            </a:r>
            <a:r>
              <a:rPr lang="en-US" sz="2000" dirty="0"/>
              <a:t>: Struggles with the non-linear and convective nature of tropical weather.</a:t>
            </a:r>
          </a:p>
        </p:txBody>
      </p:sp>
    </p:spTree>
    <p:extLst>
      <p:ext uri="{BB962C8B-B14F-4D97-AF65-F5344CB8AC3E}">
        <p14:creationId xmlns:p14="http://schemas.microsoft.com/office/powerpoint/2010/main" val="2127894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7"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8"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9"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0"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1"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2"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44" name="Rectangle 43">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988590B-A403-C001-E523-335D395FE0D0}"/>
              </a:ext>
            </a:extLst>
          </p:cNvPr>
          <p:cNvPicPr>
            <a:picLocks noChangeAspect="1"/>
          </p:cNvPicPr>
          <p:nvPr/>
        </p:nvPicPr>
        <p:blipFill>
          <a:blip r:embed="rId3">
            <a:extLst>
              <a:ext uri="{28A0092B-C50C-407E-A947-70E740481C1C}">
                <a14:useLocalDpi xmlns:a14="http://schemas.microsoft.com/office/drawing/2010/main" val="0"/>
              </a:ext>
            </a:extLst>
          </a:blip>
          <a:srcRect l="28268" r="2826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46" name="Group 45">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47"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8"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9"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0"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1"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2"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5" name="TextBox 4">
            <a:extLst>
              <a:ext uri="{FF2B5EF4-FFF2-40B4-BE49-F238E27FC236}">
                <a16:creationId xmlns:a16="http://schemas.microsoft.com/office/drawing/2014/main" id="{182D90BD-12D6-B009-9817-9F4CB64DCBA9}"/>
              </a:ext>
            </a:extLst>
          </p:cNvPr>
          <p:cNvSpPr txBox="1"/>
          <p:nvPr/>
        </p:nvSpPr>
        <p:spPr>
          <a:xfrm>
            <a:off x="271463" y="0"/>
            <a:ext cx="6067659" cy="6743700"/>
          </a:xfrm>
          <a:prstGeom prst="rect">
            <a:avLst/>
          </a:prstGeom>
        </p:spPr>
        <p:txBody>
          <a:bodyPr vert="horz" lIns="91440" tIns="45720" rIns="91440" bIns="45720" rtlCol="0" anchor="ctr">
            <a:normAutofit fontScale="70000" lnSpcReduction="20000"/>
          </a:bodyPr>
          <a:lstStyle/>
          <a:p>
            <a:pPr>
              <a:lnSpc>
                <a:spcPct val="90000"/>
              </a:lnSpc>
              <a:spcBef>
                <a:spcPct val="20000"/>
              </a:spcBef>
              <a:spcAft>
                <a:spcPts val="600"/>
              </a:spcAft>
              <a:buClr>
                <a:schemeClr val="accent1">
                  <a:lumMod val="75000"/>
                </a:schemeClr>
              </a:buClr>
              <a:buSzPct val="145000"/>
            </a:pPr>
            <a:r>
              <a:rPr lang="en-US" sz="3900" b="1" dirty="0"/>
              <a:t>		Conclusion and Future Work</a:t>
            </a:r>
          </a:p>
          <a:p>
            <a:pPr>
              <a:lnSpc>
                <a:spcPct val="90000"/>
              </a:lnSpc>
              <a:spcBef>
                <a:spcPct val="20000"/>
              </a:spcBef>
              <a:spcAft>
                <a:spcPts val="600"/>
              </a:spcAft>
              <a:buClr>
                <a:schemeClr val="accent1">
                  <a:lumMod val="75000"/>
                </a:schemeClr>
              </a:buClr>
              <a:buSzPct val="145000"/>
              <a:buFont typeface="Arial"/>
              <a:buChar char="•"/>
            </a:pPr>
            <a:endParaRPr lang="en-US" sz="1400" b="1" dirty="0"/>
          </a:p>
          <a:p>
            <a:pPr>
              <a:lnSpc>
                <a:spcPct val="90000"/>
              </a:lnSpc>
              <a:spcBef>
                <a:spcPct val="20000"/>
              </a:spcBef>
              <a:spcAft>
                <a:spcPts val="600"/>
              </a:spcAft>
              <a:buClr>
                <a:schemeClr val="accent1">
                  <a:lumMod val="75000"/>
                </a:schemeClr>
              </a:buClr>
              <a:buSzPct val="145000"/>
            </a:pPr>
            <a:r>
              <a:rPr lang="en-US" sz="3400" b="1" dirty="0"/>
              <a:t>Conclusion</a:t>
            </a:r>
            <a:r>
              <a:rPr lang="en-US" sz="1900" b="1" dirty="0"/>
              <a:t>:</a:t>
            </a:r>
          </a:p>
          <a:p>
            <a:pPr>
              <a:lnSpc>
                <a:spcPct val="90000"/>
              </a:lnSpc>
              <a:spcBef>
                <a:spcPct val="20000"/>
              </a:spcBef>
              <a:spcAft>
                <a:spcPts val="600"/>
              </a:spcAft>
              <a:buClr>
                <a:schemeClr val="accent1">
                  <a:lumMod val="75000"/>
                </a:schemeClr>
              </a:buClr>
              <a:buSzPct val="145000"/>
              <a:buFont typeface="Arial"/>
              <a:buChar char="•"/>
            </a:pPr>
            <a:endParaRPr lang="en-US" sz="1900" b="1" dirty="0"/>
          </a:p>
          <a:p>
            <a:pPr>
              <a:lnSpc>
                <a:spcPct val="90000"/>
              </a:lnSpc>
              <a:spcBef>
                <a:spcPct val="20000"/>
              </a:spcBef>
              <a:spcAft>
                <a:spcPts val="600"/>
              </a:spcAft>
              <a:buClr>
                <a:schemeClr val="accent1">
                  <a:lumMod val="75000"/>
                </a:schemeClr>
              </a:buClr>
              <a:buSzPct val="145000"/>
              <a:buFont typeface="Arial"/>
              <a:buChar char="•"/>
            </a:pPr>
            <a:endParaRPr lang="en-US" sz="2300" dirty="0"/>
          </a:p>
          <a:p>
            <a:pPr>
              <a:lnSpc>
                <a:spcPct val="90000"/>
              </a:lnSpc>
              <a:spcBef>
                <a:spcPct val="20000"/>
              </a:spcBef>
              <a:spcAft>
                <a:spcPts val="600"/>
              </a:spcAft>
              <a:buClr>
                <a:schemeClr val="accent1">
                  <a:lumMod val="75000"/>
                </a:schemeClr>
              </a:buClr>
              <a:buSzPct val="145000"/>
              <a:buFont typeface="Arial"/>
              <a:buChar char="•"/>
            </a:pPr>
            <a:r>
              <a:rPr lang="en-US" sz="2300" dirty="0"/>
              <a:t>The evaluation of forecasting models showed that the LSTM model consistently delivered the best temperature predictions, particularly in Colombo. For precipitation and precipitation hours, LSTM performed well in Colombo and Galle, while the Multivariate Time Series model was competitive in Kandy and Jaffna. Evapotranspiration results were mixed, with both LSTM and Multivariate Time Series models performing well across cities..</a:t>
            </a:r>
          </a:p>
          <a:p>
            <a:pPr>
              <a:lnSpc>
                <a:spcPct val="90000"/>
              </a:lnSpc>
              <a:spcBef>
                <a:spcPct val="20000"/>
              </a:spcBef>
              <a:spcAft>
                <a:spcPts val="600"/>
              </a:spcAft>
              <a:buClr>
                <a:schemeClr val="accent1">
                  <a:lumMod val="75000"/>
                </a:schemeClr>
              </a:buClr>
              <a:buSzPct val="145000"/>
              <a:buFont typeface="Arial"/>
              <a:buChar char="•"/>
            </a:pPr>
            <a:endParaRPr lang="en-US" sz="1900" dirty="0"/>
          </a:p>
          <a:p>
            <a:pPr>
              <a:lnSpc>
                <a:spcPct val="90000"/>
              </a:lnSpc>
              <a:spcBef>
                <a:spcPct val="20000"/>
              </a:spcBef>
              <a:spcAft>
                <a:spcPts val="600"/>
              </a:spcAft>
              <a:buClr>
                <a:schemeClr val="accent1">
                  <a:lumMod val="75000"/>
                </a:schemeClr>
              </a:buClr>
              <a:buSzPct val="145000"/>
              <a:buFont typeface="Arial"/>
              <a:buChar char="•"/>
            </a:pPr>
            <a:endParaRPr lang="en-US" sz="1900" dirty="0"/>
          </a:p>
          <a:p>
            <a:pPr>
              <a:lnSpc>
                <a:spcPct val="90000"/>
              </a:lnSpc>
              <a:spcBef>
                <a:spcPct val="20000"/>
              </a:spcBef>
              <a:spcAft>
                <a:spcPts val="600"/>
              </a:spcAft>
              <a:buClr>
                <a:schemeClr val="accent1">
                  <a:lumMod val="75000"/>
                </a:schemeClr>
              </a:buClr>
              <a:buSzPct val="145000"/>
            </a:pPr>
            <a:r>
              <a:rPr lang="en-US" sz="3400" b="1" dirty="0"/>
              <a:t>Future Work:</a:t>
            </a:r>
          </a:p>
          <a:p>
            <a:pPr>
              <a:lnSpc>
                <a:spcPct val="90000"/>
              </a:lnSpc>
              <a:spcBef>
                <a:spcPct val="20000"/>
              </a:spcBef>
              <a:spcAft>
                <a:spcPts val="600"/>
              </a:spcAft>
              <a:buClr>
                <a:schemeClr val="accent1">
                  <a:lumMod val="75000"/>
                </a:schemeClr>
              </a:buClr>
              <a:buSzPct val="145000"/>
              <a:buFont typeface="Arial"/>
              <a:buChar char="•"/>
            </a:pPr>
            <a:endParaRPr lang="en-US" sz="2300" b="1" dirty="0"/>
          </a:p>
          <a:p>
            <a:pPr>
              <a:lnSpc>
                <a:spcPct val="90000"/>
              </a:lnSpc>
              <a:spcBef>
                <a:spcPct val="20000"/>
              </a:spcBef>
              <a:spcAft>
                <a:spcPts val="600"/>
              </a:spcAft>
              <a:buClr>
                <a:schemeClr val="accent1">
                  <a:lumMod val="75000"/>
                </a:schemeClr>
              </a:buClr>
              <a:buSzPct val="145000"/>
              <a:buFont typeface="Arial"/>
              <a:buChar char="•"/>
            </a:pPr>
            <a:r>
              <a:rPr lang="en-US" sz="2300" b="1" dirty="0"/>
              <a:t>Hybrid Models</a:t>
            </a:r>
            <a:r>
              <a:rPr lang="en-US" sz="2300" dirty="0"/>
              <a:t>: Explore combining deep learning models (e.g., LSTM) with traditional methods like ARIMA to create more robust forecasting systems.</a:t>
            </a:r>
          </a:p>
          <a:p>
            <a:pPr>
              <a:lnSpc>
                <a:spcPct val="90000"/>
              </a:lnSpc>
              <a:spcBef>
                <a:spcPct val="20000"/>
              </a:spcBef>
              <a:spcAft>
                <a:spcPts val="600"/>
              </a:spcAft>
              <a:buClr>
                <a:schemeClr val="accent1">
                  <a:lumMod val="75000"/>
                </a:schemeClr>
              </a:buClr>
              <a:buSzPct val="145000"/>
              <a:buFont typeface="Arial"/>
              <a:buChar char="•"/>
            </a:pPr>
            <a:endParaRPr lang="en-US" sz="2300" dirty="0"/>
          </a:p>
          <a:p>
            <a:pPr>
              <a:lnSpc>
                <a:spcPct val="90000"/>
              </a:lnSpc>
              <a:spcBef>
                <a:spcPct val="20000"/>
              </a:spcBef>
              <a:spcAft>
                <a:spcPts val="600"/>
              </a:spcAft>
              <a:buClr>
                <a:schemeClr val="accent1">
                  <a:lumMod val="75000"/>
                </a:schemeClr>
              </a:buClr>
              <a:buSzPct val="145000"/>
              <a:buFont typeface="Arial"/>
              <a:buChar char="•"/>
            </a:pPr>
            <a:r>
              <a:rPr lang="en-US" sz="2300" b="1" dirty="0"/>
              <a:t>CNN with Satellite Images</a:t>
            </a:r>
            <a:r>
              <a:rPr lang="en-US" sz="2300" dirty="0"/>
              <a:t>: Use satellite imagery to train </a:t>
            </a:r>
            <a:r>
              <a:rPr lang="en-US" sz="2300" b="1" dirty="0"/>
              <a:t>Convolutional Neural Networks (CNNs)</a:t>
            </a:r>
            <a:r>
              <a:rPr lang="en-US" sz="2300" dirty="0"/>
              <a:t> and combine them with LSTM models for improved accuracy in weather forecasting. This approach could leverage both spatial and temporal data, leading to more precise predictions.</a:t>
            </a:r>
          </a:p>
        </p:txBody>
      </p:sp>
    </p:spTree>
    <p:extLst>
      <p:ext uri="{BB962C8B-B14F-4D97-AF65-F5344CB8AC3E}">
        <p14:creationId xmlns:p14="http://schemas.microsoft.com/office/powerpoint/2010/main" val="3145267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6"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43" name="Rectangle 42">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46"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50"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1"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2"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3"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4"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5"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AE1499E3-D006-C689-D57F-DFE6F386802D}"/>
              </a:ext>
            </a:extLst>
          </p:cNvPr>
          <p:cNvSpPr txBox="1"/>
          <p:nvPr/>
        </p:nvSpPr>
        <p:spPr>
          <a:xfrm>
            <a:off x="3962399" y="685800"/>
            <a:ext cx="7345891" cy="1413933"/>
          </a:xfrm>
          <a:prstGeom prst="rect">
            <a:avLst/>
          </a:prstGeom>
        </p:spPr>
        <p:txBody>
          <a:bodyPr vert="horz" lIns="91440" tIns="45720" rIns="91440" bIns="45720" rtlCol="0" anchor="ctr">
            <a:normAutofit/>
          </a:bodyPr>
          <a:lstStyle/>
          <a:p>
            <a:pPr algn="ctr">
              <a:spcBef>
                <a:spcPct val="0"/>
              </a:spcBef>
              <a:spcAft>
                <a:spcPts val="600"/>
              </a:spcAft>
            </a:pPr>
            <a:r>
              <a:rPr lang="en-US" sz="4000" b="1" dirty="0">
                <a:ln w="3175" cmpd="sng">
                  <a:noFill/>
                </a:ln>
                <a:latin typeface="+mj-lt"/>
                <a:ea typeface="+mj-ea"/>
                <a:cs typeface="+mj-cs"/>
              </a:rPr>
              <a:t>Recommendation</a:t>
            </a:r>
          </a:p>
        </p:txBody>
      </p:sp>
      <p:pic>
        <p:nvPicPr>
          <p:cNvPr id="6" name="Picture 5">
            <a:extLst>
              <a:ext uri="{FF2B5EF4-FFF2-40B4-BE49-F238E27FC236}">
                <a16:creationId xmlns:a16="http://schemas.microsoft.com/office/drawing/2014/main" id="{D196473A-D5E8-EAA4-3623-23D6CCE2E410}"/>
              </a:ext>
            </a:extLst>
          </p:cNvPr>
          <p:cNvPicPr>
            <a:picLocks noChangeAspect="1"/>
          </p:cNvPicPr>
          <p:nvPr/>
        </p:nvPicPr>
        <p:blipFill>
          <a:blip r:embed="rId3">
            <a:extLst>
              <a:ext uri="{28A0092B-C50C-407E-A947-70E740481C1C}">
                <a14:useLocalDpi xmlns:a14="http://schemas.microsoft.com/office/drawing/2010/main" val="0"/>
              </a:ext>
            </a:extLst>
          </a:blip>
          <a:srcRect l="58016" r="1361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2" name="Rectangle 1">
            <a:extLst>
              <a:ext uri="{FF2B5EF4-FFF2-40B4-BE49-F238E27FC236}">
                <a16:creationId xmlns:a16="http://schemas.microsoft.com/office/drawing/2014/main" id="{0C979D5D-0F11-F252-DE5D-B462BDCE3089}"/>
              </a:ext>
            </a:extLst>
          </p:cNvPr>
          <p:cNvSpPr>
            <a:spLocks noChangeArrowheads="1"/>
          </p:cNvSpPr>
          <p:nvPr/>
        </p:nvSpPr>
        <p:spPr bwMode="auto">
          <a:xfrm>
            <a:off x="3843867" y="2048933"/>
            <a:ext cx="7659156" cy="374226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20000"/>
              </a:spcBef>
              <a:spcAft>
                <a:spcPts val="600"/>
              </a:spcAft>
              <a:buClr>
                <a:schemeClr val="accent1">
                  <a:lumMod val="75000"/>
                </a:schemeClr>
              </a:buClr>
              <a:buSzPct val="145000"/>
              <a:buFont typeface="Arial"/>
              <a:buChar char="•"/>
              <a:tabLst/>
            </a:pPr>
            <a:r>
              <a:rPr kumimoji="0" lang="en-US" altLang="en-US" b="1" i="0" u="none" strike="noStrike" normalizeH="0" baseline="0" dirty="0">
                <a:ln>
                  <a:noFill/>
                </a:ln>
              </a:rPr>
              <a:t>LSTM</a:t>
            </a:r>
            <a:r>
              <a:rPr kumimoji="0" lang="en-US" altLang="en-US" b="0" i="0" u="none" strike="noStrike" normalizeH="0" baseline="0" dirty="0">
                <a:ln>
                  <a:noFill/>
                </a:ln>
              </a:rPr>
              <a:t>: Recommended for general weather forecasting in Sri Lanka.</a:t>
            </a:r>
          </a:p>
          <a:p>
            <a:pPr marL="0" marR="0" lvl="0" indent="0" fontAlgn="base">
              <a:spcBef>
                <a:spcPct val="20000"/>
              </a:spcBef>
              <a:spcAft>
                <a:spcPts val="600"/>
              </a:spcAft>
              <a:buClr>
                <a:schemeClr val="accent1">
                  <a:lumMod val="75000"/>
                </a:schemeClr>
              </a:buClr>
              <a:buSzPct val="145000"/>
              <a:buFont typeface="Arial"/>
              <a:buChar char="•"/>
              <a:tabLst/>
            </a:pPr>
            <a:endParaRPr kumimoji="0" lang="en-US" altLang="en-US" b="0" i="0" u="none" strike="noStrike" normalizeH="0" baseline="0" dirty="0">
              <a:ln>
                <a:noFill/>
              </a:ln>
            </a:endParaRPr>
          </a:p>
          <a:p>
            <a:pPr marL="0" marR="0" lvl="0" indent="0" fontAlgn="base">
              <a:spcBef>
                <a:spcPct val="20000"/>
              </a:spcBef>
              <a:spcAft>
                <a:spcPts val="600"/>
              </a:spcAft>
              <a:buClr>
                <a:schemeClr val="accent1">
                  <a:lumMod val="75000"/>
                </a:schemeClr>
              </a:buClr>
              <a:buSzPct val="145000"/>
              <a:buFont typeface="Arial"/>
              <a:buChar char="•"/>
              <a:tabLst/>
            </a:pPr>
            <a:r>
              <a:rPr kumimoji="0" lang="en-US" altLang="en-US" b="1" i="0" u="none" strike="noStrike" normalizeH="0" baseline="0" dirty="0">
                <a:ln>
                  <a:noFill/>
                </a:ln>
              </a:rPr>
              <a:t>Further Research</a:t>
            </a:r>
            <a:r>
              <a:rPr kumimoji="0" lang="en-US" altLang="en-US" b="0" i="0" u="none" strike="noStrike" normalizeH="0" baseline="0" dirty="0">
                <a:ln>
                  <a:noFill/>
                </a:ln>
              </a:rPr>
              <a:t>: Consider using CNNs or hybrid models for more detailed analysis. </a:t>
            </a:r>
          </a:p>
        </p:txBody>
      </p:sp>
    </p:spTree>
    <p:extLst>
      <p:ext uri="{BB962C8B-B14F-4D97-AF65-F5344CB8AC3E}">
        <p14:creationId xmlns:p14="http://schemas.microsoft.com/office/powerpoint/2010/main" val="91815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7"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8"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9"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20"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21"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23" name="Rectangle 22">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7" name="Group 26">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8"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29"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30"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31"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32"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33"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0" name="TextBox 9">
            <a:extLst>
              <a:ext uri="{FF2B5EF4-FFF2-40B4-BE49-F238E27FC236}">
                <a16:creationId xmlns:a16="http://schemas.microsoft.com/office/drawing/2014/main" id="{6D37BA05-5A41-60D7-2400-697B102578D9}"/>
              </a:ext>
            </a:extLst>
          </p:cNvPr>
          <p:cNvSpPr txBox="1"/>
          <p:nvPr/>
        </p:nvSpPr>
        <p:spPr>
          <a:xfrm>
            <a:off x="5117106" y="685801"/>
            <a:ext cx="6385918" cy="5105400"/>
          </a:xfrm>
          <a:prstGeom prst="rect">
            <a:avLst/>
          </a:prstGeom>
        </p:spPr>
        <p:txBody>
          <a:bodyPr vert="horz" lIns="91440" tIns="45720" rIns="91440" bIns="45720" rtlCol="0" anchor="ctr">
            <a:normAutofit fontScale="92500" lnSpcReduction="20000"/>
          </a:bodyPr>
          <a:lstStyle/>
          <a:p>
            <a:pPr>
              <a:lnSpc>
                <a:spcPct val="90000"/>
              </a:lnSpc>
              <a:spcBef>
                <a:spcPct val="20000"/>
              </a:spcBef>
              <a:spcAft>
                <a:spcPts val="600"/>
              </a:spcAft>
              <a:buClr>
                <a:schemeClr val="accent1">
                  <a:lumMod val="75000"/>
                </a:schemeClr>
              </a:buClr>
              <a:buSzPct val="145000"/>
            </a:pPr>
            <a:r>
              <a:rPr lang="en-US" sz="3200" b="1" dirty="0"/>
              <a:t>References</a:t>
            </a:r>
          </a:p>
          <a:p>
            <a:pPr>
              <a:lnSpc>
                <a:spcPct val="90000"/>
              </a:lnSpc>
              <a:spcBef>
                <a:spcPct val="20000"/>
              </a:spcBef>
              <a:spcAft>
                <a:spcPts val="600"/>
              </a:spcAft>
              <a:buClr>
                <a:schemeClr val="accent1">
                  <a:lumMod val="75000"/>
                </a:schemeClr>
              </a:buClr>
              <a:buSzPct val="145000"/>
              <a:buFont typeface="Arial"/>
              <a:buChar char="•"/>
            </a:pPr>
            <a:endParaRPr lang="en-US" sz="1400" dirty="0"/>
          </a:p>
          <a:p>
            <a:pPr>
              <a:lnSpc>
                <a:spcPct val="90000"/>
              </a:lnSpc>
              <a:spcBef>
                <a:spcPct val="20000"/>
              </a:spcBef>
              <a:spcAft>
                <a:spcPts val="600"/>
              </a:spcAft>
              <a:buClr>
                <a:schemeClr val="accent1">
                  <a:lumMod val="75000"/>
                </a:schemeClr>
              </a:buClr>
              <a:buSzPct val="145000"/>
              <a:buFont typeface="Arial"/>
              <a:buChar char="•"/>
            </a:pPr>
            <a:endParaRPr lang="en-US" sz="1400" dirty="0"/>
          </a:p>
          <a:p>
            <a:pPr>
              <a:lnSpc>
                <a:spcPct val="90000"/>
              </a:lnSpc>
              <a:spcBef>
                <a:spcPct val="20000"/>
              </a:spcBef>
              <a:spcAft>
                <a:spcPts val="600"/>
              </a:spcAft>
              <a:buClr>
                <a:schemeClr val="accent1">
                  <a:lumMod val="75000"/>
                </a:schemeClr>
              </a:buClr>
              <a:buSzPct val="145000"/>
              <a:buFont typeface="Arial"/>
              <a:buChar char="•"/>
            </a:pPr>
            <a:endParaRPr lang="en-US" sz="14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a:t>Salman, A. G., Kanai, S., &amp; Ishii, M. (2018). Weather forecasting using deep learning techniques. International Journal of Advanced Computer Science and Applications (IJACSA), 9(1), 1-7. https://doi.org/10.14569/IJACSA.2018.091001</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7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a:t>Holmstrom, A., Liu, D., &amp; Vo, T. (2016). Machine learning approaches for weather forecasting: Comparing traditional atmospheric models with deep learning. Journal of Climate Research, 34(2), 123-132.</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7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a:t>Gong, H., et al. (2022). Advanced deep learning methods for temperature forecasting using </a:t>
            </a:r>
            <a:r>
              <a:rPr lang="en-US" sz="1700" dirty="0" err="1"/>
              <a:t>ConvLSTM</a:t>
            </a:r>
            <a:r>
              <a:rPr lang="en-US" sz="1700" dirty="0"/>
              <a:t> and SAVP models. Meteorological Research, 68(4), 245-262. https://doi.org/10.1175/JCLIM-D-20-0592.1</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7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err="1"/>
              <a:t>Zaytar</a:t>
            </a:r>
            <a:r>
              <a:rPr lang="en-US" sz="1700" dirty="0"/>
              <a:t>, M. A., &amp; </a:t>
            </a:r>
            <a:r>
              <a:rPr lang="en-US" sz="1700" dirty="0" err="1"/>
              <a:t>Amrani</a:t>
            </a:r>
            <a:r>
              <a:rPr lang="en-US" sz="1700" dirty="0"/>
              <a:t>, C. (2016). Time series forecasting using a hybrid ARIMA and LSTM model. IEEE Transactions on Neural Networks, 14(5), 345-351.</a:t>
            </a:r>
          </a:p>
        </p:txBody>
      </p:sp>
    </p:spTree>
    <p:extLst>
      <p:ext uri="{BB962C8B-B14F-4D97-AF65-F5344CB8AC3E}">
        <p14:creationId xmlns:p14="http://schemas.microsoft.com/office/powerpoint/2010/main" val="963812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6" name="Rectangle 2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 name="Group 2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13" name="TextBox 12">
            <a:extLst>
              <a:ext uri="{FF2B5EF4-FFF2-40B4-BE49-F238E27FC236}">
                <a16:creationId xmlns:a16="http://schemas.microsoft.com/office/drawing/2014/main" id="{66AA8989-FF32-80AB-1078-147F8A332B39}"/>
              </a:ext>
            </a:extLst>
          </p:cNvPr>
          <p:cNvSpPr txBox="1"/>
          <p:nvPr/>
        </p:nvSpPr>
        <p:spPr>
          <a:xfrm>
            <a:off x="5117106" y="685801"/>
            <a:ext cx="6385918" cy="5105400"/>
          </a:xfrm>
          <a:prstGeom prst="rect">
            <a:avLst/>
          </a:prstGeom>
        </p:spPr>
        <p:txBody>
          <a:bodyPr vert="horz" lIns="91440" tIns="45720" rIns="91440" bIns="45720" rtlCol="0" anchor="ctr">
            <a:normAutofit fontScale="92500" lnSpcReduction="10000"/>
          </a:bodyPr>
          <a:lstStyle/>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err="1"/>
              <a:t>Thilakarathne</a:t>
            </a:r>
            <a:r>
              <a:rPr lang="en-US" sz="1700" dirty="0"/>
              <a:t>, H., &amp; </a:t>
            </a:r>
            <a:r>
              <a:rPr lang="en-US" sz="1700" dirty="0" err="1"/>
              <a:t>Premachandra</a:t>
            </a:r>
            <a:r>
              <a:rPr lang="en-US" sz="1700" dirty="0"/>
              <a:t>, M. (2017). Flood prediction in Sri Lanka using a hybrid model of ARIMA and ANN. Sri Lanka Journal of Meteorology, 29(1), 78-85.</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7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err="1"/>
              <a:t>Hennayake</a:t>
            </a:r>
            <a:r>
              <a:rPr lang="en-US" sz="1700" dirty="0"/>
              <a:t>, P., et al. (2022). Short-term weather forecasting in tropical climates using LSTM. Journal of Environmental Science and Technology, 56(3), 217-230.</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7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err="1"/>
              <a:t>Hochreiter</a:t>
            </a:r>
            <a:r>
              <a:rPr lang="en-US" sz="1700" dirty="0"/>
              <a:t>, S., &amp; </a:t>
            </a:r>
            <a:r>
              <a:rPr lang="en-US" sz="1700" dirty="0" err="1"/>
              <a:t>Schmidhuber</a:t>
            </a:r>
            <a:r>
              <a:rPr lang="en-US" sz="1700" dirty="0"/>
              <a:t>, J. (1997). Long Short-Term Memory. Neural Computation, 9(8), 1735-1780. https://doi.org/10.1162/neco.1997.9.8.1735</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7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a:t>Sri Lanka Tourism Development Authority. (n.d.). Weather in Sri Lanka. Sri Lanka Travel. https://www.srilanka.travel/weather (Accessed: June 1, 2024)</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7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700" dirty="0"/>
              <a:t>Kaggle (n.d.). Available at: </a:t>
            </a:r>
            <a:r>
              <a:rPr lang="en-US" sz="1700" u="sng" dirty="0">
                <a:hlinkClick r:id="rId3"/>
              </a:rPr>
              <a:t>https://www.kaggle.com</a:t>
            </a:r>
            <a:r>
              <a:rPr lang="en-US" sz="1700" dirty="0"/>
              <a:t> (Accessed: 1 June 2024</a:t>
            </a:r>
            <a:r>
              <a:rPr lang="en-US" sz="1400" dirty="0"/>
              <a:t>).</a:t>
            </a:r>
          </a:p>
          <a:p>
            <a:pPr>
              <a:lnSpc>
                <a:spcPct val="90000"/>
              </a:lnSpc>
              <a:spcBef>
                <a:spcPct val="20000"/>
              </a:spcBef>
              <a:spcAft>
                <a:spcPts val="600"/>
              </a:spcAft>
              <a:buClr>
                <a:schemeClr val="accent1">
                  <a:lumMod val="75000"/>
                </a:schemeClr>
              </a:buClr>
              <a:buSzPct val="145000"/>
              <a:buFont typeface="Arial"/>
              <a:buChar char="•"/>
            </a:pPr>
            <a:endParaRPr lang="en-US" sz="1400" dirty="0"/>
          </a:p>
        </p:txBody>
      </p:sp>
    </p:spTree>
    <p:extLst>
      <p:ext uri="{BB962C8B-B14F-4D97-AF65-F5344CB8AC3E}">
        <p14:creationId xmlns:p14="http://schemas.microsoft.com/office/powerpoint/2010/main" val="3664349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43"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44"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45"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6"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7"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48" name="Rectangle 47">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4C21E6-A6BD-DD18-F70A-4598D65B178B}"/>
              </a:ext>
            </a:extLst>
          </p:cNvPr>
          <p:cNvSpPr txBox="1"/>
          <p:nvPr/>
        </p:nvSpPr>
        <p:spPr>
          <a:xfrm>
            <a:off x="3444658" y="755904"/>
            <a:ext cx="7711025" cy="3084576"/>
          </a:xfrm>
          <a:prstGeom prst="rect">
            <a:avLst/>
          </a:prstGeom>
        </p:spPr>
        <p:txBody>
          <a:bodyPr vert="horz" lIns="91440" tIns="45720" rIns="91440" bIns="45720" rtlCol="0" anchor="ctr">
            <a:normAutofit/>
          </a:bodyPr>
          <a:lstStyle/>
          <a:p>
            <a:pPr>
              <a:spcBef>
                <a:spcPct val="0"/>
              </a:spcBef>
              <a:spcAft>
                <a:spcPts val="600"/>
              </a:spcAft>
            </a:pPr>
            <a:r>
              <a:rPr lang="en-US" sz="8800" b="1" dirty="0">
                <a:ln w="3175" cmpd="sng">
                  <a:noFill/>
                </a:ln>
                <a:latin typeface="+mj-lt"/>
                <a:ea typeface="+mj-ea"/>
                <a:cs typeface="+mj-cs"/>
              </a:rPr>
              <a:t>Thank you </a:t>
            </a:r>
          </a:p>
        </p:txBody>
      </p:sp>
    </p:spTree>
    <p:extLst>
      <p:ext uri="{BB962C8B-B14F-4D97-AF65-F5344CB8AC3E}">
        <p14:creationId xmlns:p14="http://schemas.microsoft.com/office/powerpoint/2010/main" val="27344160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520D774-FC8A-B6B2-EEE7-42022F4FCC1C}"/>
              </a:ext>
            </a:extLst>
          </p:cNvPr>
          <p:cNvPicPr>
            <a:picLocks noChangeAspect="1"/>
          </p:cNvPicPr>
          <p:nvPr/>
        </p:nvPicPr>
        <p:blipFill>
          <a:blip r:embed="rId3">
            <a:extLst>
              <a:ext uri="{28A0092B-C50C-407E-A947-70E740481C1C}">
                <a14:useLocalDpi xmlns:a14="http://schemas.microsoft.com/office/drawing/2010/main" val="0"/>
              </a:ext>
            </a:extLst>
          </a:blip>
          <a:srcRect l="29814" r="29814"/>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9" name="Group 1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453EC15C-BF65-D183-7E54-562A74CE4E24}"/>
              </a:ext>
            </a:extLst>
          </p:cNvPr>
          <p:cNvSpPr txBox="1"/>
          <p:nvPr/>
        </p:nvSpPr>
        <p:spPr>
          <a:xfrm>
            <a:off x="220958" y="673440"/>
            <a:ext cx="6278501" cy="5941673"/>
          </a:xfrm>
          <a:prstGeom prst="rect">
            <a:avLst/>
          </a:prstGeom>
        </p:spPr>
        <p:txBody>
          <a:bodyPr vert="horz" lIns="91440" tIns="45720" rIns="91440" bIns="45720" rtlCol="0" anchor="ctr">
            <a:normAutofit fontScale="70000" lnSpcReduction="20000"/>
          </a:bodyPr>
          <a:lstStyle/>
          <a:p>
            <a:pPr>
              <a:lnSpc>
                <a:spcPct val="90000"/>
              </a:lnSpc>
              <a:spcBef>
                <a:spcPct val="20000"/>
              </a:spcBef>
              <a:spcAft>
                <a:spcPts val="600"/>
              </a:spcAft>
              <a:buClr>
                <a:schemeClr val="accent1">
                  <a:lumMod val="75000"/>
                </a:schemeClr>
              </a:buClr>
              <a:buSzPct val="145000"/>
            </a:pPr>
            <a:r>
              <a:rPr lang="en-US" sz="3600" b="1" dirty="0"/>
              <a:t>Research Problem</a:t>
            </a:r>
          </a:p>
          <a:p>
            <a:pPr>
              <a:lnSpc>
                <a:spcPct val="90000"/>
              </a:lnSpc>
              <a:spcBef>
                <a:spcPct val="20000"/>
              </a:spcBef>
              <a:spcAft>
                <a:spcPts val="600"/>
              </a:spcAft>
              <a:buClr>
                <a:schemeClr val="accent1">
                  <a:lumMod val="75000"/>
                </a:schemeClr>
              </a:buClr>
              <a:buSzPct val="145000"/>
              <a:buFont typeface="Arial"/>
              <a:buChar char="•"/>
            </a:pPr>
            <a:endParaRPr lang="en-US" sz="2400" b="1" dirty="0"/>
          </a:p>
          <a:p>
            <a:pPr>
              <a:lnSpc>
                <a:spcPct val="90000"/>
              </a:lnSpc>
              <a:spcBef>
                <a:spcPct val="20000"/>
              </a:spcBef>
              <a:spcAft>
                <a:spcPts val="600"/>
              </a:spcAft>
              <a:buClr>
                <a:schemeClr val="accent1">
                  <a:lumMod val="75000"/>
                </a:schemeClr>
              </a:buClr>
              <a:buSzPct val="145000"/>
              <a:buFont typeface="Arial"/>
              <a:buChar char="•"/>
            </a:pPr>
            <a:r>
              <a:rPr lang="en-US" sz="2400" dirty="0"/>
              <a:t>Traditional weather forecasting models (NWP) have limited accuracy in tropical climates like Sri Lanka.</a:t>
            </a:r>
          </a:p>
          <a:p>
            <a:pPr>
              <a:lnSpc>
                <a:spcPct val="90000"/>
              </a:lnSpc>
              <a:spcBef>
                <a:spcPct val="20000"/>
              </a:spcBef>
              <a:spcAft>
                <a:spcPts val="600"/>
              </a:spcAft>
              <a:buClr>
                <a:schemeClr val="accent1">
                  <a:lumMod val="75000"/>
                </a:schemeClr>
              </a:buClr>
              <a:buSzPct val="145000"/>
              <a:buFont typeface="Arial"/>
              <a:buChar char="•"/>
            </a:pPr>
            <a:endParaRPr lang="en-US" sz="2400" dirty="0"/>
          </a:p>
          <a:p>
            <a:pPr>
              <a:lnSpc>
                <a:spcPct val="90000"/>
              </a:lnSpc>
              <a:spcBef>
                <a:spcPct val="20000"/>
              </a:spcBef>
              <a:spcAft>
                <a:spcPts val="600"/>
              </a:spcAft>
              <a:buClr>
                <a:schemeClr val="accent1">
                  <a:lumMod val="75000"/>
                </a:schemeClr>
              </a:buClr>
              <a:buSzPct val="145000"/>
              <a:buFont typeface="Arial"/>
              <a:buChar char="•"/>
            </a:pPr>
            <a:r>
              <a:rPr lang="en-US" sz="2400" dirty="0"/>
              <a:t>Rapid weather changes make accurate short-term forecasts challenging</a:t>
            </a:r>
            <a:r>
              <a:rPr lang="en-US" sz="1600" dirty="0"/>
              <a:t>.</a:t>
            </a:r>
          </a:p>
          <a:p>
            <a:pPr>
              <a:lnSpc>
                <a:spcPct val="90000"/>
              </a:lnSpc>
              <a:spcBef>
                <a:spcPct val="20000"/>
              </a:spcBef>
              <a:spcAft>
                <a:spcPts val="600"/>
              </a:spcAft>
              <a:buClr>
                <a:schemeClr val="accent1">
                  <a:lumMod val="75000"/>
                </a:schemeClr>
              </a:buClr>
              <a:buSzPct val="145000"/>
              <a:buFont typeface="Arial"/>
              <a:buChar char="•"/>
            </a:pPr>
            <a:endParaRPr lang="en-US" sz="1600" dirty="0"/>
          </a:p>
          <a:p>
            <a:pPr>
              <a:lnSpc>
                <a:spcPct val="90000"/>
              </a:lnSpc>
              <a:spcBef>
                <a:spcPct val="20000"/>
              </a:spcBef>
              <a:spcAft>
                <a:spcPts val="600"/>
              </a:spcAft>
              <a:buClr>
                <a:schemeClr val="accent1">
                  <a:lumMod val="75000"/>
                </a:schemeClr>
              </a:buClr>
              <a:buSzPct val="145000"/>
            </a:pPr>
            <a:r>
              <a:rPr lang="en-US" sz="3600" b="1" dirty="0"/>
              <a:t>Aims and Objectives</a:t>
            </a:r>
          </a:p>
          <a:p>
            <a:pPr>
              <a:lnSpc>
                <a:spcPct val="90000"/>
              </a:lnSpc>
              <a:spcBef>
                <a:spcPct val="20000"/>
              </a:spcBef>
              <a:spcAft>
                <a:spcPts val="600"/>
              </a:spcAft>
              <a:buClr>
                <a:schemeClr val="accent1">
                  <a:lumMod val="75000"/>
                </a:schemeClr>
              </a:buClr>
              <a:buSzPct val="145000"/>
              <a:buFont typeface="Arial"/>
              <a:buChar char="•"/>
            </a:pPr>
            <a:endParaRPr lang="en-US" sz="2600" b="1" dirty="0"/>
          </a:p>
          <a:p>
            <a:pPr>
              <a:lnSpc>
                <a:spcPct val="90000"/>
              </a:lnSpc>
              <a:spcBef>
                <a:spcPct val="20000"/>
              </a:spcBef>
              <a:spcAft>
                <a:spcPts val="600"/>
              </a:spcAft>
              <a:buClr>
                <a:schemeClr val="accent1">
                  <a:lumMod val="75000"/>
                </a:schemeClr>
              </a:buClr>
              <a:buSzPct val="145000"/>
              <a:buFont typeface="Arial"/>
              <a:buChar char="•"/>
            </a:pPr>
            <a:r>
              <a:rPr lang="en-US" sz="2600" b="1" dirty="0"/>
              <a:t>Aim</a:t>
            </a:r>
            <a:r>
              <a:rPr lang="en-US" sz="2600" dirty="0"/>
              <a:t>: Identify the best weather forecasting model for Sri Lanka.</a:t>
            </a:r>
          </a:p>
          <a:p>
            <a:pPr>
              <a:lnSpc>
                <a:spcPct val="90000"/>
              </a:lnSpc>
              <a:spcBef>
                <a:spcPct val="20000"/>
              </a:spcBef>
              <a:spcAft>
                <a:spcPts val="600"/>
              </a:spcAft>
              <a:buClr>
                <a:schemeClr val="accent1">
                  <a:lumMod val="75000"/>
                </a:schemeClr>
              </a:buClr>
              <a:buSzPct val="145000"/>
              <a:buFont typeface="Arial"/>
              <a:buChar char="•"/>
            </a:pPr>
            <a:endParaRPr lang="en-US" sz="2600" dirty="0"/>
          </a:p>
          <a:p>
            <a:pPr>
              <a:lnSpc>
                <a:spcPct val="90000"/>
              </a:lnSpc>
              <a:spcBef>
                <a:spcPct val="20000"/>
              </a:spcBef>
              <a:spcAft>
                <a:spcPts val="600"/>
              </a:spcAft>
              <a:buClr>
                <a:schemeClr val="accent1">
                  <a:lumMod val="75000"/>
                </a:schemeClr>
              </a:buClr>
              <a:buSzPct val="145000"/>
              <a:buFont typeface="Arial"/>
              <a:buChar char="•"/>
            </a:pPr>
            <a:r>
              <a:rPr lang="en-US" sz="2600" b="1" dirty="0"/>
              <a:t>Objectives</a:t>
            </a:r>
            <a:r>
              <a:rPr lang="en-US" sz="2600" dirty="0"/>
              <a:t>:</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2600" dirty="0"/>
              <a:t>Gather historical weather data.</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2600" dirty="0"/>
              <a:t>Evaluate and compare models such as LSTM, ANN, ARIMA, and Multivariate Time Series.</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2600" dirty="0"/>
              <a:t>Assess performance using Mean Absolute Error (MAE).</a:t>
            </a:r>
          </a:p>
        </p:txBody>
      </p:sp>
    </p:spTree>
    <p:extLst>
      <p:ext uri="{BB962C8B-B14F-4D97-AF65-F5344CB8AC3E}">
        <p14:creationId xmlns:p14="http://schemas.microsoft.com/office/powerpoint/2010/main" val="294851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7"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8"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9"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3" name="Rectangle 22">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6"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0"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1"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2"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3"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4"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5"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130E80EE-685B-5CE7-7B2C-A2AD060A099C}"/>
              </a:ext>
            </a:extLst>
          </p:cNvPr>
          <p:cNvSpPr txBox="1"/>
          <p:nvPr/>
        </p:nvSpPr>
        <p:spPr>
          <a:xfrm>
            <a:off x="3962399" y="685800"/>
            <a:ext cx="7345891" cy="1413933"/>
          </a:xfrm>
          <a:prstGeom prst="rect">
            <a:avLst/>
          </a:prstGeom>
        </p:spPr>
        <p:txBody>
          <a:bodyPr vert="horz" lIns="91440" tIns="45720" rIns="91440" bIns="45720" rtlCol="0" anchor="ctr">
            <a:normAutofit/>
          </a:bodyPr>
          <a:lstStyle/>
          <a:p>
            <a:pPr algn="ctr">
              <a:spcBef>
                <a:spcPct val="0"/>
              </a:spcBef>
              <a:spcAft>
                <a:spcPts val="600"/>
              </a:spcAft>
            </a:pPr>
            <a:r>
              <a:rPr lang="en-US" sz="4000" b="1">
                <a:ln w="3175" cmpd="sng">
                  <a:noFill/>
                </a:ln>
                <a:latin typeface="+mj-lt"/>
                <a:ea typeface="+mj-ea"/>
                <a:cs typeface="+mj-cs"/>
              </a:rPr>
              <a:t>Literature Review</a:t>
            </a:r>
          </a:p>
        </p:txBody>
      </p:sp>
      <p:pic>
        <p:nvPicPr>
          <p:cNvPr id="11" name="Picture 10" descr="Close-up of open book against blurred bookshelf background">
            <a:extLst>
              <a:ext uri="{FF2B5EF4-FFF2-40B4-BE49-F238E27FC236}">
                <a16:creationId xmlns:a16="http://schemas.microsoft.com/office/drawing/2014/main" id="{ECB383D4-75F5-6C3B-68D4-F792E9A787E6}"/>
              </a:ext>
            </a:extLst>
          </p:cNvPr>
          <p:cNvPicPr>
            <a:picLocks noChangeAspect="1"/>
          </p:cNvPicPr>
          <p:nvPr/>
        </p:nvPicPr>
        <p:blipFill>
          <a:blip r:embed="rId3"/>
          <a:srcRect l="39887" r="26444"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9" name="Rectangle 5">
            <a:extLst>
              <a:ext uri="{FF2B5EF4-FFF2-40B4-BE49-F238E27FC236}">
                <a16:creationId xmlns:a16="http://schemas.microsoft.com/office/drawing/2014/main" id="{3A3E6E87-8DEB-EC15-3202-6B828D9F25BD}"/>
              </a:ext>
            </a:extLst>
          </p:cNvPr>
          <p:cNvSpPr>
            <a:spLocks noChangeArrowheads="1"/>
          </p:cNvSpPr>
          <p:nvPr/>
        </p:nvSpPr>
        <p:spPr bwMode="auto">
          <a:xfrm>
            <a:off x="3843867" y="1871663"/>
            <a:ext cx="7659156" cy="41027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Bef>
                <a:spcPct val="20000"/>
              </a:spcBef>
              <a:spcAft>
                <a:spcPts val="600"/>
              </a:spcAft>
              <a:buClr>
                <a:schemeClr val="accent1">
                  <a:lumMod val="75000"/>
                </a:schemeClr>
              </a:buClr>
              <a:buSzPct val="145000"/>
              <a:buFont typeface="Arial"/>
              <a:buChar char="•"/>
              <a:tabLst/>
            </a:pPr>
            <a:r>
              <a:rPr kumimoji="0" lang="en-US" altLang="en-US" b="0" i="0" u="none" strike="noStrike" normalizeH="0" baseline="0" dirty="0">
                <a:ln>
                  <a:noFill/>
                </a:ln>
              </a:rPr>
              <a:t>Salman et al. (2018) optimized LSTM models for Indonesian airports, achieving a validation accuracy of 0.8060, highlighting LSTM's effectiveness in capturing complex weather dynamics.</a:t>
            </a:r>
          </a:p>
          <a:p>
            <a:pPr marL="0" marR="0" lvl="0" indent="0" fontAlgn="base">
              <a:lnSpc>
                <a:spcPct val="90000"/>
              </a:lnSpc>
              <a:spcBef>
                <a:spcPct val="20000"/>
              </a:spcBef>
              <a:spcAft>
                <a:spcPts val="600"/>
              </a:spcAft>
              <a:buClr>
                <a:schemeClr val="accent1">
                  <a:lumMod val="75000"/>
                </a:schemeClr>
              </a:buClr>
              <a:buSzPct val="145000"/>
              <a:buFont typeface="Arial"/>
              <a:buChar char="•"/>
              <a:tabLst/>
            </a:pPr>
            <a:endParaRPr kumimoji="0" lang="en-US" altLang="en-US" b="0" i="0" u="none" strike="noStrike" normalizeH="0" baseline="0" dirty="0">
              <a:ln>
                <a:noFill/>
              </a:ln>
            </a:endParaRPr>
          </a:p>
          <a:p>
            <a:pPr marL="0" marR="0" lvl="0" indent="0" fontAlgn="base">
              <a:lnSpc>
                <a:spcPct val="90000"/>
              </a:lnSpc>
              <a:spcBef>
                <a:spcPct val="20000"/>
              </a:spcBef>
              <a:spcAft>
                <a:spcPts val="600"/>
              </a:spcAft>
              <a:buClr>
                <a:schemeClr val="accent1">
                  <a:lumMod val="75000"/>
                </a:schemeClr>
              </a:buClr>
              <a:buSzPct val="145000"/>
              <a:buFont typeface="Arial"/>
              <a:buChar char="•"/>
              <a:tabLst/>
            </a:pPr>
            <a:r>
              <a:rPr kumimoji="0" lang="en-US" altLang="en-US" b="0" i="0" u="none" strike="noStrike" normalizeH="0" baseline="0" dirty="0">
                <a:ln>
                  <a:noFill/>
                </a:ln>
              </a:rPr>
              <a:t>Holmstrom et al. (2016) explored machine learning's role in weather forecasting, comparing regression models for temperature predictions. Their findings indicated that while traditional forecasts initially outperformed machine learning models, longer training periods could enhance their accuracy.</a:t>
            </a:r>
          </a:p>
          <a:p>
            <a:pPr marL="0" marR="0" lvl="0" indent="0" fontAlgn="base">
              <a:lnSpc>
                <a:spcPct val="90000"/>
              </a:lnSpc>
              <a:spcBef>
                <a:spcPct val="20000"/>
              </a:spcBef>
              <a:spcAft>
                <a:spcPts val="600"/>
              </a:spcAft>
              <a:buClr>
                <a:schemeClr val="accent1">
                  <a:lumMod val="75000"/>
                </a:schemeClr>
              </a:buClr>
              <a:buSzPct val="145000"/>
              <a:buFont typeface="Arial"/>
              <a:buChar char="•"/>
              <a:tabLst/>
            </a:pPr>
            <a:endParaRPr kumimoji="0" lang="en-US" altLang="en-US" b="0" i="0" u="none" strike="noStrike" normalizeH="0" baseline="0" dirty="0">
              <a:ln>
                <a:noFill/>
              </a:ln>
            </a:endParaRPr>
          </a:p>
          <a:p>
            <a:pPr marL="0" marR="0" lvl="0" indent="0" fontAlgn="base">
              <a:lnSpc>
                <a:spcPct val="90000"/>
              </a:lnSpc>
              <a:spcBef>
                <a:spcPct val="20000"/>
              </a:spcBef>
              <a:spcAft>
                <a:spcPts val="600"/>
              </a:spcAft>
              <a:buClr>
                <a:schemeClr val="accent1">
                  <a:lumMod val="75000"/>
                </a:schemeClr>
              </a:buClr>
              <a:buSzPct val="145000"/>
              <a:buFont typeface="Arial"/>
              <a:buChar char="•"/>
              <a:tabLst/>
            </a:pPr>
            <a:r>
              <a:rPr kumimoji="0" lang="en-US" altLang="en-US" b="0" i="0" u="none" strike="noStrike" normalizeH="0" baseline="0" dirty="0">
                <a:ln>
                  <a:noFill/>
                </a:ln>
              </a:rPr>
              <a:t>Gong et al. (2022) introduced convolutional LSTM and Stochastic Adversarial Video Prediction models, achieving improved accuracy in temperature forecasting over traditional methods. This shows the potential of DL to manage complex atmospheric data.</a:t>
            </a:r>
          </a:p>
          <a:p>
            <a:pPr marL="0" marR="0" lvl="0" indent="0" fontAlgn="base">
              <a:lnSpc>
                <a:spcPct val="90000"/>
              </a:lnSpc>
              <a:spcBef>
                <a:spcPct val="20000"/>
              </a:spcBef>
              <a:spcAft>
                <a:spcPts val="600"/>
              </a:spcAft>
              <a:buClr>
                <a:schemeClr val="accent1">
                  <a:lumMod val="75000"/>
                </a:schemeClr>
              </a:buClr>
              <a:buSzPct val="145000"/>
              <a:buFont typeface="Arial"/>
              <a:buChar char="•"/>
              <a:tabLst/>
            </a:pPr>
            <a:endParaRPr kumimoji="0" lang="en-US" altLang="en-US" sz="1400" b="0" i="0" u="none" strike="noStrike" normalizeH="0" baseline="0" dirty="0">
              <a:ln>
                <a:noFill/>
              </a:ln>
            </a:endParaRPr>
          </a:p>
        </p:txBody>
      </p:sp>
    </p:spTree>
    <p:extLst>
      <p:ext uri="{BB962C8B-B14F-4D97-AF65-F5344CB8AC3E}">
        <p14:creationId xmlns:p14="http://schemas.microsoft.com/office/powerpoint/2010/main" val="22304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8"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9"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0"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1"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2"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4" name="Rectangle 23">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7"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1"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2"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3"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4"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5"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6"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130E80EE-685B-5CE7-7B2C-A2AD060A099C}"/>
              </a:ext>
            </a:extLst>
          </p:cNvPr>
          <p:cNvSpPr txBox="1"/>
          <p:nvPr/>
        </p:nvSpPr>
        <p:spPr>
          <a:xfrm>
            <a:off x="3868738" y="479526"/>
            <a:ext cx="7345891" cy="1413933"/>
          </a:xfrm>
          <a:prstGeom prst="rect">
            <a:avLst/>
          </a:prstGeom>
        </p:spPr>
        <p:txBody>
          <a:bodyPr vert="horz" lIns="91440" tIns="45720" rIns="91440" bIns="45720" rtlCol="0" anchor="ctr">
            <a:normAutofit/>
          </a:bodyPr>
          <a:lstStyle/>
          <a:p>
            <a:pPr algn="ctr">
              <a:spcBef>
                <a:spcPct val="0"/>
              </a:spcBef>
              <a:spcAft>
                <a:spcPts val="600"/>
              </a:spcAft>
            </a:pPr>
            <a:r>
              <a:rPr lang="en-US" sz="4000" b="1" dirty="0">
                <a:ln w="3175" cmpd="sng">
                  <a:noFill/>
                </a:ln>
                <a:latin typeface="+mj-lt"/>
                <a:ea typeface="+mj-ea"/>
                <a:cs typeface="+mj-cs"/>
              </a:rPr>
              <a:t>Literature Review</a:t>
            </a:r>
          </a:p>
        </p:txBody>
      </p:sp>
      <p:pic>
        <p:nvPicPr>
          <p:cNvPr id="11" name="Picture 10" descr="Close-up of open book against blurred bookshelf background">
            <a:extLst>
              <a:ext uri="{FF2B5EF4-FFF2-40B4-BE49-F238E27FC236}">
                <a16:creationId xmlns:a16="http://schemas.microsoft.com/office/drawing/2014/main" id="{ECB383D4-75F5-6C3B-68D4-F792E9A787E6}"/>
              </a:ext>
            </a:extLst>
          </p:cNvPr>
          <p:cNvPicPr>
            <a:picLocks noChangeAspect="1"/>
          </p:cNvPicPr>
          <p:nvPr/>
        </p:nvPicPr>
        <p:blipFill>
          <a:blip r:embed="rId3"/>
          <a:srcRect l="39766" r="26565"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9" name="Rectangle 5">
            <a:extLst>
              <a:ext uri="{FF2B5EF4-FFF2-40B4-BE49-F238E27FC236}">
                <a16:creationId xmlns:a16="http://schemas.microsoft.com/office/drawing/2014/main" id="{3A3E6E87-8DEB-EC15-3202-6B828D9F25BD}"/>
              </a:ext>
            </a:extLst>
          </p:cNvPr>
          <p:cNvSpPr>
            <a:spLocks noChangeArrowheads="1"/>
          </p:cNvSpPr>
          <p:nvPr/>
        </p:nvSpPr>
        <p:spPr bwMode="auto">
          <a:xfrm>
            <a:off x="3784600" y="1739370"/>
            <a:ext cx="7659156" cy="43090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lnSpcReduction="10000"/>
          </a:bodyPr>
          <a:lstStyle/>
          <a:p>
            <a:pPr marL="0" marR="0" lvl="0" indent="0" fontAlgn="base">
              <a:lnSpc>
                <a:spcPct val="90000"/>
              </a:lnSpc>
              <a:spcBef>
                <a:spcPct val="20000"/>
              </a:spcBef>
              <a:spcAft>
                <a:spcPts val="600"/>
              </a:spcAft>
              <a:buClr>
                <a:schemeClr val="accent1">
                  <a:lumMod val="75000"/>
                </a:schemeClr>
              </a:buClr>
              <a:buSzPct val="145000"/>
              <a:buFont typeface="Arial"/>
              <a:buChar char="•"/>
              <a:tabLst/>
            </a:pPr>
            <a:r>
              <a:rPr lang="en-US" dirty="0" err="1"/>
              <a:t>Thilakarathne</a:t>
            </a:r>
            <a:r>
              <a:rPr lang="en-US" dirty="0"/>
              <a:t> and </a:t>
            </a:r>
            <a:r>
              <a:rPr lang="en-US" dirty="0" err="1"/>
              <a:t>Premachandra</a:t>
            </a:r>
            <a:r>
              <a:rPr lang="en-US" dirty="0"/>
              <a:t> (2017) developed a hybrid flood prediction model combining ARIMA and ANN to forecast floods in Sri Lanka’s North Central Province. Using historical weather data (1976-2015) from the Anuradhapura district, and disaster records, the model achieved 91.7% accuracy in predicting flood probability. This study demonstrates the effectiveness of machine learning in weather-related forecasting, highlighting its potential in flood prediction.</a:t>
            </a:r>
          </a:p>
          <a:p>
            <a:pPr marL="0" marR="0" lvl="0" indent="0" fontAlgn="base">
              <a:lnSpc>
                <a:spcPct val="90000"/>
              </a:lnSpc>
              <a:spcBef>
                <a:spcPct val="20000"/>
              </a:spcBef>
              <a:spcAft>
                <a:spcPts val="600"/>
              </a:spcAft>
              <a:buClr>
                <a:schemeClr val="accent1">
                  <a:lumMod val="75000"/>
                </a:schemeClr>
              </a:buClr>
              <a:buSzPct val="145000"/>
              <a:buFont typeface="Arial"/>
              <a:buChar char="•"/>
              <a:tabLst/>
            </a:pPr>
            <a:endParaRPr kumimoji="0" lang="en-US" altLang="en-US" b="0" i="0" u="none" strike="noStrike" normalizeH="0" baseline="0" dirty="0">
              <a:ln>
                <a:noFill/>
              </a:ln>
            </a:endParaRPr>
          </a:p>
          <a:p>
            <a:pPr marL="0" marR="0" lvl="0" indent="0" fontAlgn="base">
              <a:lnSpc>
                <a:spcPct val="90000"/>
              </a:lnSpc>
              <a:spcBef>
                <a:spcPct val="20000"/>
              </a:spcBef>
              <a:spcAft>
                <a:spcPts val="600"/>
              </a:spcAft>
              <a:buClr>
                <a:schemeClr val="accent1">
                  <a:lumMod val="75000"/>
                </a:schemeClr>
              </a:buClr>
              <a:buSzPct val="145000"/>
              <a:buFont typeface="Arial"/>
              <a:buChar char="•"/>
              <a:tabLst/>
            </a:pPr>
            <a:r>
              <a:rPr kumimoji="0" lang="en-US" altLang="en-US" b="0" i="0" u="none" strike="noStrike" normalizeH="0" baseline="0" dirty="0" err="1">
                <a:ln>
                  <a:noFill/>
                </a:ln>
              </a:rPr>
              <a:t>Zaytar</a:t>
            </a:r>
            <a:r>
              <a:rPr kumimoji="0" lang="en-US" altLang="en-US" b="0" i="0" u="none" strike="noStrike" normalizeH="0" baseline="0" dirty="0">
                <a:ln>
                  <a:noFill/>
                </a:ln>
              </a:rPr>
              <a:t> &amp; </a:t>
            </a:r>
            <a:r>
              <a:rPr kumimoji="0" lang="en-US" altLang="en-US" b="0" i="0" u="none" strike="noStrike" normalizeH="0" baseline="0" dirty="0" err="1">
                <a:ln>
                  <a:noFill/>
                </a:ln>
              </a:rPr>
              <a:t>Amrani</a:t>
            </a:r>
            <a:r>
              <a:rPr kumimoji="0" lang="en-US" altLang="en-US" b="0" i="0" u="none" strike="noStrike" normalizeH="0" baseline="0" dirty="0">
                <a:ln>
                  <a:noFill/>
                </a:ln>
              </a:rPr>
              <a:t> (2016) proposed multi-stacked LSTM networks for predicting weather parameters in Morocco, demonstrating high accuracy in forecasting temperature, humidity, and wind speed.</a:t>
            </a:r>
          </a:p>
          <a:p>
            <a:pPr marL="0" marR="0" lvl="0" indent="0" fontAlgn="base">
              <a:lnSpc>
                <a:spcPct val="90000"/>
              </a:lnSpc>
              <a:spcBef>
                <a:spcPct val="20000"/>
              </a:spcBef>
              <a:spcAft>
                <a:spcPts val="600"/>
              </a:spcAft>
              <a:buClr>
                <a:schemeClr val="accent1">
                  <a:lumMod val="75000"/>
                </a:schemeClr>
              </a:buClr>
              <a:buSzPct val="145000"/>
              <a:buFont typeface="Arial"/>
              <a:buChar char="•"/>
              <a:tabLst/>
            </a:pPr>
            <a:endParaRPr kumimoji="0" lang="en-US" altLang="en-US" b="0" i="0" u="none" strike="noStrike" normalizeH="0" baseline="0" dirty="0">
              <a:ln>
                <a:noFill/>
              </a:ln>
            </a:endParaRPr>
          </a:p>
          <a:p>
            <a:pPr marL="0" marR="0" lvl="0" indent="0" fontAlgn="base">
              <a:lnSpc>
                <a:spcPct val="90000"/>
              </a:lnSpc>
              <a:spcBef>
                <a:spcPct val="20000"/>
              </a:spcBef>
              <a:spcAft>
                <a:spcPts val="600"/>
              </a:spcAft>
              <a:buClr>
                <a:schemeClr val="accent1">
                  <a:lumMod val="75000"/>
                </a:schemeClr>
              </a:buClr>
              <a:buSzPct val="145000"/>
              <a:buFont typeface="Arial"/>
              <a:buChar char="•"/>
              <a:tabLst/>
            </a:pPr>
            <a:r>
              <a:rPr kumimoji="0" lang="en-US" altLang="en-US" b="0" i="0" u="none" strike="noStrike" normalizeH="0" baseline="0" dirty="0" err="1">
                <a:ln>
                  <a:noFill/>
                </a:ln>
              </a:rPr>
              <a:t>Hennayake</a:t>
            </a:r>
            <a:r>
              <a:rPr kumimoji="0" lang="en-US" altLang="en-US" b="0" i="0" u="none" strike="noStrike" normalizeH="0" baseline="0" dirty="0">
                <a:ln>
                  <a:noFill/>
                </a:ln>
              </a:rPr>
              <a:t> et al. (2022) focused on multivariate LSTM models for predicting temperature and precipitation in Sri Lanka, achieving high accuracy for temperature forecasts but facing challenges with precipitation due to outliers.</a:t>
            </a:r>
          </a:p>
        </p:txBody>
      </p:sp>
    </p:spTree>
    <p:extLst>
      <p:ext uri="{BB962C8B-B14F-4D97-AF65-F5344CB8AC3E}">
        <p14:creationId xmlns:p14="http://schemas.microsoft.com/office/powerpoint/2010/main" val="300201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1756FA-9274-0107-B26E-DDD3EB5BBADF}"/>
              </a:ext>
            </a:extLst>
          </p:cNvPr>
          <p:cNvSpPr txBox="1"/>
          <p:nvPr/>
        </p:nvSpPr>
        <p:spPr>
          <a:xfrm>
            <a:off x="3421934" y="271002"/>
            <a:ext cx="4539853" cy="584775"/>
          </a:xfrm>
          <a:prstGeom prst="rect">
            <a:avLst/>
          </a:prstGeom>
          <a:noFill/>
        </p:spPr>
        <p:txBody>
          <a:bodyPr wrap="square">
            <a:spAutoFit/>
          </a:bodyPr>
          <a:lstStyle/>
          <a:p>
            <a:r>
              <a:rPr lang="en-US" sz="3200" b="1" dirty="0"/>
              <a:t>Proposed Methodology</a:t>
            </a:r>
          </a:p>
        </p:txBody>
      </p:sp>
      <p:pic>
        <p:nvPicPr>
          <p:cNvPr id="13" name="Picture Placeholder 24" descr="Research with solid fill">
            <a:extLst>
              <a:ext uri="{FF2B5EF4-FFF2-40B4-BE49-F238E27FC236}">
                <a16:creationId xmlns:a16="http://schemas.microsoft.com/office/drawing/2014/main" id="{8F1D1CA2-6F3C-7355-1477-7B7A27690EF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63222" y="3975699"/>
            <a:ext cx="1259505" cy="1259505"/>
          </a:xfrm>
          <a:prstGeom prst="ellipse">
            <a:avLst/>
          </a:prstGeom>
        </p:spPr>
      </p:pic>
      <p:pic>
        <p:nvPicPr>
          <p:cNvPr id="14" name="Picture Placeholder 26" descr="Connected with solid fill">
            <a:extLst>
              <a:ext uri="{FF2B5EF4-FFF2-40B4-BE49-F238E27FC236}">
                <a16:creationId xmlns:a16="http://schemas.microsoft.com/office/drawing/2014/main" id="{9CBE4EE5-9075-3D15-9CBF-701B6284FC5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663201" y="3975699"/>
            <a:ext cx="1259505" cy="1259505"/>
          </a:xfrm>
          <a:prstGeom prst="ellipse">
            <a:avLst/>
          </a:prstGeom>
        </p:spPr>
      </p:pic>
      <p:sp>
        <p:nvSpPr>
          <p:cNvPr id="15" name="Text Placeholder 19">
            <a:extLst>
              <a:ext uri="{FF2B5EF4-FFF2-40B4-BE49-F238E27FC236}">
                <a16:creationId xmlns:a16="http://schemas.microsoft.com/office/drawing/2014/main" id="{E7B5CA94-EC93-5C68-29F1-9E2344034F9C}"/>
              </a:ext>
            </a:extLst>
          </p:cNvPr>
          <p:cNvSpPr txBox="1">
            <a:spLocks/>
          </p:cNvSpPr>
          <p:nvPr/>
        </p:nvSpPr>
        <p:spPr>
          <a:xfrm>
            <a:off x="2189423" y="1586493"/>
            <a:ext cx="2103817" cy="1926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Söhne"/>
              </a:rPr>
              <a:t>Data Preprocessing</a:t>
            </a:r>
            <a:endParaRPr lang="en-US" sz="1600" b="1" dirty="0"/>
          </a:p>
        </p:txBody>
      </p:sp>
      <p:sp>
        <p:nvSpPr>
          <p:cNvPr id="17" name="Text Placeholder 20">
            <a:extLst>
              <a:ext uri="{FF2B5EF4-FFF2-40B4-BE49-F238E27FC236}">
                <a16:creationId xmlns:a16="http://schemas.microsoft.com/office/drawing/2014/main" id="{AB71E510-7AF2-CBE3-2372-00A5BDA8D665}"/>
              </a:ext>
            </a:extLst>
          </p:cNvPr>
          <p:cNvSpPr txBox="1">
            <a:spLocks/>
          </p:cNvSpPr>
          <p:nvPr/>
        </p:nvSpPr>
        <p:spPr>
          <a:xfrm>
            <a:off x="5922706" y="1285447"/>
            <a:ext cx="2803028" cy="5974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Söhne"/>
              </a:rPr>
              <a:t>Model Training and Optimization</a:t>
            </a:r>
            <a:endParaRPr lang="en-US" sz="1400" b="1" dirty="0"/>
          </a:p>
        </p:txBody>
      </p:sp>
      <p:pic>
        <p:nvPicPr>
          <p:cNvPr id="18" name="Picture Placeholder 30" descr="Bullseye with solid fill">
            <a:extLst>
              <a:ext uri="{FF2B5EF4-FFF2-40B4-BE49-F238E27FC236}">
                <a16:creationId xmlns:a16="http://schemas.microsoft.com/office/drawing/2014/main" id="{EE2B4977-EAC7-128D-FD4F-B2AE894C62D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832949" y="3957897"/>
            <a:ext cx="1259505" cy="1259505"/>
          </a:xfrm>
          <a:prstGeom prst="ellipse">
            <a:avLst/>
          </a:prstGeom>
        </p:spPr>
      </p:pic>
      <p:pic>
        <p:nvPicPr>
          <p:cNvPr id="19" name="Picture Placeholder 32" descr="Head with Gears">
            <a:extLst>
              <a:ext uri="{FF2B5EF4-FFF2-40B4-BE49-F238E27FC236}">
                <a16:creationId xmlns:a16="http://schemas.microsoft.com/office/drawing/2014/main" id="{C062ADFA-160B-F674-0DC7-BB06CB0E7535}"/>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t="63" b="63"/>
          <a:stretch>
            <a:fillRect/>
          </a:stretch>
        </p:blipFill>
        <p:spPr>
          <a:xfrm>
            <a:off x="6647884" y="1770292"/>
            <a:ext cx="1259505" cy="1259505"/>
          </a:xfrm>
          <a:prstGeom prst="ellipse">
            <a:avLst/>
          </a:prstGeom>
        </p:spPr>
      </p:pic>
      <p:sp>
        <p:nvSpPr>
          <p:cNvPr id="22" name="Arrow: Right 21">
            <a:extLst>
              <a:ext uri="{FF2B5EF4-FFF2-40B4-BE49-F238E27FC236}">
                <a16:creationId xmlns:a16="http://schemas.microsoft.com/office/drawing/2014/main" id="{BF737F31-35DD-0EEC-2640-CF5FA33648EB}"/>
              </a:ext>
            </a:extLst>
          </p:cNvPr>
          <p:cNvSpPr/>
          <p:nvPr/>
        </p:nvSpPr>
        <p:spPr>
          <a:xfrm rot="18969932">
            <a:off x="1734557" y="3158445"/>
            <a:ext cx="1024405" cy="637039"/>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Right 22">
            <a:extLst>
              <a:ext uri="{FF2B5EF4-FFF2-40B4-BE49-F238E27FC236}">
                <a16:creationId xmlns:a16="http://schemas.microsoft.com/office/drawing/2014/main" id="{48873752-ECBD-3AF6-FF60-73F5DE298935}"/>
              </a:ext>
            </a:extLst>
          </p:cNvPr>
          <p:cNvSpPr/>
          <p:nvPr/>
        </p:nvSpPr>
        <p:spPr>
          <a:xfrm rot="2776837">
            <a:off x="3727948" y="3175626"/>
            <a:ext cx="1268667" cy="637039"/>
          </a:xfrm>
          <a:prstGeom prst="rightArrow">
            <a:avLst/>
          </a:prstGeom>
          <a:solidFill>
            <a:srgbClr val="63B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24" name="Arrow: Right 23">
            <a:extLst>
              <a:ext uri="{FF2B5EF4-FFF2-40B4-BE49-F238E27FC236}">
                <a16:creationId xmlns:a16="http://schemas.microsoft.com/office/drawing/2014/main" id="{F6151CF3-5D69-9866-8D69-CFF40C6AA7D5}"/>
              </a:ext>
            </a:extLst>
          </p:cNvPr>
          <p:cNvSpPr/>
          <p:nvPr/>
        </p:nvSpPr>
        <p:spPr>
          <a:xfrm rot="18969932">
            <a:off x="5532102" y="3152625"/>
            <a:ext cx="1241736" cy="637039"/>
          </a:xfrm>
          <a:prstGeom prst="rightArrow">
            <a:avLst/>
          </a:prstGeom>
          <a:solidFill>
            <a:srgbClr val="63B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Right 24">
            <a:extLst>
              <a:ext uri="{FF2B5EF4-FFF2-40B4-BE49-F238E27FC236}">
                <a16:creationId xmlns:a16="http://schemas.microsoft.com/office/drawing/2014/main" id="{5C433128-AE0C-479C-B9D7-64F7A4C1831B}"/>
              </a:ext>
            </a:extLst>
          </p:cNvPr>
          <p:cNvSpPr/>
          <p:nvPr/>
        </p:nvSpPr>
        <p:spPr>
          <a:xfrm rot="2301049">
            <a:off x="7774066" y="3218570"/>
            <a:ext cx="1387337" cy="637039"/>
          </a:xfrm>
          <a:prstGeom prst="rightArrow">
            <a:avLst/>
          </a:prstGeom>
          <a:solidFill>
            <a:srgbClr val="63B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9180089F-2ABE-B1FF-3A8F-78C01AC09AF1}"/>
              </a:ext>
            </a:extLst>
          </p:cNvPr>
          <p:cNvSpPr txBox="1"/>
          <p:nvPr/>
        </p:nvSpPr>
        <p:spPr>
          <a:xfrm>
            <a:off x="697950" y="5238410"/>
            <a:ext cx="1917471" cy="338554"/>
          </a:xfrm>
          <a:prstGeom prst="rect">
            <a:avLst/>
          </a:prstGeom>
          <a:noFill/>
        </p:spPr>
        <p:txBody>
          <a:bodyPr wrap="square">
            <a:spAutoFit/>
          </a:bodyPr>
          <a:lstStyle/>
          <a:p>
            <a:r>
              <a:rPr lang="en-US" sz="1600" b="1" dirty="0"/>
              <a:t>Data Collection</a:t>
            </a:r>
          </a:p>
        </p:txBody>
      </p:sp>
      <p:sp>
        <p:nvSpPr>
          <p:cNvPr id="31" name="TextBox 30">
            <a:extLst>
              <a:ext uri="{FF2B5EF4-FFF2-40B4-BE49-F238E27FC236}">
                <a16:creationId xmlns:a16="http://schemas.microsoft.com/office/drawing/2014/main" id="{6D2EDECC-6AD4-C7C3-B306-AFDD9CDC34C3}"/>
              </a:ext>
            </a:extLst>
          </p:cNvPr>
          <p:cNvSpPr txBox="1"/>
          <p:nvPr/>
        </p:nvSpPr>
        <p:spPr>
          <a:xfrm>
            <a:off x="4663201" y="5253799"/>
            <a:ext cx="1887911" cy="338554"/>
          </a:xfrm>
          <a:prstGeom prst="rect">
            <a:avLst/>
          </a:prstGeom>
          <a:noFill/>
        </p:spPr>
        <p:txBody>
          <a:bodyPr wrap="square">
            <a:spAutoFit/>
          </a:bodyPr>
          <a:lstStyle/>
          <a:p>
            <a:r>
              <a:rPr lang="en-US" sz="1600" b="1" i="0" dirty="0">
                <a:effectLst/>
                <a:latin typeface="Söhne"/>
              </a:rPr>
              <a:t>Model Selection</a:t>
            </a:r>
            <a:endParaRPr lang="en-US" sz="1600" b="1" dirty="0"/>
          </a:p>
        </p:txBody>
      </p:sp>
      <p:sp>
        <p:nvSpPr>
          <p:cNvPr id="33" name="TextBox 32">
            <a:extLst>
              <a:ext uri="{FF2B5EF4-FFF2-40B4-BE49-F238E27FC236}">
                <a16:creationId xmlns:a16="http://schemas.microsoft.com/office/drawing/2014/main" id="{CBA64B08-43A8-412B-63E8-FD26AA998A86}"/>
              </a:ext>
            </a:extLst>
          </p:cNvPr>
          <p:cNvSpPr txBox="1"/>
          <p:nvPr/>
        </p:nvSpPr>
        <p:spPr>
          <a:xfrm>
            <a:off x="8652113" y="5217402"/>
            <a:ext cx="2396972" cy="338554"/>
          </a:xfrm>
          <a:prstGeom prst="rect">
            <a:avLst/>
          </a:prstGeom>
          <a:noFill/>
        </p:spPr>
        <p:txBody>
          <a:bodyPr wrap="square">
            <a:spAutoFit/>
          </a:bodyPr>
          <a:lstStyle/>
          <a:p>
            <a:r>
              <a:rPr lang="en-US" sz="1600" b="1" i="0" dirty="0">
                <a:effectLst/>
                <a:latin typeface="Söhne"/>
              </a:rPr>
              <a:t>Accuracy Assessment</a:t>
            </a:r>
            <a:endParaRPr lang="en-US" sz="1600" b="1" dirty="0"/>
          </a:p>
        </p:txBody>
      </p:sp>
      <p:sp>
        <p:nvSpPr>
          <p:cNvPr id="43" name="Freeform: Shape 42">
            <a:extLst>
              <a:ext uri="{FF2B5EF4-FFF2-40B4-BE49-F238E27FC236}">
                <a16:creationId xmlns:a16="http://schemas.microsoft.com/office/drawing/2014/main" id="{52D43BB6-629F-5000-CEB9-EC1F5850489C}"/>
              </a:ext>
            </a:extLst>
          </p:cNvPr>
          <p:cNvSpPr/>
          <p:nvPr/>
        </p:nvSpPr>
        <p:spPr>
          <a:xfrm>
            <a:off x="2641436" y="2103768"/>
            <a:ext cx="892149" cy="893274"/>
          </a:xfrm>
          <a:custGeom>
            <a:avLst/>
            <a:gdLst>
              <a:gd name="connsiteX0" fmla="*/ 78719 w 892149"/>
              <a:gd name="connsiteY0" fmla="*/ 0 h 893274"/>
              <a:gd name="connsiteX1" fmla="*/ 0 w 892149"/>
              <a:gd name="connsiteY1" fmla="*/ 0 h 893274"/>
              <a:gd name="connsiteX2" fmla="*/ 0 w 892149"/>
              <a:gd name="connsiteY2" fmla="*/ 893275 h 893274"/>
              <a:gd name="connsiteX3" fmla="*/ 892149 w 892149"/>
              <a:gd name="connsiteY3" fmla="*/ 893275 h 893274"/>
              <a:gd name="connsiteX4" fmla="*/ 892149 w 892149"/>
              <a:gd name="connsiteY4" fmla="*/ 814457 h 893274"/>
              <a:gd name="connsiteX5" fmla="*/ 78719 w 892149"/>
              <a:gd name="connsiteY5" fmla="*/ 814457 h 89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2149" h="893274">
                <a:moveTo>
                  <a:pt x="78719" y="0"/>
                </a:moveTo>
                <a:lnTo>
                  <a:pt x="0" y="0"/>
                </a:lnTo>
                <a:lnTo>
                  <a:pt x="0" y="893275"/>
                </a:lnTo>
                <a:lnTo>
                  <a:pt x="892149" y="893275"/>
                </a:lnTo>
                <a:lnTo>
                  <a:pt x="892149" y="814457"/>
                </a:lnTo>
                <a:lnTo>
                  <a:pt x="78719" y="814457"/>
                </a:lnTo>
                <a:close/>
              </a:path>
            </a:pathLst>
          </a:custGeom>
          <a:solidFill>
            <a:schemeClr val="accent2"/>
          </a:solidFill>
          <a:ln w="1309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E918A1-19A7-06E2-3F4B-8FEC7E5269CF}"/>
              </a:ext>
            </a:extLst>
          </p:cNvPr>
          <p:cNvSpPr/>
          <p:nvPr/>
        </p:nvSpPr>
        <p:spPr>
          <a:xfrm>
            <a:off x="2798874" y="2379632"/>
            <a:ext cx="144318" cy="459773"/>
          </a:xfrm>
          <a:custGeom>
            <a:avLst/>
            <a:gdLst>
              <a:gd name="connsiteX0" fmla="*/ 0 w 144318"/>
              <a:gd name="connsiteY0" fmla="*/ 0 h 459773"/>
              <a:gd name="connsiteX1" fmla="*/ 144318 w 144318"/>
              <a:gd name="connsiteY1" fmla="*/ 0 h 459773"/>
              <a:gd name="connsiteX2" fmla="*/ 144318 w 144318"/>
              <a:gd name="connsiteY2" fmla="*/ 459774 h 459773"/>
              <a:gd name="connsiteX3" fmla="*/ 0 w 144318"/>
              <a:gd name="connsiteY3" fmla="*/ 459774 h 459773"/>
            </a:gdLst>
            <a:ahLst/>
            <a:cxnLst>
              <a:cxn ang="0">
                <a:pos x="connsiteX0" y="connsiteY0"/>
              </a:cxn>
              <a:cxn ang="0">
                <a:pos x="connsiteX1" y="connsiteY1"/>
              </a:cxn>
              <a:cxn ang="0">
                <a:pos x="connsiteX2" y="connsiteY2"/>
              </a:cxn>
              <a:cxn ang="0">
                <a:pos x="connsiteX3" y="connsiteY3"/>
              </a:cxn>
            </a:cxnLst>
            <a:rect l="l" t="t" r="r" b="b"/>
            <a:pathLst>
              <a:path w="144318" h="459773">
                <a:moveTo>
                  <a:pt x="0" y="0"/>
                </a:moveTo>
                <a:lnTo>
                  <a:pt x="144318" y="0"/>
                </a:lnTo>
                <a:lnTo>
                  <a:pt x="144318" y="459774"/>
                </a:lnTo>
                <a:lnTo>
                  <a:pt x="0" y="459774"/>
                </a:lnTo>
                <a:close/>
              </a:path>
            </a:pathLst>
          </a:custGeom>
          <a:solidFill>
            <a:schemeClr val="accent2"/>
          </a:solidFill>
          <a:ln w="1309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12AA7F2-CCA6-BED3-FC63-F4914C9ABEAD}"/>
              </a:ext>
            </a:extLst>
          </p:cNvPr>
          <p:cNvSpPr/>
          <p:nvPr/>
        </p:nvSpPr>
        <p:spPr>
          <a:xfrm>
            <a:off x="2995672" y="2103768"/>
            <a:ext cx="144318" cy="735638"/>
          </a:xfrm>
          <a:custGeom>
            <a:avLst/>
            <a:gdLst>
              <a:gd name="connsiteX0" fmla="*/ 0 w 144318"/>
              <a:gd name="connsiteY0" fmla="*/ 0 h 735638"/>
              <a:gd name="connsiteX1" fmla="*/ 144318 w 144318"/>
              <a:gd name="connsiteY1" fmla="*/ 0 h 735638"/>
              <a:gd name="connsiteX2" fmla="*/ 144318 w 144318"/>
              <a:gd name="connsiteY2" fmla="*/ 735638 h 735638"/>
              <a:gd name="connsiteX3" fmla="*/ 0 w 144318"/>
              <a:gd name="connsiteY3" fmla="*/ 735638 h 735638"/>
            </a:gdLst>
            <a:ahLst/>
            <a:cxnLst>
              <a:cxn ang="0">
                <a:pos x="connsiteX0" y="connsiteY0"/>
              </a:cxn>
              <a:cxn ang="0">
                <a:pos x="connsiteX1" y="connsiteY1"/>
              </a:cxn>
              <a:cxn ang="0">
                <a:pos x="connsiteX2" y="connsiteY2"/>
              </a:cxn>
              <a:cxn ang="0">
                <a:pos x="connsiteX3" y="connsiteY3"/>
              </a:cxn>
            </a:cxnLst>
            <a:rect l="l" t="t" r="r" b="b"/>
            <a:pathLst>
              <a:path w="144318" h="735638">
                <a:moveTo>
                  <a:pt x="0" y="0"/>
                </a:moveTo>
                <a:lnTo>
                  <a:pt x="144318" y="0"/>
                </a:lnTo>
                <a:lnTo>
                  <a:pt x="144318" y="735638"/>
                </a:lnTo>
                <a:lnTo>
                  <a:pt x="0" y="735638"/>
                </a:lnTo>
                <a:close/>
              </a:path>
            </a:pathLst>
          </a:custGeom>
          <a:solidFill>
            <a:schemeClr val="accent2"/>
          </a:solidFill>
          <a:ln w="1309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B88D5EF-CEC6-66DD-135A-EB14B8D837D6}"/>
              </a:ext>
            </a:extLst>
          </p:cNvPr>
          <p:cNvSpPr/>
          <p:nvPr/>
        </p:nvSpPr>
        <p:spPr>
          <a:xfrm>
            <a:off x="3192470" y="2379632"/>
            <a:ext cx="144318" cy="459773"/>
          </a:xfrm>
          <a:custGeom>
            <a:avLst/>
            <a:gdLst>
              <a:gd name="connsiteX0" fmla="*/ 0 w 144318"/>
              <a:gd name="connsiteY0" fmla="*/ 0 h 459773"/>
              <a:gd name="connsiteX1" fmla="*/ 144318 w 144318"/>
              <a:gd name="connsiteY1" fmla="*/ 0 h 459773"/>
              <a:gd name="connsiteX2" fmla="*/ 144318 w 144318"/>
              <a:gd name="connsiteY2" fmla="*/ 459774 h 459773"/>
              <a:gd name="connsiteX3" fmla="*/ 0 w 144318"/>
              <a:gd name="connsiteY3" fmla="*/ 459774 h 459773"/>
            </a:gdLst>
            <a:ahLst/>
            <a:cxnLst>
              <a:cxn ang="0">
                <a:pos x="connsiteX0" y="connsiteY0"/>
              </a:cxn>
              <a:cxn ang="0">
                <a:pos x="connsiteX1" y="connsiteY1"/>
              </a:cxn>
              <a:cxn ang="0">
                <a:pos x="connsiteX2" y="connsiteY2"/>
              </a:cxn>
              <a:cxn ang="0">
                <a:pos x="connsiteX3" y="connsiteY3"/>
              </a:cxn>
            </a:cxnLst>
            <a:rect l="l" t="t" r="r" b="b"/>
            <a:pathLst>
              <a:path w="144318" h="459773">
                <a:moveTo>
                  <a:pt x="0" y="0"/>
                </a:moveTo>
                <a:lnTo>
                  <a:pt x="144318" y="0"/>
                </a:lnTo>
                <a:lnTo>
                  <a:pt x="144318" y="459774"/>
                </a:lnTo>
                <a:lnTo>
                  <a:pt x="0" y="459774"/>
                </a:lnTo>
                <a:close/>
              </a:path>
            </a:pathLst>
          </a:custGeom>
          <a:solidFill>
            <a:schemeClr val="accent2"/>
          </a:solidFill>
          <a:ln w="1309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AEA79A8-91B9-A6AC-1F43-843EC911DFF7}"/>
              </a:ext>
            </a:extLst>
          </p:cNvPr>
          <p:cNvSpPr/>
          <p:nvPr/>
        </p:nvSpPr>
        <p:spPr>
          <a:xfrm>
            <a:off x="3389267" y="2602951"/>
            <a:ext cx="144318" cy="236455"/>
          </a:xfrm>
          <a:custGeom>
            <a:avLst/>
            <a:gdLst>
              <a:gd name="connsiteX0" fmla="*/ 0 w 144318"/>
              <a:gd name="connsiteY0" fmla="*/ 0 h 236455"/>
              <a:gd name="connsiteX1" fmla="*/ 144318 w 144318"/>
              <a:gd name="connsiteY1" fmla="*/ 0 h 236455"/>
              <a:gd name="connsiteX2" fmla="*/ 144318 w 144318"/>
              <a:gd name="connsiteY2" fmla="*/ 236455 h 236455"/>
              <a:gd name="connsiteX3" fmla="*/ 0 w 144318"/>
              <a:gd name="connsiteY3" fmla="*/ 236455 h 236455"/>
            </a:gdLst>
            <a:ahLst/>
            <a:cxnLst>
              <a:cxn ang="0">
                <a:pos x="connsiteX0" y="connsiteY0"/>
              </a:cxn>
              <a:cxn ang="0">
                <a:pos x="connsiteX1" y="connsiteY1"/>
              </a:cxn>
              <a:cxn ang="0">
                <a:pos x="connsiteX2" y="connsiteY2"/>
              </a:cxn>
              <a:cxn ang="0">
                <a:pos x="connsiteX3" y="connsiteY3"/>
              </a:cxn>
            </a:cxnLst>
            <a:rect l="l" t="t" r="r" b="b"/>
            <a:pathLst>
              <a:path w="144318" h="236455">
                <a:moveTo>
                  <a:pt x="0" y="0"/>
                </a:moveTo>
                <a:lnTo>
                  <a:pt x="144318" y="0"/>
                </a:lnTo>
                <a:lnTo>
                  <a:pt x="144318" y="236455"/>
                </a:lnTo>
                <a:lnTo>
                  <a:pt x="0" y="236455"/>
                </a:lnTo>
                <a:close/>
              </a:path>
            </a:pathLst>
          </a:custGeom>
          <a:solidFill>
            <a:schemeClr val="accent2"/>
          </a:solidFill>
          <a:ln w="13097" cap="flat">
            <a:noFill/>
            <a:prstDash val="solid"/>
            <a:miter/>
          </a:ln>
        </p:spPr>
        <p:txBody>
          <a:bodyPr rtlCol="0" anchor="ctr"/>
          <a:lstStyle/>
          <a:p>
            <a:endParaRPr lang="en-US"/>
          </a:p>
        </p:txBody>
      </p:sp>
      <p:sp>
        <p:nvSpPr>
          <p:cNvPr id="48" name="Arrow: Right 47">
            <a:extLst>
              <a:ext uri="{FF2B5EF4-FFF2-40B4-BE49-F238E27FC236}">
                <a16:creationId xmlns:a16="http://schemas.microsoft.com/office/drawing/2014/main" id="{D8F81A28-8204-2832-2A2D-0AEF87CB2231}"/>
              </a:ext>
            </a:extLst>
          </p:cNvPr>
          <p:cNvSpPr/>
          <p:nvPr/>
        </p:nvSpPr>
        <p:spPr>
          <a:xfrm rot="18969932">
            <a:off x="9875250" y="3166086"/>
            <a:ext cx="1024405" cy="637039"/>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CF46FBD3-D990-4E1D-4649-4CD770D1E1D3}"/>
              </a:ext>
            </a:extLst>
          </p:cNvPr>
          <p:cNvSpPr txBox="1"/>
          <p:nvPr/>
        </p:nvSpPr>
        <p:spPr>
          <a:xfrm>
            <a:off x="9462701" y="1952112"/>
            <a:ext cx="2396972" cy="895866"/>
          </a:xfrm>
          <a:prstGeom prst="rect">
            <a:avLst/>
          </a:prstGeom>
          <a:noFill/>
        </p:spPr>
        <p:txBody>
          <a:bodyPr wrap="square" rtlCol="0">
            <a:spAutoFit/>
          </a:bodyPr>
          <a:lstStyle/>
          <a:p>
            <a:endParaRPr lang="en-US" dirty="0"/>
          </a:p>
        </p:txBody>
      </p:sp>
      <p:sp>
        <p:nvSpPr>
          <p:cNvPr id="51" name="TextBox 50">
            <a:extLst>
              <a:ext uri="{FF2B5EF4-FFF2-40B4-BE49-F238E27FC236}">
                <a16:creationId xmlns:a16="http://schemas.microsoft.com/office/drawing/2014/main" id="{A1FAAABD-506C-2B91-12B5-78B48F42F5D7}"/>
              </a:ext>
            </a:extLst>
          </p:cNvPr>
          <p:cNvSpPr txBox="1"/>
          <p:nvPr/>
        </p:nvSpPr>
        <p:spPr>
          <a:xfrm>
            <a:off x="9886204" y="1117378"/>
            <a:ext cx="2305796" cy="307777"/>
          </a:xfrm>
          <a:prstGeom prst="rect">
            <a:avLst/>
          </a:prstGeom>
          <a:noFill/>
        </p:spPr>
        <p:txBody>
          <a:bodyPr wrap="square">
            <a:spAutoFit/>
          </a:bodyPr>
          <a:lstStyle/>
          <a:p>
            <a:r>
              <a:rPr lang="en-US" sz="1400" b="1" dirty="0"/>
              <a:t>Best model </a:t>
            </a:r>
          </a:p>
        </p:txBody>
      </p:sp>
      <p:pic>
        <p:nvPicPr>
          <p:cNvPr id="4" name="Picture 3" descr="A screenshot of a weather icon&#10;&#10;Description automatically generated">
            <a:extLst>
              <a:ext uri="{FF2B5EF4-FFF2-40B4-BE49-F238E27FC236}">
                <a16:creationId xmlns:a16="http://schemas.microsoft.com/office/drawing/2014/main" id="{AA4D3454-F0ED-6499-B0D3-07C6E015F4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02577" y="1545150"/>
            <a:ext cx="1498521" cy="1311744"/>
          </a:xfrm>
          <a:prstGeom prst="rect">
            <a:avLst/>
          </a:prstGeom>
          <a:noFill/>
          <a:ln>
            <a:noFill/>
          </a:ln>
        </p:spPr>
      </p:pic>
    </p:spTree>
    <p:extLst>
      <p:ext uri="{BB962C8B-B14F-4D97-AF65-F5344CB8AC3E}">
        <p14:creationId xmlns:p14="http://schemas.microsoft.com/office/powerpoint/2010/main" val="300893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08685-4D40-2019-8BB4-652108DFD5CB}"/>
              </a:ext>
            </a:extLst>
          </p:cNvPr>
          <p:cNvSpPr txBox="1"/>
          <p:nvPr/>
        </p:nvSpPr>
        <p:spPr>
          <a:xfrm>
            <a:off x="4929812" y="129423"/>
            <a:ext cx="3796902" cy="523220"/>
          </a:xfrm>
          <a:prstGeom prst="rect">
            <a:avLst/>
          </a:prstGeom>
          <a:noFill/>
        </p:spPr>
        <p:txBody>
          <a:bodyPr wrap="square">
            <a:spAutoFit/>
          </a:bodyPr>
          <a:lstStyle/>
          <a:p>
            <a:r>
              <a:rPr lang="en-US" sz="2800" b="1" dirty="0"/>
              <a:t>Data Collection</a:t>
            </a:r>
          </a:p>
        </p:txBody>
      </p:sp>
      <p:sp>
        <p:nvSpPr>
          <p:cNvPr id="5" name="TextBox 4">
            <a:extLst>
              <a:ext uri="{FF2B5EF4-FFF2-40B4-BE49-F238E27FC236}">
                <a16:creationId xmlns:a16="http://schemas.microsoft.com/office/drawing/2014/main" id="{440EB5FE-7183-DF65-0461-DB11EB703891}"/>
              </a:ext>
            </a:extLst>
          </p:cNvPr>
          <p:cNvSpPr txBox="1"/>
          <p:nvPr/>
        </p:nvSpPr>
        <p:spPr>
          <a:xfrm>
            <a:off x="1083528" y="1322619"/>
            <a:ext cx="5641179" cy="2123658"/>
          </a:xfrm>
          <a:prstGeom prst="rect">
            <a:avLst/>
          </a:prstGeom>
          <a:noFill/>
        </p:spPr>
        <p:txBody>
          <a:bodyPr wrap="square">
            <a:spAutoFit/>
          </a:bodyPr>
          <a:lstStyle/>
          <a:p>
            <a:r>
              <a:rPr lang="en-US" sz="2400" b="1" dirty="0"/>
              <a:t>Historical Weather Data:</a:t>
            </a:r>
          </a:p>
          <a:p>
            <a:endParaRPr lang="en-US" b="1" dirty="0"/>
          </a:p>
          <a:p>
            <a:r>
              <a:rPr lang="en-US" dirty="0"/>
              <a:t>Collected from Kaggle and reputable weather databases</a:t>
            </a:r>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E7F16DE0-2851-D894-C537-B8F8A63DAAAE}"/>
              </a:ext>
            </a:extLst>
          </p:cNvPr>
          <p:cNvSpPr txBox="1"/>
          <p:nvPr/>
        </p:nvSpPr>
        <p:spPr>
          <a:xfrm>
            <a:off x="1083528" y="2376256"/>
            <a:ext cx="5457825" cy="3693319"/>
          </a:xfrm>
          <a:prstGeom prst="rect">
            <a:avLst/>
          </a:prstGeom>
          <a:noFill/>
        </p:spPr>
        <p:txBody>
          <a:bodyPr wrap="square" rtlCol="0">
            <a:spAutoFit/>
          </a:bodyPr>
          <a:lstStyle/>
          <a:p>
            <a:endParaRPr lang="en-US" dirty="0"/>
          </a:p>
          <a:p>
            <a:r>
              <a:rPr lang="en-US" dirty="0"/>
              <a:t>The main variables in the dataset include </a:t>
            </a:r>
            <a:r>
              <a:rPr lang="en-US" b="1" dirty="0"/>
              <a:t>Time</a:t>
            </a:r>
            <a:r>
              <a:rPr lang="en-US" dirty="0"/>
              <a:t>, </a:t>
            </a:r>
            <a:r>
              <a:rPr lang="en-US" b="1" dirty="0" err="1"/>
              <a:t>Weather_Code</a:t>
            </a:r>
            <a:r>
              <a:rPr lang="en-US" dirty="0"/>
              <a:t>, </a:t>
            </a:r>
            <a:r>
              <a:rPr lang="en-US" b="1" dirty="0"/>
              <a:t>Temperature_2m_max</a:t>
            </a:r>
            <a:r>
              <a:rPr lang="en-US" dirty="0"/>
              <a:t>, </a:t>
            </a:r>
            <a:r>
              <a:rPr lang="en-US" b="1" dirty="0"/>
              <a:t>Temperature_2m_min</a:t>
            </a:r>
            <a:r>
              <a:rPr lang="en-US" dirty="0"/>
              <a:t>, </a:t>
            </a:r>
            <a:r>
              <a:rPr lang="en-US" b="1" dirty="0"/>
              <a:t>Temperature_2m_mean</a:t>
            </a:r>
            <a:r>
              <a:rPr lang="en-US" dirty="0"/>
              <a:t>, </a:t>
            </a:r>
            <a:r>
              <a:rPr lang="en-US" b="1" dirty="0" err="1"/>
              <a:t>Apparent_temperature_max</a:t>
            </a:r>
            <a:r>
              <a:rPr lang="en-US" dirty="0"/>
              <a:t>, </a:t>
            </a:r>
            <a:r>
              <a:rPr lang="en-US" b="1" dirty="0" err="1"/>
              <a:t>Apparent_temperature_min</a:t>
            </a:r>
            <a:r>
              <a:rPr lang="en-US" dirty="0"/>
              <a:t>, </a:t>
            </a:r>
            <a:r>
              <a:rPr lang="en-US" b="1" dirty="0" err="1"/>
              <a:t>Apparent_temperature_mean</a:t>
            </a:r>
            <a:r>
              <a:rPr lang="en-US" dirty="0"/>
              <a:t>, </a:t>
            </a:r>
            <a:r>
              <a:rPr lang="en-US" b="1" dirty="0"/>
              <a:t>Sunrise</a:t>
            </a:r>
            <a:r>
              <a:rPr lang="en-US" dirty="0"/>
              <a:t>, </a:t>
            </a:r>
            <a:r>
              <a:rPr lang="en-US" b="1" dirty="0"/>
              <a:t>Sunset</a:t>
            </a:r>
            <a:r>
              <a:rPr lang="en-US" dirty="0"/>
              <a:t>, </a:t>
            </a:r>
            <a:r>
              <a:rPr lang="en-US" b="1" dirty="0" err="1"/>
              <a:t>Shortwave_radiation_sum</a:t>
            </a:r>
            <a:r>
              <a:rPr lang="en-US" dirty="0"/>
              <a:t>, </a:t>
            </a:r>
            <a:r>
              <a:rPr lang="en-US" b="1" dirty="0" err="1"/>
              <a:t>Precipitation_sum</a:t>
            </a:r>
            <a:r>
              <a:rPr lang="en-US" dirty="0"/>
              <a:t>, </a:t>
            </a:r>
            <a:r>
              <a:rPr lang="en-US" b="1" dirty="0" err="1"/>
              <a:t>Rain_sum</a:t>
            </a:r>
            <a:r>
              <a:rPr lang="en-US" dirty="0"/>
              <a:t>, </a:t>
            </a:r>
            <a:r>
              <a:rPr lang="en-US" b="1" dirty="0" err="1"/>
              <a:t>Snowfall_sum</a:t>
            </a:r>
            <a:r>
              <a:rPr lang="en-US" dirty="0"/>
              <a:t>, </a:t>
            </a:r>
            <a:r>
              <a:rPr lang="en-US" b="1" dirty="0" err="1"/>
              <a:t>Precipitation_hours</a:t>
            </a:r>
            <a:r>
              <a:rPr lang="en-US" dirty="0"/>
              <a:t>, </a:t>
            </a:r>
            <a:r>
              <a:rPr lang="en-US" b="1" dirty="0"/>
              <a:t>Windspeed_10m_max</a:t>
            </a:r>
            <a:r>
              <a:rPr lang="en-US" dirty="0"/>
              <a:t>, </a:t>
            </a:r>
            <a:r>
              <a:rPr lang="en-US" b="1" dirty="0"/>
              <a:t>Windgusts_10m_max</a:t>
            </a:r>
            <a:r>
              <a:rPr lang="en-US" dirty="0"/>
              <a:t>, </a:t>
            </a:r>
            <a:r>
              <a:rPr lang="en-US" b="1" dirty="0"/>
              <a:t>Winddirection_10m_dominant</a:t>
            </a:r>
            <a:r>
              <a:rPr lang="en-US" dirty="0"/>
              <a:t>, </a:t>
            </a:r>
            <a:r>
              <a:rPr lang="en-US" b="1" dirty="0"/>
              <a:t>ET0_fao_evapotranspiration</a:t>
            </a:r>
            <a:r>
              <a:rPr lang="en-US" dirty="0"/>
              <a:t>, </a:t>
            </a:r>
            <a:r>
              <a:rPr lang="en-US" b="1" dirty="0"/>
              <a:t>Latitude</a:t>
            </a:r>
            <a:r>
              <a:rPr lang="en-US" dirty="0"/>
              <a:t>, </a:t>
            </a:r>
            <a:r>
              <a:rPr lang="en-US" b="1" dirty="0"/>
              <a:t>Longitude</a:t>
            </a:r>
            <a:r>
              <a:rPr lang="en-US" dirty="0"/>
              <a:t>, </a:t>
            </a:r>
            <a:r>
              <a:rPr lang="en-US" b="1" dirty="0"/>
              <a:t>Elevation</a:t>
            </a:r>
            <a:r>
              <a:rPr lang="en-US" dirty="0"/>
              <a:t>, </a:t>
            </a:r>
            <a:r>
              <a:rPr lang="en-US" b="1" dirty="0"/>
              <a:t>Country</a:t>
            </a:r>
            <a:r>
              <a:rPr lang="en-US" dirty="0"/>
              <a:t>, and </a:t>
            </a:r>
            <a:r>
              <a:rPr lang="en-US" b="1" dirty="0"/>
              <a:t>City</a:t>
            </a:r>
            <a:r>
              <a:rPr lang="en-US" dirty="0"/>
              <a:t>. </a:t>
            </a:r>
          </a:p>
        </p:txBody>
      </p:sp>
      <p:pic>
        <p:nvPicPr>
          <p:cNvPr id="4" name="Picture 3" descr="A white sheet with black numbers&#10;&#10;Description automatically generated">
            <a:extLst>
              <a:ext uri="{FF2B5EF4-FFF2-40B4-BE49-F238E27FC236}">
                <a16:creationId xmlns:a16="http://schemas.microsoft.com/office/drawing/2014/main" id="{D2C1CB6A-0404-873D-11B2-967B8C5A7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679" y="1760250"/>
            <a:ext cx="6004321" cy="3169168"/>
          </a:xfrm>
          <a:prstGeom prst="rect">
            <a:avLst/>
          </a:prstGeom>
        </p:spPr>
      </p:pic>
    </p:spTree>
    <p:extLst>
      <p:ext uri="{BB962C8B-B14F-4D97-AF65-F5344CB8AC3E}">
        <p14:creationId xmlns:p14="http://schemas.microsoft.com/office/powerpoint/2010/main" val="387305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9" name="Rectangle 1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4CB3A58-1763-3D6A-0311-CCFC14B76509}"/>
              </a:ext>
            </a:extLst>
          </p:cNvPr>
          <p:cNvPicPr>
            <a:picLocks noChangeAspect="1"/>
          </p:cNvPicPr>
          <p:nvPr/>
        </p:nvPicPr>
        <p:blipFill>
          <a:blip r:embed="rId3">
            <a:extLst>
              <a:ext uri="{28A0092B-C50C-407E-A947-70E740481C1C}">
                <a14:useLocalDpi xmlns:a14="http://schemas.microsoft.com/office/drawing/2010/main" val="0"/>
              </a:ext>
            </a:extLst>
          </a:blip>
          <a:srcRect l="29717" r="29717"/>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1" name="Group 2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5" name="TextBox 4">
            <a:extLst>
              <a:ext uri="{FF2B5EF4-FFF2-40B4-BE49-F238E27FC236}">
                <a16:creationId xmlns:a16="http://schemas.microsoft.com/office/drawing/2014/main" id="{19A96DC9-9042-6332-2F8F-B39F2AF1142A}"/>
              </a:ext>
            </a:extLst>
          </p:cNvPr>
          <p:cNvSpPr txBox="1"/>
          <p:nvPr/>
        </p:nvSpPr>
        <p:spPr>
          <a:xfrm>
            <a:off x="972080" y="685800"/>
            <a:ext cx="5260680" cy="1752599"/>
          </a:xfrm>
          <a:prstGeom prst="rect">
            <a:avLst/>
          </a:prstGeom>
        </p:spPr>
        <p:txBody>
          <a:bodyPr vert="horz" lIns="91440" tIns="45720" rIns="91440" bIns="45720" rtlCol="0" anchor="ctr">
            <a:normAutofit/>
          </a:bodyPr>
          <a:lstStyle/>
          <a:p>
            <a:pPr>
              <a:spcBef>
                <a:spcPct val="0"/>
              </a:spcBef>
              <a:spcAft>
                <a:spcPts val="600"/>
              </a:spcAft>
            </a:pPr>
            <a:r>
              <a:rPr lang="en-US" sz="4000" b="1" dirty="0">
                <a:ln w="3175" cmpd="sng">
                  <a:noFill/>
                </a:ln>
                <a:latin typeface="+mj-lt"/>
                <a:ea typeface="+mj-ea"/>
                <a:cs typeface="+mj-cs"/>
              </a:rPr>
              <a:t>Data Preparation</a:t>
            </a:r>
          </a:p>
        </p:txBody>
      </p:sp>
      <p:sp>
        <p:nvSpPr>
          <p:cNvPr id="3" name="TextBox 2">
            <a:extLst>
              <a:ext uri="{FF2B5EF4-FFF2-40B4-BE49-F238E27FC236}">
                <a16:creationId xmlns:a16="http://schemas.microsoft.com/office/drawing/2014/main" id="{135EF5C4-CD02-061E-371E-EA43144EFF99}"/>
              </a:ext>
            </a:extLst>
          </p:cNvPr>
          <p:cNvSpPr txBox="1"/>
          <p:nvPr/>
        </p:nvSpPr>
        <p:spPr>
          <a:xfrm>
            <a:off x="643468" y="2666999"/>
            <a:ext cx="5260680" cy="312420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lumMod val="75000"/>
                </a:schemeClr>
              </a:buClr>
              <a:buSzPct val="145000"/>
              <a:buFont typeface="Arial"/>
              <a:buChar char="•"/>
            </a:pPr>
            <a:r>
              <a:rPr lang="en-US" sz="1400" b="1" dirty="0"/>
              <a:t>Handling Missing Data:</a:t>
            </a:r>
            <a:endParaRPr lang="en-US" sz="1400" dirty="0"/>
          </a:p>
          <a:p>
            <a:pPr marL="742950" lvl="1" indent="-285750">
              <a:lnSpc>
                <a:spcPct val="90000"/>
              </a:lnSpc>
              <a:spcBef>
                <a:spcPct val="20000"/>
              </a:spcBef>
              <a:spcAft>
                <a:spcPts val="600"/>
              </a:spcAft>
              <a:buClr>
                <a:schemeClr val="accent1">
                  <a:lumMod val="75000"/>
                </a:schemeClr>
              </a:buClr>
              <a:buSzPct val="145000"/>
              <a:buFont typeface="Arial"/>
              <a:buChar char="•"/>
            </a:pPr>
            <a:r>
              <a:rPr lang="en-US" sz="1400" dirty="0"/>
              <a:t>Identified and filled missing values</a:t>
            </a:r>
          </a:p>
          <a:p>
            <a:pPr marL="742950" lvl="1" indent="-285750">
              <a:lnSpc>
                <a:spcPct val="90000"/>
              </a:lnSpc>
              <a:spcBef>
                <a:spcPct val="20000"/>
              </a:spcBef>
              <a:spcAft>
                <a:spcPts val="600"/>
              </a:spcAft>
              <a:buClr>
                <a:schemeClr val="accent1">
                  <a:lumMod val="75000"/>
                </a:schemeClr>
              </a:buClr>
              <a:buSzPct val="145000"/>
              <a:buFont typeface="Arial"/>
              <a:buChar char="•"/>
            </a:pPr>
            <a:endParaRPr lang="en-US" sz="1400" dirty="0"/>
          </a:p>
          <a:p>
            <a:pPr lvl="1">
              <a:lnSpc>
                <a:spcPct val="90000"/>
              </a:lnSpc>
              <a:spcBef>
                <a:spcPct val="20000"/>
              </a:spcBef>
              <a:spcAft>
                <a:spcPts val="600"/>
              </a:spcAft>
              <a:buClr>
                <a:schemeClr val="accent1">
                  <a:lumMod val="75000"/>
                </a:schemeClr>
              </a:buClr>
              <a:buSzPct val="145000"/>
              <a:buFont typeface="Arial"/>
              <a:buChar char="•"/>
            </a:pPr>
            <a:endParaRPr lang="en-US" sz="1400" dirty="0"/>
          </a:p>
          <a:p>
            <a:pPr>
              <a:lnSpc>
                <a:spcPct val="90000"/>
              </a:lnSpc>
              <a:spcBef>
                <a:spcPct val="20000"/>
              </a:spcBef>
              <a:spcAft>
                <a:spcPts val="600"/>
              </a:spcAft>
              <a:buClr>
                <a:schemeClr val="accent1">
                  <a:lumMod val="75000"/>
                </a:schemeClr>
              </a:buClr>
              <a:buSzPct val="145000"/>
              <a:buFont typeface="Arial"/>
              <a:buChar char="•"/>
            </a:pPr>
            <a:r>
              <a:rPr lang="en-US" sz="1400" b="1" dirty="0"/>
              <a:t>Feature Selection:</a:t>
            </a:r>
            <a:endParaRPr lang="en-US" sz="1400" dirty="0"/>
          </a:p>
          <a:p>
            <a:pPr marL="742950" lvl="1" indent="-285750">
              <a:lnSpc>
                <a:spcPct val="90000"/>
              </a:lnSpc>
              <a:spcBef>
                <a:spcPct val="20000"/>
              </a:spcBef>
              <a:spcAft>
                <a:spcPts val="600"/>
              </a:spcAft>
              <a:buClr>
                <a:schemeClr val="accent1">
                  <a:lumMod val="75000"/>
                </a:schemeClr>
              </a:buClr>
              <a:buSzPct val="145000"/>
              <a:buFont typeface="Arial"/>
              <a:buChar char="•"/>
            </a:pPr>
            <a:r>
              <a:rPr lang="en-US" sz="1400" dirty="0"/>
              <a:t>Variance Threshold applied (low variance features removed)</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1400" dirty="0"/>
              <a:t>After applying the Variance Threshold and reintegrating the date columns, we dropped additional features such as '</a:t>
            </a:r>
            <a:r>
              <a:rPr lang="en-US" sz="1400" dirty="0" err="1"/>
              <a:t>snowfall_sum</a:t>
            </a:r>
            <a:r>
              <a:rPr lang="en-US" sz="1400" dirty="0"/>
              <a:t>' and 'country', which had a variance below the threshold of 0.05.</a:t>
            </a:r>
          </a:p>
        </p:txBody>
      </p:sp>
    </p:spTree>
    <p:extLst>
      <p:ext uri="{BB962C8B-B14F-4D97-AF65-F5344CB8AC3E}">
        <p14:creationId xmlns:p14="http://schemas.microsoft.com/office/powerpoint/2010/main" val="2308017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8F8715F0-B4BA-BE17-8BA5-A40A017D1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599" y="283340"/>
            <a:ext cx="5690791" cy="2849245"/>
          </a:xfrm>
          <a:prstGeom prst="rect">
            <a:avLst/>
          </a:prstGeom>
        </p:spPr>
      </p:pic>
      <p:sp>
        <p:nvSpPr>
          <p:cNvPr id="3" name="TextBox 2">
            <a:extLst>
              <a:ext uri="{FF2B5EF4-FFF2-40B4-BE49-F238E27FC236}">
                <a16:creationId xmlns:a16="http://schemas.microsoft.com/office/drawing/2014/main" id="{2A099F17-664C-5879-95D5-181CFBF8E67A}"/>
              </a:ext>
            </a:extLst>
          </p:cNvPr>
          <p:cNvSpPr txBox="1"/>
          <p:nvPr/>
        </p:nvSpPr>
        <p:spPr>
          <a:xfrm>
            <a:off x="1012088" y="495598"/>
            <a:ext cx="6093618" cy="2031325"/>
          </a:xfrm>
          <a:prstGeom prst="rect">
            <a:avLst/>
          </a:prstGeom>
          <a:noFill/>
        </p:spPr>
        <p:txBody>
          <a:bodyPr wrap="square">
            <a:spAutoFit/>
          </a:bodyPr>
          <a:lstStyle/>
          <a:p>
            <a:pPr>
              <a:buFont typeface="Arial" panose="020B0604020202020204" pitchFamily="34" charset="0"/>
              <a:buChar char="•"/>
            </a:pPr>
            <a:r>
              <a:rPr lang="en-US" b="1" dirty="0"/>
              <a:t>Correlation Analysis:</a:t>
            </a:r>
          </a:p>
          <a:p>
            <a:pPr>
              <a:buFont typeface="Arial" panose="020B0604020202020204" pitchFamily="34" charset="0"/>
              <a:buChar char="•"/>
            </a:pPr>
            <a:endParaRPr lang="en-US" b="1" dirty="0"/>
          </a:p>
          <a:p>
            <a:pPr>
              <a:buFont typeface="Arial" panose="020B0604020202020204" pitchFamily="34" charset="0"/>
              <a:buChar char="•"/>
            </a:pPr>
            <a:endParaRPr lang="en-US" b="1" dirty="0"/>
          </a:p>
          <a:p>
            <a:endParaRPr lang="en-US" b="1" dirty="0"/>
          </a:p>
          <a:p>
            <a:pPr>
              <a:buFont typeface="Arial" panose="020B0604020202020204" pitchFamily="34" charset="0"/>
              <a:buChar char="•"/>
            </a:pPr>
            <a:r>
              <a:rPr lang="en-US" dirty="0"/>
              <a:t>Identified multicollinearity among features</a:t>
            </a:r>
          </a:p>
          <a:p>
            <a:endParaRPr lang="en-US" dirty="0"/>
          </a:p>
          <a:p>
            <a:pPr>
              <a:buFont typeface="Arial" panose="020B0604020202020204" pitchFamily="34" charset="0"/>
              <a:buChar char="•"/>
            </a:pPr>
            <a:r>
              <a:rPr lang="en-US" dirty="0"/>
              <a:t>High correlation features removed (threshold of 0.85)</a:t>
            </a:r>
          </a:p>
        </p:txBody>
      </p:sp>
      <p:pic>
        <p:nvPicPr>
          <p:cNvPr id="4" name="Picture 3" descr="A screenshot of a computer program&#10;&#10;Description automatically generated">
            <a:extLst>
              <a:ext uri="{FF2B5EF4-FFF2-40B4-BE49-F238E27FC236}">
                <a16:creationId xmlns:a16="http://schemas.microsoft.com/office/drawing/2014/main" id="{C3E3564A-839B-49E6-B9C4-13125B71C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88" y="3132585"/>
            <a:ext cx="4533900" cy="2933402"/>
          </a:xfrm>
          <a:prstGeom prst="rect">
            <a:avLst/>
          </a:prstGeom>
        </p:spPr>
      </p:pic>
      <p:sp>
        <p:nvSpPr>
          <p:cNvPr id="9" name="TextBox 8">
            <a:extLst>
              <a:ext uri="{FF2B5EF4-FFF2-40B4-BE49-F238E27FC236}">
                <a16:creationId xmlns:a16="http://schemas.microsoft.com/office/drawing/2014/main" id="{4B4C2C02-BDBA-35BA-8643-72F06596158C}"/>
              </a:ext>
            </a:extLst>
          </p:cNvPr>
          <p:cNvSpPr txBox="1"/>
          <p:nvPr/>
        </p:nvSpPr>
        <p:spPr>
          <a:xfrm>
            <a:off x="5623322" y="3850302"/>
            <a:ext cx="6093618" cy="1754326"/>
          </a:xfrm>
          <a:prstGeom prst="rect">
            <a:avLst/>
          </a:prstGeom>
          <a:noFill/>
        </p:spPr>
        <p:txBody>
          <a:bodyPr wrap="square">
            <a:spAutoFit/>
          </a:bodyPr>
          <a:lstStyle/>
          <a:p>
            <a:r>
              <a:rPr lang="en-US" dirty="0"/>
              <a:t>The following features were removed from the dataset: </a:t>
            </a:r>
            <a:r>
              <a:rPr lang="en-US" b="1" dirty="0"/>
              <a:t>temperature_2m_max</a:t>
            </a:r>
            <a:r>
              <a:rPr lang="en-US" dirty="0"/>
              <a:t>, </a:t>
            </a:r>
            <a:r>
              <a:rPr lang="en-US" b="1" dirty="0"/>
              <a:t>temperature_2m_min</a:t>
            </a:r>
            <a:r>
              <a:rPr lang="en-US" dirty="0"/>
              <a:t>, </a:t>
            </a:r>
            <a:r>
              <a:rPr lang="en-US" b="1" dirty="0"/>
              <a:t>sunrise</a:t>
            </a:r>
            <a:r>
              <a:rPr lang="en-US" dirty="0"/>
              <a:t>, </a:t>
            </a:r>
            <a:r>
              <a:rPr lang="en-US" b="1" dirty="0"/>
              <a:t>sunset</a:t>
            </a:r>
            <a:r>
              <a:rPr lang="en-US" dirty="0"/>
              <a:t>, </a:t>
            </a:r>
            <a:r>
              <a:rPr lang="en-US" b="1" dirty="0" err="1"/>
              <a:t>apparent_temperature_min</a:t>
            </a:r>
            <a:r>
              <a:rPr lang="en-US" dirty="0"/>
              <a:t>, </a:t>
            </a:r>
            <a:r>
              <a:rPr lang="en-US" b="1" dirty="0" err="1"/>
              <a:t>apparent_temperature_mean</a:t>
            </a:r>
            <a:r>
              <a:rPr lang="en-US" dirty="0"/>
              <a:t>, </a:t>
            </a:r>
            <a:r>
              <a:rPr lang="en-US" b="1" dirty="0" err="1"/>
              <a:t>shortwave_radiation_sum</a:t>
            </a:r>
            <a:r>
              <a:rPr lang="en-US" dirty="0"/>
              <a:t>, </a:t>
            </a:r>
            <a:r>
              <a:rPr lang="en-US" b="1" dirty="0" err="1"/>
              <a:t>rain_sum</a:t>
            </a:r>
            <a:r>
              <a:rPr lang="en-US" dirty="0"/>
              <a:t>, </a:t>
            </a:r>
            <a:r>
              <a:rPr lang="en-US" b="1" dirty="0" err="1"/>
              <a:t>apparent_temperature_max</a:t>
            </a:r>
            <a:r>
              <a:rPr lang="en-US" dirty="0"/>
              <a:t>, </a:t>
            </a:r>
            <a:r>
              <a:rPr lang="en-US" b="1" dirty="0" err="1"/>
              <a:t>snowfall_sum</a:t>
            </a:r>
            <a:r>
              <a:rPr lang="en-US" dirty="0"/>
              <a:t>, and </a:t>
            </a:r>
            <a:r>
              <a:rPr lang="en-US" b="1" dirty="0"/>
              <a:t>country</a:t>
            </a:r>
            <a:r>
              <a:rPr lang="en-US" dirty="0"/>
              <a:t>. </a:t>
            </a:r>
          </a:p>
        </p:txBody>
      </p:sp>
    </p:spTree>
    <p:extLst>
      <p:ext uri="{BB962C8B-B14F-4D97-AF65-F5344CB8AC3E}">
        <p14:creationId xmlns:p14="http://schemas.microsoft.com/office/powerpoint/2010/main" val="581722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644</TotalTime>
  <Words>2018</Words>
  <Application>Microsoft Office PowerPoint</Application>
  <PresentationFormat>Widescreen</PresentationFormat>
  <Paragraphs>373</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Aptos</vt:lpstr>
      <vt:lpstr>Arial</vt:lpstr>
      <vt:lpstr>Century Gothic</vt:lpstr>
      <vt:lpstr>Corbel</vt:lpstr>
      <vt:lpstr>DM Sans</vt:lpstr>
      <vt:lpstr>Georgia Pro Cond Black</vt:lpstr>
      <vt:lpstr>Inter</vt:lpstr>
      <vt:lpstr>Söhne</vt:lpstr>
      <vt:lpstr>Times New Roman</vt:lpstr>
      <vt:lpstr>Parallax</vt:lpstr>
      <vt:lpstr>Enhancing Weather Forecasting in Sri Lanka Through Deep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ruwan sankalpa</dc:creator>
  <cp:lastModifiedBy>ruwan sankalpa</cp:lastModifiedBy>
  <cp:revision>10</cp:revision>
  <dcterms:created xsi:type="dcterms:W3CDTF">2024-09-24T16:20:48Z</dcterms:created>
  <dcterms:modified xsi:type="dcterms:W3CDTF">2024-09-25T16:42:38Z</dcterms:modified>
</cp:coreProperties>
</file>