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3.png" ContentType="image/png"/>
  <Override PartName="/ppt/media/image1.jpeg" ContentType="image/jpeg"/>
  <Override PartName="/ppt/media/image8.png" ContentType="image/png"/>
  <Override PartName="/ppt/media/image2.jpeg" ContentType="image/jpe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627640" y="260640"/>
            <a:ext cx="4388400" cy="990000"/>
          </a:xfrm>
          <a:prstGeom prst="rect">
            <a:avLst/>
          </a:prstGeom>
          <a:solidFill>
            <a:srgbClr val="800080"/>
          </a:solidFill>
          <a:ln>
            <a:noFill/>
          </a:ln>
          <a:effectLst>
            <a:outerShdw algn="tr" blurRad="50800" dir="8100000" dist="38100" rotWithShape="0" sx="102000" sy="102000">
              <a:srgbClr val="000000">
                <a:alpha val="23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Trombinoscopes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3561120" y="6259320"/>
            <a:ext cx="219528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800080"/>
                </a:solidFill>
                <a:latin typeface="Calibri"/>
                <a:ea typeface="DejaVu Sans"/>
              </a:rPr>
              <a:t>Développement web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" name="Image 4" descr=""/>
          <p:cNvPicPr/>
          <p:nvPr/>
        </p:nvPicPr>
        <p:blipFill>
          <a:blip r:embed="rId2"/>
          <a:stretch/>
        </p:blipFill>
        <p:spPr>
          <a:xfrm>
            <a:off x="168120" y="200880"/>
            <a:ext cx="2095560" cy="120780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576000" y="6264000"/>
            <a:ext cx="2876760" cy="356760"/>
          </a:xfrm>
          <a:prstGeom prst="rect">
            <a:avLst/>
          </a:prstGeom>
          <a:solidFill>
            <a:srgbClr val="800080"/>
          </a:solidFill>
          <a:ln>
            <a:noFill/>
          </a:ln>
          <a:effectLst>
            <a:outerShdw algn="tr" blurRad="50800" dir="8100000" dist="38100" rotWithShape="0" sx="102000" sy="102000">
              <a:srgbClr val="000000">
                <a:alpha val="23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ffffff"/>
                </a:solidFill>
                <a:latin typeface="Calibri Light"/>
                <a:ea typeface="DejaVu Sans"/>
              </a:rPr>
              <a:t>Licence 2 Informatique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2614320" y="273960"/>
            <a:ext cx="4388400" cy="990000"/>
          </a:xfrm>
          <a:prstGeom prst="rect">
            <a:avLst/>
          </a:prstGeom>
          <a:solidFill>
            <a:srgbClr val="800080"/>
          </a:solidFill>
          <a:ln>
            <a:noFill/>
          </a:ln>
          <a:effectLst>
            <a:outerShdw algn="tr" blurRad="50800" dir="8100000" dist="38100" rotWithShape="0" sx="102000" sy="102000">
              <a:srgbClr val="000000">
                <a:alpha val="23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Trombinoscopes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" name="CustomShape 5"/>
          <p:cNvSpPr/>
          <p:nvPr/>
        </p:nvSpPr>
        <p:spPr>
          <a:xfrm rot="27000">
            <a:off x="5900400" y="6264000"/>
            <a:ext cx="2876760" cy="356760"/>
          </a:xfrm>
          <a:prstGeom prst="rect">
            <a:avLst/>
          </a:prstGeom>
          <a:solidFill>
            <a:srgbClr val="800080"/>
          </a:solidFill>
          <a:ln>
            <a:noFill/>
          </a:ln>
          <a:effectLst>
            <a:outerShdw algn="tr" blurRad="50800" dir="8100000" dist="38100" rotWithShape="0" sx="102000" sy="102000">
              <a:srgbClr val="000000">
                <a:alpha val="23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ffffff"/>
                </a:solidFill>
                <a:latin typeface="Calibri Light"/>
                <a:ea typeface="DejaVu Sans"/>
              </a:rPr>
              <a:t>HACHOUD Rassem, AYAD Ishak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489600" y="1776600"/>
            <a:ext cx="222228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fr-FR" sz="2200" spc="-1" strike="noStrike" u="sng">
                <a:solidFill>
                  <a:srgbClr val="800080"/>
                </a:solidFill>
                <a:uFillTx/>
                <a:latin typeface="Arial"/>
                <a:ea typeface="DejaVu Sans"/>
              </a:rPr>
              <a:t>1) Introduction: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661320" y="2299680"/>
            <a:ext cx="811368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fr-FR" sz="1600" spc="-1" strike="noStrike">
                <a:solidFill>
                  <a:srgbClr val="002060"/>
                </a:solidFill>
                <a:latin typeface="Arial"/>
                <a:ea typeface="DejaVu Sans"/>
              </a:rPr>
              <a:t>Objectif:</a:t>
            </a: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Concevoir une solution web de construction / visualisation de trombinoscopes pour les formations à destination des enseignants et des secrétariats pédagogiques.</a:t>
            </a:r>
            <a:endParaRPr b="0" lang="fr-FR" sz="1600" spc="-1" strike="noStrike">
              <a:latin typeface="Arial"/>
            </a:endParaRPr>
          </a:p>
        </p:txBody>
      </p:sp>
      <p:pic>
        <p:nvPicPr>
          <p:cNvPr id="46" name="Image 5" descr=""/>
          <p:cNvPicPr/>
          <p:nvPr/>
        </p:nvPicPr>
        <p:blipFill>
          <a:blip r:embed="rId1"/>
          <a:stretch/>
        </p:blipFill>
        <p:spPr>
          <a:xfrm>
            <a:off x="1716120" y="3080880"/>
            <a:ext cx="5708160" cy="2643480"/>
          </a:xfrm>
          <a:prstGeom prst="rect">
            <a:avLst/>
          </a:prstGeom>
          <a:ln>
            <a:noFill/>
          </a:ln>
        </p:spPr>
      </p:pic>
      <p:pic>
        <p:nvPicPr>
          <p:cNvPr id="47" name="Image 6" descr=""/>
          <p:cNvPicPr/>
          <p:nvPr/>
        </p:nvPicPr>
        <p:blipFill>
          <a:blip r:embed="rId2"/>
          <a:stretch/>
        </p:blipFill>
        <p:spPr>
          <a:xfrm>
            <a:off x="1275840" y="3080880"/>
            <a:ext cx="6148440" cy="264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89600" y="1776600"/>
            <a:ext cx="4318200" cy="4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fr-FR" sz="2200" spc="-1" strike="noStrike" u="sng">
                <a:solidFill>
                  <a:srgbClr val="800080"/>
                </a:solidFill>
                <a:uFillTx/>
                <a:latin typeface="Arial"/>
                <a:ea typeface="DejaVu Sans"/>
              </a:rPr>
              <a:t>2) Spécification et réalisation: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644040" y="2799360"/>
            <a:ext cx="4980600" cy="317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644040" y="2189520"/>
            <a:ext cx="2857320" cy="3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800" spc="-1" strike="noStrike" u="sng">
                <a:solidFill>
                  <a:srgbClr val="002060"/>
                </a:solidFill>
                <a:uFillTx/>
                <a:latin typeface="Arial"/>
                <a:ea typeface="DejaVu Sans"/>
              </a:rPr>
              <a:t>a) Espace de gestionnaire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644040" y="2602080"/>
            <a:ext cx="432000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58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Création de l’arborescence de filières.</a:t>
            </a:r>
            <a:endParaRPr b="0" lang="fr-FR" sz="16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Gestion des enseignants et secrétaires.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1600" spc="-1" strike="noStrike">
              <a:latin typeface="Arial"/>
            </a:endParaRPr>
          </a:p>
        </p:txBody>
      </p:sp>
      <p:pic>
        <p:nvPicPr>
          <p:cNvPr id="52" name="Image 6" descr=""/>
          <p:cNvPicPr/>
          <p:nvPr/>
        </p:nvPicPr>
        <p:blipFill>
          <a:blip r:embed="rId1"/>
          <a:stretch/>
        </p:blipFill>
        <p:spPr>
          <a:xfrm>
            <a:off x="5256000" y="2736000"/>
            <a:ext cx="3430080" cy="1926000"/>
          </a:xfrm>
          <a:prstGeom prst="rect">
            <a:avLst/>
          </a:prstGeom>
          <a:ln>
            <a:noFill/>
          </a:ln>
        </p:spPr>
      </p:pic>
      <p:pic>
        <p:nvPicPr>
          <p:cNvPr id="53" name="Image 7" descr=""/>
          <p:cNvPicPr/>
          <p:nvPr/>
        </p:nvPicPr>
        <p:blipFill>
          <a:blip r:embed="rId2"/>
          <a:stretch/>
        </p:blipFill>
        <p:spPr>
          <a:xfrm>
            <a:off x="936000" y="3641760"/>
            <a:ext cx="3224520" cy="2406240"/>
          </a:xfrm>
          <a:prstGeom prst="rect">
            <a:avLst/>
          </a:prstGeom>
          <a:ln>
            <a:noFill/>
          </a:ln>
        </p:spPr>
      </p:pic>
      <p:graphicFrame>
        <p:nvGraphicFramePr>
          <p:cNvPr id="54" name="Table 5"/>
          <p:cNvGraphicFramePr/>
          <p:nvPr/>
        </p:nvGraphicFramePr>
        <p:xfrm>
          <a:off x="5516280" y="5110560"/>
          <a:ext cx="2907720" cy="390600"/>
        </p:xfrm>
        <a:graphic>
          <a:graphicData uri="http://schemas.openxmlformats.org/drawingml/2006/table">
            <a:tbl>
              <a:tblPr/>
              <a:tblGrid>
                <a:gridCol w="812520"/>
                <a:gridCol w="1143000"/>
                <a:gridCol w="952560"/>
              </a:tblGrid>
              <a:tr h="3909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Filière</a:t>
                      </a:r>
                      <a:endParaRPr b="0" lang="fr-F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f187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Trombino</a:t>
                      </a:r>
                      <a:endParaRPr b="0" lang="fr-F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f187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Groupe</a:t>
                      </a:r>
                      <a:endParaRPr b="0" lang="fr-F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f187c"/>
                    </a:solidFill>
                  </a:tcPr>
                </a:tc>
              </a:tr>
            </a:tbl>
          </a:graphicData>
        </a:graphic>
      </p:graphicFrame>
      <p:sp>
        <p:nvSpPr>
          <p:cNvPr id="55" name="CustomShape 6"/>
          <p:cNvSpPr/>
          <p:nvPr/>
        </p:nvSpPr>
        <p:spPr>
          <a:xfrm>
            <a:off x="6027480" y="5558040"/>
            <a:ext cx="17956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>
                <a:latin typeface="Arial"/>
              </a:rPr>
              <a:t>Clef du groupe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0" dur="indefinite" restart="never" nodeType="tmRoot">
          <p:childTnLst>
            <p:seq>
              <p:cTn id="1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489600" y="1776600"/>
            <a:ext cx="4318200" cy="4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fr-FR" sz="2200" spc="-1" strike="noStrike" u="sng">
                <a:solidFill>
                  <a:srgbClr val="800080"/>
                </a:solidFill>
                <a:uFillTx/>
                <a:latin typeface="Arial"/>
                <a:ea typeface="DejaVu Sans"/>
              </a:rPr>
              <a:t>2) Spécification et réalisation: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644040" y="2799360"/>
            <a:ext cx="4980600" cy="317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3"/>
          <p:cNvSpPr/>
          <p:nvPr/>
        </p:nvSpPr>
        <p:spPr>
          <a:xfrm>
            <a:off x="644040" y="2189520"/>
            <a:ext cx="4164120" cy="2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800" spc="-1" strike="noStrike" u="sng">
                <a:solidFill>
                  <a:srgbClr val="002060"/>
                </a:solidFill>
                <a:uFillTx/>
                <a:latin typeface="Arial"/>
                <a:ea typeface="DejaVu Sans"/>
              </a:rPr>
              <a:t>b) Espace des enseignants et secrétaires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59" name="Image 9" descr=""/>
          <p:cNvPicPr/>
          <p:nvPr/>
        </p:nvPicPr>
        <p:blipFill>
          <a:blip r:embed="rId1"/>
          <a:stretch/>
        </p:blipFill>
        <p:spPr>
          <a:xfrm>
            <a:off x="6267240" y="1983240"/>
            <a:ext cx="2481120" cy="2123640"/>
          </a:xfrm>
          <a:prstGeom prst="rect">
            <a:avLst/>
          </a:prstGeom>
          <a:ln>
            <a:noFill/>
          </a:ln>
        </p:spPr>
      </p:pic>
      <p:pic>
        <p:nvPicPr>
          <p:cNvPr id="60" name="Image 11" descr=""/>
          <p:cNvPicPr/>
          <p:nvPr/>
        </p:nvPicPr>
        <p:blipFill>
          <a:blip r:embed="rId2"/>
          <a:stretch/>
        </p:blipFill>
        <p:spPr>
          <a:xfrm>
            <a:off x="6267600" y="4206240"/>
            <a:ext cx="2530440" cy="1767600"/>
          </a:xfrm>
          <a:prstGeom prst="rect">
            <a:avLst/>
          </a:prstGeom>
          <a:ln>
            <a:noFill/>
          </a:ln>
        </p:spPr>
      </p:pic>
      <p:sp>
        <p:nvSpPr>
          <p:cNvPr id="61" name="CustomShape 4"/>
          <p:cNvSpPr/>
          <p:nvPr/>
        </p:nvSpPr>
        <p:spPr>
          <a:xfrm>
            <a:off x="644040" y="2617920"/>
            <a:ext cx="5150160" cy="31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58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Accès par un mécanisme de session, sur la base du login / password communiqué par le gestionnaire.</a:t>
            </a:r>
            <a:endParaRPr b="0" lang="fr-FR" sz="16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Visualisation de trombinoscopes, avec des options de mise en page.</a:t>
            </a:r>
            <a:endParaRPr b="0" lang="fr-FR" sz="16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Recherche par nom d’un étudiant.</a:t>
            </a:r>
            <a:endParaRPr b="0" lang="fr-FR" sz="16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Affichage des statistiques de renseignement de trombinoscopes: librairie JPGraph.</a:t>
            </a:r>
            <a:endParaRPr b="0" lang="fr-FR" sz="16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Génération de la version PDF de trombinoscope: librairie Dompdf.</a:t>
            </a:r>
            <a:endParaRPr b="0" lang="fr-FR" sz="1600" spc="-1" strike="noStrike">
              <a:latin typeface="Arial"/>
            </a:endParaRPr>
          </a:p>
        </p:txBody>
      </p:sp>
    </p:spTree>
  </p:cSld>
  <p:timing>
    <p:tnLst>
      <p:par>
        <p:cTn id="12" dur="indefinite" restart="never" nodeType="tmRoot">
          <p:childTnLst>
            <p:seq>
              <p:cTn id="1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489600" y="1776600"/>
            <a:ext cx="4318200" cy="4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fr-FR" sz="2200" spc="-1" strike="noStrike" u="sng">
                <a:solidFill>
                  <a:srgbClr val="800080"/>
                </a:solidFill>
                <a:uFillTx/>
                <a:latin typeface="Arial"/>
                <a:ea typeface="DejaVu Sans"/>
              </a:rPr>
              <a:t>2) Spécification et réalisation: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644040" y="2189520"/>
            <a:ext cx="257436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800" spc="-1" strike="noStrike" u="sng">
                <a:solidFill>
                  <a:srgbClr val="002060"/>
                </a:solidFill>
                <a:uFillTx/>
                <a:latin typeface="Arial"/>
                <a:ea typeface="DejaVu Sans"/>
              </a:rPr>
              <a:t>c) Espace de l’étudiant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6104880" y="2835720"/>
            <a:ext cx="1437840" cy="213840"/>
          </a:xfrm>
          <a:prstGeom prst="flowChartProcess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4"/>
          <p:cNvSpPr/>
          <p:nvPr/>
        </p:nvSpPr>
        <p:spPr>
          <a:xfrm>
            <a:off x="6707160" y="2705040"/>
            <a:ext cx="213840" cy="141840"/>
          </a:xfrm>
          <a:prstGeom prst="flowChartProcess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5"/>
          <p:cNvSpPr/>
          <p:nvPr/>
        </p:nvSpPr>
        <p:spPr>
          <a:xfrm>
            <a:off x="5638680" y="1815480"/>
            <a:ext cx="2418120" cy="910440"/>
          </a:xfrm>
          <a:prstGeom prst="frame">
            <a:avLst>
              <a:gd name="adj1" fmla="val 9259"/>
            </a:avLst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"/>
          <p:cNvSpPr/>
          <p:nvPr/>
        </p:nvSpPr>
        <p:spPr>
          <a:xfrm>
            <a:off x="6179760" y="1904040"/>
            <a:ext cx="157932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300" spc="-1" strike="noStrike">
                <a:solidFill>
                  <a:srgbClr val="ce181e"/>
                </a:solidFill>
                <a:latin typeface="Arial"/>
                <a:ea typeface="DejaVu Sans"/>
              </a:rPr>
              <a:t>Nom et prénom</a:t>
            </a:r>
            <a:endParaRPr b="0" lang="fr-F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300" spc="-1" strike="noStrike">
                <a:solidFill>
                  <a:srgbClr val="ce181e"/>
                </a:solidFill>
                <a:latin typeface="Arial"/>
                <a:ea typeface="DejaVu Sans"/>
              </a:rPr>
              <a:t>Numéro d’étudiant</a:t>
            </a:r>
            <a:endParaRPr b="0" lang="fr-F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300" spc="-1" strike="noStrike">
                <a:solidFill>
                  <a:srgbClr val="ce181e"/>
                </a:solidFill>
                <a:latin typeface="Arial"/>
                <a:ea typeface="DejaVu Sans"/>
              </a:rPr>
              <a:t>Clef du groupe</a:t>
            </a:r>
            <a:endParaRPr b="0" lang="fr-F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300" spc="-1" strike="noStrike">
              <a:latin typeface="Arial"/>
            </a:endParaRPr>
          </a:p>
        </p:txBody>
      </p:sp>
      <p:sp>
        <p:nvSpPr>
          <p:cNvPr id="68" name="CustomShape 7"/>
          <p:cNvSpPr/>
          <p:nvPr/>
        </p:nvSpPr>
        <p:spPr>
          <a:xfrm>
            <a:off x="6273360" y="2271600"/>
            <a:ext cx="1027080" cy="2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900" spc="-1" strike="noStrike">
                <a:solidFill>
                  <a:srgbClr val="ce181e"/>
                </a:solidFill>
                <a:latin typeface="Arial"/>
                <a:ea typeface="DejaVu Sans"/>
              </a:rPr>
              <a:t>  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69" name="Line 8"/>
          <p:cNvSpPr/>
          <p:nvPr/>
        </p:nvSpPr>
        <p:spPr>
          <a:xfrm>
            <a:off x="7213320" y="3080160"/>
            <a:ext cx="360" cy="1728000"/>
          </a:xfrm>
          <a:prstGeom prst="line">
            <a:avLst/>
          </a:prstGeom>
          <a:ln w="57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9"/>
          <p:cNvSpPr/>
          <p:nvPr/>
        </p:nvSpPr>
        <p:spPr>
          <a:xfrm rot="16200000">
            <a:off x="6637320" y="3571560"/>
            <a:ext cx="149688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ce181e"/>
                </a:solidFill>
                <a:latin typeface="Arial"/>
                <a:ea typeface="DejaVu Sans"/>
              </a:rPr>
              <a:t>Requête HTTP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71" name="CustomShape 10"/>
          <p:cNvSpPr/>
          <p:nvPr/>
        </p:nvSpPr>
        <p:spPr>
          <a:xfrm>
            <a:off x="7463520" y="4550760"/>
            <a:ext cx="213840" cy="213840"/>
          </a:xfrm>
          <a:prstGeom prst="donut">
            <a:avLst>
              <a:gd name="adj" fmla="val 10648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1"/>
          <p:cNvSpPr/>
          <p:nvPr/>
        </p:nvSpPr>
        <p:spPr>
          <a:xfrm>
            <a:off x="7436160" y="4536000"/>
            <a:ext cx="26712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ce181e"/>
                </a:solidFill>
                <a:latin typeface="Arial"/>
                <a:ea typeface="DejaVu Sans"/>
              </a:rPr>
              <a:t>1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73" name="CustomShape 12"/>
          <p:cNvSpPr/>
          <p:nvPr/>
        </p:nvSpPr>
        <p:spPr>
          <a:xfrm>
            <a:off x="6314400" y="1446840"/>
            <a:ext cx="1228320" cy="25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Étudiant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74" name="Image 73" descr=""/>
          <p:cNvPicPr/>
          <p:nvPr/>
        </p:nvPicPr>
        <p:blipFill>
          <a:blip r:embed="rId1"/>
          <a:stretch/>
        </p:blipFill>
        <p:spPr>
          <a:xfrm>
            <a:off x="5860800" y="4687920"/>
            <a:ext cx="1995840" cy="1251000"/>
          </a:xfrm>
          <a:prstGeom prst="rect">
            <a:avLst/>
          </a:prstGeom>
          <a:ln>
            <a:noFill/>
          </a:ln>
        </p:spPr>
      </p:pic>
      <p:sp>
        <p:nvSpPr>
          <p:cNvPr id="75" name="CustomShape 13"/>
          <p:cNvSpPr/>
          <p:nvPr/>
        </p:nvSpPr>
        <p:spPr>
          <a:xfrm>
            <a:off x="6072840" y="5756400"/>
            <a:ext cx="1560240" cy="4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Serveur web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6" name="Line 14"/>
          <p:cNvSpPr/>
          <p:nvPr/>
        </p:nvSpPr>
        <p:spPr>
          <a:xfrm flipV="1">
            <a:off x="6481800" y="3080160"/>
            <a:ext cx="10080" cy="1725840"/>
          </a:xfrm>
          <a:prstGeom prst="line">
            <a:avLst/>
          </a:prstGeom>
          <a:ln w="57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5"/>
          <p:cNvSpPr/>
          <p:nvPr/>
        </p:nvSpPr>
        <p:spPr>
          <a:xfrm rot="16189200">
            <a:off x="5545080" y="3765240"/>
            <a:ext cx="14108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ce181e"/>
                </a:solidFill>
                <a:latin typeface="Arial"/>
                <a:ea typeface="DejaVu Sans"/>
              </a:rPr>
              <a:t>Réponse HTTP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78" name="CustomShape 16"/>
          <p:cNvSpPr/>
          <p:nvPr/>
        </p:nvSpPr>
        <p:spPr>
          <a:xfrm>
            <a:off x="7318440" y="4479840"/>
            <a:ext cx="26712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7"/>
          <p:cNvSpPr/>
          <p:nvPr/>
        </p:nvSpPr>
        <p:spPr>
          <a:xfrm>
            <a:off x="5987520" y="3196080"/>
            <a:ext cx="213840" cy="213840"/>
          </a:xfrm>
          <a:prstGeom prst="donut">
            <a:avLst>
              <a:gd name="adj" fmla="val 10648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8"/>
          <p:cNvSpPr/>
          <p:nvPr/>
        </p:nvSpPr>
        <p:spPr>
          <a:xfrm>
            <a:off x="5976000" y="3168000"/>
            <a:ext cx="29232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ce181e"/>
                </a:solidFill>
                <a:latin typeface="Arial"/>
                <a:ea typeface="DejaVu Sans"/>
              </a:rPr>
              <a:t>2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81" name="CustomShape 19"/>
          <p:cNvSpPr/>
          <p:nvPr/>
        </p:nvSpPr>
        <p:spPr>
          <a:xfrm>
            <a:off x="696600" y="2591640"/>
            <a:ext cx="4239720" cy="25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Activation des cookies.</a:t>
            </a:r>
            <a:endParaRPr b="0" lang="fr-FR" sz="16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Choix de la formation.</a:t>
            </a:r>
            <a:endParaRPr b="0" lang="fr-FR" sz="16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Upload des photos.</a:t>
            </a:r>
            <a:endParaRPr b="0" lang="fr-FR" sz="16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Mise à jour des photos.</a:t>
            </a:r>
            <a:endParaRPr b="0" lang="fr-FR" sz="16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Unicité d’appartenance à un groupe.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1600" spc="-1" strike="noStrike">
              <a:latin typeface="Arial"/>
            </a:endParaRPr>
          </a:p>
        </p:txBody>
      </p:sp>
      <p:sp>
        <p:nvSpPr>
          <p:cNvPr id="82" name="CustomShape 20"/>
          <p:cNvSpPr/>
          <p:nvPr/>
        </p:nvSpPr>
        <p:spPr>
          <a:xfrm rot="16189200">
            <a:off x="5823720" y="3593160"/>
            <a:ext cx="14108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ce181e"/>
                </a:solidFill>
                <a:latin typeface="Arial"/>
                <a:ea typeface="DejaVu Sans"/>
              </a:rPr>
              <a:t>set cookie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83" name="Line 21"/>
          <p:cNvSpPr/>
          <p:nvPr/>
        </p:nvSpPr>
        <p:spPr>
          <a:xfrm flipV="1">
            <a:off x="6467040" y="3050280"/>
            <a:ext cx="360" cy="1989720"/>
          </a:xfrm>
          <a:prstGeom prst="line">
            <a:avLst/>
          </a:prstGeom>
          <a:ln w="57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22"/>
          <p:cNvSpPr/>
          <p:nvPr/>
        </p:nvSpPr>
        <p:spPr>
          <a:xfrm>
            <a:off x="7272000" y="3050280"/>
            <a:ext cx="360" cy="1845720"/>
          </a:xfrm>
          <a:prstGeom prst="line">
            <a:avLst/>
          </a:prstGeom>
          <a:ln w="57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4" dur="indefinite" restart="never" nodeType="tmRoot">
          <p:childTnLst>
            <p:seq>
              <p:cTn id="1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89600" y="1776600"/>
            <a:ext cx="20253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fr-FR" sz="2200" spc="-1" strike="noStrike" u="sng">
                <a:solidFill>
                  <a:srgbClr val="800080"/>
                </a:solidFill>
                <a:uFillTx/>
                <a:latin typeface="Arial"/>
                <a:ea typeface="DejaVu Sans"/>
              </a:rPr>
              <a:t>3) </a:t>
            </a:r>
            <a:r>
              <a:rPr b="1" lang="fr-FR" sz="2400" spc="-1" strike="noStrike" u="sng">
                <a:solidFill>
                  <a:srgbClr val="800080"/>
                </a:solidFill>
                <a:uFillTx/>
                <a:latin typeface="Arial"/>
                <a:ea typeface="DejaVu Sans"/>
              </a:rPr>
              <a:t>Conclusion</a:t>
            </a:r>
            <a:r>
              <a:rPr b="1" lang="fr-FR" sz="2200" spc="-1" strike="noStrike" u="sng">
                <a:solidFill>
                  <a:srgbClr val="800080"/>
                </a:solidFill>
                <a:uFillTx/>
                <a:latin typeface="Arial"/>
                <a:ea typeface="DejaVu Sans"/>
              </a:rPr>
              <a:t>: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44040" y="2189520"/>
            <a:ext cx="257436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644040" y="3544920"/>
            <a:ext cx="3699720" cy="27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4"/>
          <p:cNvSpPr/>
          <p:nvPr/>
        </p:nvSpPr>
        <p:spPr>
          <a:xfrm>
            <a:off x="576000" y="2173680"/>
            <a:ext cx="277848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800" spc="-1" strike="noStrike" u="sng">
                <a:solidFill>
                  <a:srgbClr val="002060"/>
                </a:solidFill>
                <a:uFillTx/>
                <a:latin typeface="Arial"/>
                <a:ea typeface="DejaVu Sans"/>
              </a:rPr>
              <a:t>a) Répartition des tâches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583560" y="4239360"/>
            <a:ext cx="5942520" cy="82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1800" spc="-1" strike="noStrike" u="sng">
                <a:solidFill>
                  <a:srgbClr val="002060"/>
                </a:solidFill>
                <a:uFillTx/>
                <a:latin typeface="Arial"/>
                <a:ea typeface="DejaVu Sans"/>
              </a:rPr>
              <a:t>b) Retour sur le cahier de charges</a:t>
            </a:r>
            <a:endParaRPr b="0" lang="fr-FR" sz="1800" spc="-1" strike="noStrike">
              <a:latin typeface="Arial"/>
            </a:endParaRPr>
          </a:p>
          <a:p>
            <a:pPr marL="108000">
              <a:lnSpc>
                <a:spcPct val="9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Toutes les exigences du cahier de charges ont été faites.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572400" y="5065560"/>
            <a:ext cx="34916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800" spc="-1" strike="noStrike" u="sng">
                <a:solidFill>
                  <a:srgbClr val="002060"/>
                </a:solidFill>
                <a:uFillTx/>
                <a:latin typeface="Arial"/>
                <a:ea typeface="DejaVu Sans"/>
              </a:rPr>
              <a:t>c) Points à améliorer</a:t>
            </a:r>
            <a:endParaRPr b="0" lang="fr-FR" sz="1800" spc="-1" strike="noStrike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La charte graphique du site.</a:t>
            </a:r>
            <a:endParaRPr b="0" lang="fr-FR" sz="1600" spc="-1" strike="noStrike">
              <a:latin typeface="Arial"/>
            </a:endParaRPr>
          </a:p>
        </p:txBody>
      </p:sp>
      <p:graphicFrame>
        <p:nvGraphicFramePr>
          <p:cNvPr id="91" name="Table 7"/>
          <p:cNvGraphicFramePr/>
          <p:nvPr/>
        </p:nvGraphicFramePr>
        <p:xfrm>
          <a:off x="644040" y="2640240"/>
          <a:ext cx="8049240" cy="1453320"/>
        </p:xfrm>
        <a:graphic>
          <a:graphicData uri="http://schemas.openxmlformats.org/drawingml/2006/table">
            <a:tbl>
              <a:tblPr/>
              <a:tblGrid>
                <a:gridCol w="3588120"/>
                <a:gridCol w="4461480"/>
              </a:tblGrid>
              <a:tr h="303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5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HACHOUD Rassem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e098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5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AYAD Ishak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e0981"/>
                    </a:solidFill>
                  </a:tcPr>
                </a:tc>
              </a:tr>
              <a:tr h="1150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 Gestion des enseignants + secrétaires</a:t>
                      </a:r>
                      <a:endParaRPr b="0" lang="fr-FR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 Sessions + htaccess</a:t>
                      </a:r>
                      <a:endParaRPr b="0" lang="fr-FR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 Visualisation des trombinoscopes</a:t>
                      </a:r>
                      <a:endParaRPr b="0" lang="fr-FR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 Génération de PDF de trombinoscope.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 Gestion des étudiants + arborescence de filières.</a:t>
                      </a:r>
                      <a:endParaRPr b="0" lang="fr-FR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 Upload de photos + cookies.</a:t>
                      </a:r>
                      <a:endParaRPr b="0" lang="fr-FR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 Recherche par nom des étudiants.</a:t>
                      </a:r>
                      <a:endParaRPr b="0" lang="fr-FR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 Gestion des effectifs et statistiques.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6" dur="indefinite" restart="never" nodeType="tmRoot">
          <p:childTnLst>
            <p:seq>
              <p:cTn id="1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2756</TotalTime>
  <Application>LibreOffice/5.4.6.2$Windows_X86_64 LibreOffice_project/4014ce260a04f1026ba855d3b8d91541c224eab8</Application>
  <Words>275</Words>
  <Paragraphs>48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2018-03-24T16:04:08Z</dcterms:created>
  <dc:creator>JULIEN</dc:creator>
  <dc:description/>
  <dc:language>fr-FR</dc:language>
  <cp:lastModifiedBy/>
  <dcterms:modified xsi:type="dcterms:W3CDTF">2018-05-25T11:27:26Z</dcterms:modified>
  <cp:revision>281</cp:revision>
  <dc:subject/>
  <dc:title>Diapositive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