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Play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DauqL7expWrmIX5TthkuLCUWh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Pl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5" name="Google Shape;3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6590650" y="2836400"/>
            <a:ext cx="53022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lay"/>
              <a:buNone/>
            </a:pPr>
            <a:r>
              <a:rPr lang="en-US" sz="4000">
                <a:solidFill>
                  <a:schemeClr val="dk2"/>
                </a:solidFill>
              </a:rPr>
              <a:t>Academic Performance Through the Lens of Socio-Demographic Data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6590641" y="1912149"/>
            <a:ext cx="48057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</a:rPr>
              <a:t>Statistics for Data Analysts - Final Presentation</a:t>
            </a:r>
            <a:endParaRPr/>
          </a:p>
        </p:txBody>
      </p:sp>
      <p:pic>
        <p:nvPicPr>
          <p:cNvPr descr="Bar chart"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470" y="1815320"/>
            <a:ext cx="4141760" cy="4141760"/>
          </a:xfrm>
          <a:custGeom>
            <a:rect b="b" l="l" r="r" t="t"/>
            <a:pathLst>
              <a:path extrusionOk="0" h="4377846" w="414176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94" name="Google Shape;94;p1"/>
            <p:cNvSpPr/>
            <p:nvPr/>
          </p:nvSpPr>
          <p:spPr>
            <a:xfrm flipH="1">
              <a:off x="305" y="34854"/>
              <a:ext cx="6028697" cy="6817170"/>
            </a:xfrm>
            <a:custGeom>
              <a:rect b="b" l="l" r="r" t="t"/>
              <a:pathLst>
                <a:path extrusionOk="0" h="6817170" w="6028697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flipH="1">
              <a:off x="305" y="1"/>
              <a:ext cx="6165116" cy="6858001"/>
            </a:xfrm>
            <a:custGeom>
              <a:rect b="b" l="l" r="r" t="t"/>
              <a:pathLst>
                <a:path extrusionOk="0" h="6858001" w="6264586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flipH="1">
              <a:off x="305" y="-5977"/>
              <a:ext cx="6238675" cy="6858001"/>
            </a:xfrm>
            <a:custGeom>
              <a:rect b="b" l="l" r="r" t="t"/>
              <a:pathLst>
                <a:path extrusionOk="0" h="6858001" w="6264586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7" name="Google Shape;9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297" y="130627"/>
            <a:ext cx="1492624" cy="89422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6672700" y="4611150"/>
            <a:ext cx="51381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Members:</a:t>
            </a:r>
            <a:endParaRPr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Amit Ashok Manjarly (1233931935)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Chetan Jitendra (1233602398)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Isha Kaushik (1233665929)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Kushal Keshav Ravipati (1234047167)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10"/>
          <p:cNvGrpSpPr/>
          <p:nvPr/>
        </p:nvGrpSpPr>
        <p:grpSpPr>
          <a:xfrm>
            <a:off x="4" y="1216597"/>
            <a:ext cx="731521" cy="673460"/>
            <a:chOff x="3940602" y="308034"/>
            <a:chExt cx="2116791" cy="3428999"/>
          </a:xfrm>
        </p:grpSpPr>
        <p:sp>
          <p:nvSpPr>
            <p:cNvPr id="218" name="Google Shape;218;p10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10"/>
          <p:cNvSpPr/>
          <p:nvPr/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0"/>
          <p:cNvSpPr txBox="1"/>
          <p:nvPr>
            <p:ph type="title"/>
          </p:nvPr>
        </p:nvSpPr>
        <p:spPr>
          <a:xfrm>
            <a:off x="1043631" y="809898"/>
            <a:ext cx="10173010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rPr lang="en-US" sz="4800"/>
              <a:t>Conclusion</a:t>
            </a:r>
            <a:endParaRPr/>
          </a:p>
        </p:txBody>
      </p:sp>
      <p:cxnSp>
        <p:nvCxnSpPr>
          <p:cNvPr id="223" name="Google Shape;223;p10"/>
          <p:cNvCxnSpPr/>
          <p:nvPr/>
        </p:nvCxnSpPr>
        <p:spPr>
          <a:xfrm rot="10800000">
            <a:off x="838200" y="6485313"/>
            <a:ext cx="105156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24" name="Google Shape;224;p10"/>
          <p:cNvGrpSpPr/>
          <p:nvPr/>
        </p:nvGrpSpPr>
        <p:grpSpPr>
          <a:xfrm>
            <a:off x="904602" y="3541652"/>
            <a:ext cx="10378439" cy="2161634"/>
            <a:chOff x="0" y="524133"/>
            <a:chExt cx="10378439" cy="2161634"/>
          </a:xfrm>
        </p:grpSpPr>
        <p:sp>
          <p:nvSpPr>
            <p:cNvPr id="225" name="Google Shape;225;p10"/>
            <p:cNvSpPr/>
            <p:nvPr/>
          </p:nvSpPr>
          <p:spPr>
            <a:xfrm>
              <a:off x="0" y="524133"/>
              <a:ext cx="2918936" cy="1853524"/>
            </a:xfrm>
            <a:prstGeom prst="roundRect">
              <a:avLst>
                <a:gd fmla="val 10000" name="adj"/>
              </a:avLst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324326" y="832243"/>
              <a:ext cx="2918936" cy="1853524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9050">
              <a:solidFill>
                <a:srgbClr val="12608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0"/>
            <p:cNvSpPr txBox="1"/>
            <p:nvPr/>
          </p:nvSpPr>
          <p:spPr>
            <a:xfrm>
              <a:off x="378614" y="886531"/>
              <a:ext cx="2810360" cy="1744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Gender, economic status, and test prep participation influence academic performance.</a:t>
              </a: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3567588" y="524133"/>
              <a:ext cx="2918936" cy="1853524"/>
            </a:xfrm>
            <a:prstGeom prst="roundRect">
              <a:avLst>
                <a:gd fmla="val 10000" name="adj"/>
              </a:avLst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3891915" y="832243"/>
              <a:ext cx="2918936" cy="1853524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9050">
              <a:solidFill>
                <a:srgbClr val="12608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0"/>
            <p:cNvSpPr txBox="1"/>
            <p:nvPr/>
          </p:nvSpPr>
          <p:spPr>
            <a:xfrm>
              <a:off x="3946203" y="886531"/>
              <a:ext cx="2810360" cy="1744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Parental education has intuitive but not statistically significant effects.</a:t>
              </a: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>
              <a:off x="7135177" y="524133"/>
              <a:ext cx="2918936" cy="1853524"/>
            </a:xfrm>
            <a:prstGeom prst="roundRect">
              <a:avLst>
                <a:gd fmla="val 10000" name="adj"/>
              </a:avLst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>
              <a:off x="7459503" y="832243"/>
              <a:ext cx="2918936" cy="1853524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9050">
              <a:solidFill>
                <a:srgbClr val="12608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0"/>
            <p:cNvSpPr txBox="1"/>
            <p:nvPr/>
          </p:nvSpPr>
          <p:spPr>
            <a:xfrm>
              <a:off x="7513791" y="886531"/>
              <a:ext cx="2810360" cy="1744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Schools should focus on providing academic support and reducing disparities.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1"/>
          <p:cNvPicPr preferRelativeResize="0"/>
          <p:nvPr/>
        </p:nvPicPr>
        <p:blipFill rotWithShape="1">
          <a:blip r:embed="rId3">
            <a:alphaModFix/>
          </a:blip>
          <a:srcRect b="8050" l="0" r="0" t="76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8E8E8">
                  <a:alpha val="67843"/>
                </a:srgbClr>
              </a:gs>
              <a:gs pos="10000">
                <a:srgbClr val="E8E8E8">
                  <a:alpha val="67843"/>
                </a:srgbClr>
              </a:gs>
              <a:gs pos="85000">
                <a:srgbClr val="E8E8E8">
                  <a:alpha val="96862"/>
                </a:srgbClr>
              </a:gs>
              <a:gs pos="100000">
                <a:srgbClr val="E8E8E8">
                  <a:alpha val="96862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Recommendations</a:t>
            </a:r>
            <a:endParaRPr/>
          </a:p>
        </p:txBody>
      </p:sp>
      <p:grpSp>
        <p:nvGrpSpPr>
          <p:cNvPr id="241" name="Google Shape;241;p11"/>
          <p:cNvGrpSpPr/>
          <p:nvPr/>
        </p:nvGrpSpPr>
        <p:grpSpPr>
          <a:xfrm>
            <a:off x="841280" y="2290455"/>
            <a:ext cx="10509438" cy="3421677"/>
            <a:chOff x="3080" y="464830"/>
            <a:chExt cx="10509438" cy="3421677"/>
          </a:xfrm>
        </p:grpSpPr>
        <p:sp>
          <p:nvSpPr>
            <p:cNvPr id="242" name="Google Shape;242;p11"/>
            <p:cNvSpPr/>
            <p:nvPr/>
          </p:nvSpPr>
          <p:spPr>
            <a:xfrm>
              <a:off x="3080" y="464830"/>
              <a:ext cx="2444055" cy="3421677"/>
            </a:xfrm>
            <a:prstGeom prst="rect">
              <a:avLst/>
            </a:prstGeom>
            <a:solidFill>
              <a:srgbClr val="DFCADB">
                <a:alpha val="89803"/>
              </a:srgbClr>
            </a:solidFill>
            <a:ln cap="flat" cmpd="sng" w="19050">
              <a:solidFill>
                <a:srgbClr val="DFCAD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1"/>
            <p:cNvSpPr txBox="1"/>
            <p:nvPr/>
          </p:nvSpPr>
          <p:spPr>
            <a:xfrm>
              <a:off x="3080" y="1765067"/>
              <a:ext cx="2444055" cy="205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90525" spcFirstLastPara="1" rIns="190525" wrap="square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Promote test preparation programs.</a:t>
              </a: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711856" y="806997"/>
              <a:ext cx="1026503" cy="1026503"/>
            </a:xfrm>
            <a:prstGeom prst="ellipse">
              <a:avLst/>
            </a:prstGeom>
            <a:solidFill>
              <a:srgbClr val="A02891"/>
            </a:solidFill>
            <a:ln cap="flat" cmpd="sng" w="19050">
              <a:solidFill>
                <a:srgbClr val="A028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 txBox="1"/>
            <p:nvPr/>
          </p:nvSpPr>
          <p:spPr>
            <a:xfrm>
              <a:off x="862184" y="957325"/>
              <a:ext cx="725847" cy="7258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80025" spcFirstLastPara="1" rIns="8002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</a:pPr>
              <a:r>
                <a:rPr b="0" i="0" lang="en-US" sz="4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3080" y="3886435"/>
              <a:ext cx="2444055" cy="72"/>
            </a:xfrm>
            <a:prstGeom prst="rect">
              <a:avLst/>
            </a:prstGeom>
            <a:solidFill>
              <a:srgbClr val="732AA0"/>
            </a:solidFill>
            <a:ln cap="flat" cmpd="sng" w="19050">
              <a:solidFill>
                <a:srgbClr val="732A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2691541" y="464830"/>
              <a:ext cx="2444055" cy="3421677"/>
            </a:xfrm>
            <a:prstGeom prst="rect">
              <a:avLst/>
            </a:prstGeom>
            <a:solidFill>
              <a:srgbClr val="CBC9DF">
                <a:alpha val="89803"/>
              </a:srgbClr>
            </a:solidFill>
            <a:ln cap="flat" cmpd="sng" w="19050">
              <a:solidFill>
                <a:srgbClr val="CBC9DF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1"/>
            <p:cNvSpPr txBox="1"/>
            <p:nvPr/>
          </p:nvSpPr>
          <p:spPr>
            <a:xfrm>
              <a:off x="2691541" y="1765067"/>
              <a:ext cx="2444055" cy="205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90525" spcFirstLastPara="1" rIns="190525" wrap="square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Provide additional resources to students on free/reduced lunch.</a:t>
              </a: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3400317" y="806997"/>
              <a:ext cx="1026503" cy="1026503"/>
            </a:xfrm>
            <a:prstGeom prst="ellipse">
              <a:avLst/>
            </a:prstGeom>
            <a:solidFill>
              <a:srgbClr val="3C2AA1"/>
            </a:solidFill>
            <a:ln cap="flat" cmpd="sng" w="19050">
              <a:solidFill>
                <a:srgbClr val="3C2AA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1"/>
            <p:cNvSpPr txBox="1"/>
            <p:nvPr/>
          </p:nvSpPr>
          <p:spPr>
            <a:xfrm>
              <a:off x="3550645" y="957325"/>
              <a:ext cx="725847" cy="7258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80025" spcFirstLastPara="1" rIns="8002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</a:pPr>
              <a:r>
                <a:rPr b="0" i="0" lang="en-US" sz="4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2691541" y="3886435"/>
              <a:ext cx="2444055" cy="72"/>
            </a:xfrm>
            <a:prstGeom prst="rect">
              <a:avLst/>
            </a:prstGeom>
            <a:solidFill>
              <a:srgbClr val="2A53A2"/>
            </a:solidFill>
            <a:ln cap="flat" cmpd="sng" w="19050">
              <a:solidFill>
                <a:srgbClr val="2A53A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5380002" y="464830"/>
              <a:ext cx="2444055" cy="3421677"/>
            </a:xfrm>
            <a:prstGeom prst="rect">
              <a:avLst/>
            </a:prstGeom>
            <a:solidFill>
              <a:srgbClr val="C9DFDE">
                <a:alpha val="89803"/>
              </a:srgbClr>
            </a:solidFill>
            <a:ln cap="flat" cmpd="sng" w="19050">
              <a:solidFill>
                <a:srgbClr val="C9DFDE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1"/>
            <p:cNvSpPr txBox="1"/>
            <p:nvPr/>
          </p:nvSpPr>
          <p:spPr>
            <a:xfrm>
              <a:off x="5380002" y="1765067"/>
              <a:ext cx="2444055" cy="205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90525" spcFirstLastPara="1" rIns="190525" wrap="square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data to customize learning interventions.</a:t>
              </a: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6088778" y="806997"/>
              <a:ext cx="1026503" cy="1026503"/>
            </a:xfrm>
            <a:prstGeom prst="ellipse">
              <a:avLst/>
            </a:prstGeom>
            <a:solidFill>
              <a:srgbClr val="2B8CA3"/>
            </a:solidFill>
            <a:ln cap="flat" cmpd="sng" w="19050">
              <a:solidFill>
                <a:srgbClr val="2B8C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 txBox="1"/>
            <p:nvPr/>
          </p:nvSpPr>
          <p:spPr>
            <a:xfrm>
              <a:off x="6239106" y="957325"/>
              <a:ext cx="725847" cy="7258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80025" spcFirstLastPara="1" rIns="8002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</a:pPr>
              <a:r>
                <a:rPr b="0" i="0" lang="en-US" sz="4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5380002" y="3886435"/>
              <a:ext cx="2444055" cy="72"/>
            </a:xfrm>
            <a:prstGeom prst="rect">
              <a:avLst/>
            </a:prstGeom>
            <a:solidFill>
              <a:srgbClr val="2BA47F"/>
            </a:solidFill>
            <a:ln cap="flat" cmpd="sng" w="19050">
              <a:solidFill>
                <a:srgbClr val="2BA4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8068463" y="464830"/>
              <a:ext cx="2444055" cy="3421677"/>
            </a:xfrm>
            <a:prstGeom prst="rect">
              <a:avLst/>
            </a:prstGeom>
            <a:solidFill>
              <a:srgbClr val="CDE0C9">
                <a:alpha val="89803"/>
              </a:srgbClr>
            </a:solidFill>
            <a:ln cap="flat" cmpd="sng" w="19050">
              <a:solidFill>
                <a:srgbClr val="CDE0C9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1"/>
            <p:cNvSpPr txBox="1"/>
            <p:nvPr/>
          </p:nvSpPr>
          <p:spPr>
            <a:xfrm>
              <a:off x="8068463" y="1765067"/>
              <a:ext cx="2444055" cy="205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90525" spcFirstLastPara="1" rIns="190525" wrap="square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Encourage parental involvement regardless of education level.</a:t>
              </a:r>
              <a:endParaRPr/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8777239" y="806997"/>
              <a:ext cx="1026503" cy="1026503"/>
            </a:xfrm>
            <a:prstGeom prst="ellipse">
              <a:avLst/>
            </a:prstGeom>
            <a:solidFill>
              <a:srgbClr val="2BA546"/>
            </a:solidFill>
            <a:ln cap="flat" cmpd="sng" w="19050">
              <a:solidFill>
                <a:srgbClr val="2BA54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1"/>
            <p:cNvSpPr txBox="1"/>
            <p:nvPr/>
          </p:nvSpPr>
          <p:spPr>
            <a:xfrm>
              <a:off x="8927567" y="957325"/>
              <a:ext cx="725847" cy="7258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80025" spcFirstLastPara="1" rIns="8002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</a:pPr>
              <a:r>
                <a:rPr b="0" i="0" lang="en-US" sz="4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8068463" y="3886435"/>
              <a:ext cx="2444055" cy="72"/>
            </a:xfrm>
            <a:prstGeom prst="rect">
              <a:avLst/>
            </a:prstGeom>
            <a:solidFill>
              <a:srgbClr val="4CA62C"/>
            </a:solidFill>
            <a:ln cap="flat" cmpd="sng" w="19050">
              <a:solidFill>
                <a:srgbClr val="4CA62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2"/>
          <p:cNvSpPr txBox="1"/>
          <p:nvPr>
            <p:ph type="title"/>
          </p:nvPr>
        </p:nvSpPr>
        <p:spPr>
          <a:xfrm>
            <a:off x="1804988" y="1442172"/>
            <a:ext cx="8582025" cy="217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lay"/>
              <a:buNone/>
            </a:pPr>
            <a:r>
              <a:rPr lang="en-US" sz="6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Thank You!</a:t>
            </a:r>
            <a:endParaRPr/>
          </a:p>
        </p:txBody>
      </p:sp>
      <p:sp>
        <p:nvSpPr>
          <p:cNvPr id="270" name="Google Shape;270;p12"/>
          <p:cNvSpPr/>
          <p:nvPr/>
        </p:nvSpPr>
        <p:spPr>
          <a:xfrm>
            <a:off x="2487872" y="3912322"/>
            <a:ext cx="7225780" cy="6858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>
            <p:ph type="title"/>
          </p:nvPr>
        </p:nvSpPr>
        <p:spPr>
          <a:xfrm>
            <a:off x="841248" y="426720"/>
            <a:ext cx="10506456" cy="19191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sz="6000"/>
              <a:t>Introduction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 flipH="1" rot="10800000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" name="Google Shape;107;p2"/>
          <p:cNvGrpSpPr/>
          <p:nvPr/>
        </p:nvGrpSpPr>
        <p:grpSpPr>
          <a:xfrm>
            <a:off x="1997484" y="3368813"/>
            <a:ext cx="8197031" cy="2842597"/>
            <a:chOff x="1156236" y="31544"/>
            <a:chExt cx="8197031" cy="2842597"/>
          </a:xfrm>
        </p:grpSpPr>
        <p:sp>
          <p:nvSpPr>
            <p:cNvPr id="108" name="Google Shape;108;p2"/>
            <p:cNvSpPr/>
            <p:nvPr/>
          </p:nvSpPr>
          <p:spPr>
            <a:xfrm>
              <a:off x="2192642" y="31544"/>
              <a:ext cx="1695937" cy="16959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56236" y="2154141"/>
              <a:ext cx="376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1156236" y="2154141"/>
              <a:ext cx="376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This project investigates how socio-demographic and educational support factors affect student performance in Math, Reading, and Writing. </a:t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620923" y="31544"/>
              <a:ext cx="1695937" cy="169593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584517" y="2154141"/>
              <a:ext cx="376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5584517" y="2154141"/>
              <a:ext cx="376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Dataset includes exam scores and background factors like gender, parental education, lunch type, and test preparation.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1" y="1"/>
            <a:ext cx="5217023" cy="3994777"/>
          </a:xfrm>
          <a:custGeom>
            <a:rect b="b" l="l" r="r" t="t"/>
            <a:pathLst>
              <a:path extrusionOk="0" h="3994777" w="5217023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>
            <p:ph type="title"/>
          </p:nvPr>
        </p:nvSpPr>
        <p:spPr>
          <a:xfrm>
            <a:off x="838200" y="673770"/>
            <a:ext cx="3220329" cy="2027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Play"/>
              <a:buNone/>
            </a:pPr>
            <a:r>
              <a:rPr lang="en-US" sz="5400">
                <a:solidFill>
                  <a:srgbClr val="FFFFFF"/>
                </a:solidFill>
              </a:rPr>
              <a:t>Objective</a:t>
            </a:r>
            <a:endParaRPr/>
          </a:p>
        </p:txBody>
      </p:sp>
      <p:grpSp>
        <p:nvGrpSpPr>
          <p:cNvPr id="121" name="Google Shape;121;p3"/>
          <p:cNvGrpSpPr/>
          <p:nvPr/>
        </p:nvGrpSpPr>
        <p:grpSpPr>
          <a:xfrm>
            <a:off x="5542672" y="543380"/>
            <a:ext cx="5811127" cy="5674670"/>
            <a:chOff x="0" y="1774"/>
            <a:chExt cx="5811127" cy="5674670"/>
          </a:xfrm>
        </p:grpSpPr>
        <p:sp>
          <p:nvSpPr>
            <p:cNvPr id="122" name="Google Shape;122;p3"/>
            <p:cNvSpPr/>
            <p:nvPr/>
          </p:nvSpPr>
          <p:spPr>
            <a:xfrm>
              <a:off x="1162225" y="1774"/>
              <a:ext cx="4648902" cy="1818804"/>
            </a:xfrm>
            <a:prstGeom prst="rect">
              <a:avLst/>
            </a:prstGeom>
            <a:solidFill>
              <a:srgbClr val="E97131"/>
            </a:solidFill>
            <a:ln cap="flat" cmpd="sng" w="19050">
              <a:solidFill>
                <a:srgbClr val="E9713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 txBox="1"/>
            <p:nvPr/>
          </p:nvSpPr>
          <p:spPr>
            <a:xfrm>
              <a:off x="1162225" y="1774"/>
              <a:ext cx="4648902" cy="1818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1975" lIns="90200" spcFirstLastPara="1" rIns="90200" wrap="square" tIns="4619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Identify key factors influencing academic performance.</a:t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0" y="1774"/>
              <a:ext cx="1162225" cy="1818804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E9713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0" y="1774"/>
              <a:ext cx="1162225" cy="1818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9650" lIns="61500" spcFirstLastPara="1" rIns="61500" wrap="square" tIns="179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Identify</a:t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162225" y="1929707"/>
              <a:ext cx="4648902" cy="1818804"/>
            </a:xfrm>
            <a:prstGeom prst="rect">
              <a:avLst/>
            </a:prstGeom>
            <a:solidFill>
              <a:srgbClr val="8CAF1D"/>
            </a:solidFill>
            <a:ln cap="flat" cmpd="sng" w="19050">
              <a:solidFill>
                <a:srgbClr val="8CAF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1162225" y="1929707"/>
              <a:ext cx="4648902" cy="1818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1975" lIns="90200" spcFirstLastPara="1" rIns="90200" wrap="square" tIns="4619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Evaluate the significance of gender, economic background, test prep, and parental education.</a:t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0" y="1929707"/>
              <a:ext cx="1162225" cy="1818804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8CAF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 txBox="1"/>
            <p:nvPr/>
          </p:nvSpPr>
          <p:spPr>
            <a:xfrm>
              <a:off x="0" y="1929707"/>
              <a:ext cx="1162225" cy="1818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9650" lIns="61500" spcFirstLastPara="1" rIns="61500" wrap="square" tIns="179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Evaluate</a:t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162225" y="3857640"/>
              <a:ext cx="4648902" cy="1818804"/>
            </a:xfrm>
            <a:prstGeom prst="rect">
              <a:avLst/>
            </a:prstGeom>
            <a:solidFill>
              <a:srgbClr val="186923"/>
            </a:solidFill>
            <a:ln cap="flat" cmpd="sng" w="19050">
              <a:solidFill>
                <a:srgbClr val="1869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1162225" y="3857640"/>
              <a:ext cx="4648902" cy="1818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1975" lIns="90200" spcFirstLastPara="1" rIns="90200" wrap="square" tIns="4619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Build a predictive model using regression analysis.</a:t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0" y="3857640"/>
              <a:ext cx="1162225" cy="1818804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869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0" y="3857640"/>
              <a:ext cx="1162225" cy="1818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9650" lIns="61500" spcFirstLastPara="1" rIns="61500" wrap="square" tIns="179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Build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 txBox="1"/>
          <p:nvPr>
            <p:ph type="title"/>
          </p:nvPr>
        </p:nvSpPr>
        <p:spPr>
          <a:xfrm>
            <a:off x="635000" y="640823"/>
            <a:ext cx="3418659" cy="5583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US" sz="5400"/>
              <a:t>Dataset Overview</a:t>
            </a:r>
            <a:endParaRPr/>
          </a:p>
        </p:txBody>
      </p:sp>
      <p:sp>
        <p:nvSpPr>
          <p:cNvPr id="140" name="Google Shape;140;p4"/>
          <p:cNvSpPr/>
          <p:nvPr/>
        </p:nvSpPr>
        <p:spPr>
          <a:xfrm rot="5400000">
            <a:off x="1627450" y="3462719"/>
            <a:ext cx="5410200" cy="18288"/>
          </a:xfrm>
          <a:custGeom>
            <a:rect b="b" l="l" r="r" t="t"/>
            <a:pathLst>
              <a:path extrusionOk="0" fill="none" h="18288" w="541020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extrusionOk="0" h="18288" w="541020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4"/>
          <p:cNvGrpSpPr/>
          <p:nvPr/>
        </p:nvGrpSpPr>
        <p:grpSpPr>
          <a:xfrm>
            <a:off x="4648018" y="641800"/>
            <a:ext cx="6900512" cy="5534184"/>
            <a:chOff x="0" y="978"/>
            <a:chExt cx="6900512" cy="5534184"/>
          </a:xfrm>
        </p:grpSpPr>
        <p:sp>
          <p:nvSpPr>
            <p:cNvPr id="142" name="Google Shape;142;p4"/>
            <p:cNvSpPr/>
            <p:nvPr/>
          </p:nvSpPr>
          <p:spPr>
            <a:xfrm>
              <a:off x="0" y="4167346"/>
              <a:ext cx="6900512" cy="1367816"/>
            </a:xfrm>
            <a:prstGeom prst="rect">
              <a:avLst/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0" y="4167346"/>
              <a:ext cx="6900512" cy="1367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900" lIns="184900" spcFirstLastPara="1" rIns="184900" wrap="square" tIns="184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 missing values; some categorical imbalance was handled via encoding.</a:t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10800000">
              <a:off x="0" y="2084162"/>
              <a:ext cx="6900512" cy="2103701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176B2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 txBox="1"/>
            <p:nvPr/>
          </p:nvSpPr>
          <p:spPr>
            <a:xfrm>
              <a:off x="0" y="2084162"/>
              <a:ext cx="6900512" cy="738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900" lIns="184900" spcFirstLastPara="1" rIns="184900" wrap="square" tIns="184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Features</a:t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3369" y="2822561"/>
              <a:ext cx="2297924" cy="629006"/>
            </a:xfrm>
            <a:prstGeom prst="rect">
              <a:avLst/>
            </a:prstGeom>
            <a:solidFill>
              <a:srgbClr val="F6D4CC">
                <a:alpha val="89803"/>
              </a:srgbClr>
            </a:solidFill>
            <a:ln cap="flat" cmpd="sng" w="19050">
              <a:solidFill>
                <a:srgbClr val="F6D4CC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 txBox="1"/>
            <p:nvPr/>
          </p:nvSpPr>
          <p:spPr>
            <a:xfrm>
              <a:off x="3369" y="2822561"/>
              <a:ext cx="2297924" cy="629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spcFirstLastPara="1" rIns="995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Scores: Math, Reading, Writing</a:t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2301293" y="2822561"/>
              <a:ext cx="2297924" cy="629006"/>
            </a:xfrm>
            <a:prstGeom prst="rect">
              <a:avLst/>
            </a:prstGeom>
            <a:solidFill>
              <a:srgbClr val="CBD3CB">
                <a:alpha val="89803"/>
              </a:srgbClr>
            </a:solidFill>
            <a:ln cap="flat" cmpd="sng" w="19050">
              <a:solidFill>
                <a:srgbClr val="CBD3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 txBox="1"/>
            <p:nvPr/>
          </p:nvSpPr>
          <p:spPr>
            <a:xfrm>
              <a:off x="2301293" y="2822561"/>
              <a:ext cx="2297924" cy="629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spcFirstLastPara="1" rIns="995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Demographics: Gender, Race/Ethnicity, Parental Education</a:t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4599218" y="2822561"/>
              <a:ext cx="2297924" cy="629006"/>
            </a:xfrm>
            <a:prstGeom prst="rect">
              <a:avLst/>
            </a:prstGeom>
            <a:solidFill>
              <a:srgbClr val="CADEEF">
                <a:alpha val="89803"/>
              </a:srgbClr>
            </a:solidFill>
            <a:ln cap="flat" cmpd="sng" w="19050">
              <a:solidFill>
                <a:srgbClr val="CADEEF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 txBox="1"/>
            <p:nvPr/>
          </p:nvSpPr>
          <p:spPr>
            <a:xfrm>
              <a:off x="4599218" y="2822561"/>
              <a:ext cx="2297924" cy="629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spcFirstLastPara="1" rIns="995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External: Lunch type, Test Preparation Course</a:t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10800000">
              <a:off x="0" y="978"/>
              <a:ext cx="6900512" cy="2103701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0C9ED5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 txBox="1"/>
            <p:nvPr/>
          </p:nvSpPr>
          <p:spPr>
            <a:xfrm>
              <a:off x="0" y="978"/>
              <a:ext cx="6900512" cy="13669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900" lIns="184900" spcFirstLastPara="1" rIns="184900" wrap="square" tIns="184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Size: 1,000 student records.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 txBox="1"/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en-US">
                <a:solidFill>
                  <a:srgbClr val="FFFFFF"/>
                </a:solidFill>
              </a:rPr>
              <a:t>Exploratory Data Analysis</a:t>
            </a:r>
            <a:endParaRPr/>
          </a:p>
        </p:txBody>
      </p:sp>
      <p:sp>
        <p:nvSpPr>
          <p:cNvPr id="161" name="Google Shape;161;p5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 txBox="1"/>
          <p:nvPr>
            <p:ph idx="1" type="body"/>
          </p:nvPr>
        </p:nvSpPr>
        <p:spPr>
          <a:xfrm>
            <a:off x="5370153" y="1526033"/>
            <a:ext cx="5536397" cy="3935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Average Scores: Math: 66.1, Reading: 69.2, Writing: 68.1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Insights: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Reading and Writing are strongly correlated.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Most students are female and from Group C.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64.2% did not complete test prep; 64.5% received standard lunch.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 txBox="1"/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US" sz="5400">
                <a:latin typeface="Play"/>
                <a:ea typeface="Play"/>
                <a:cs typeface="Play"/>
                <a:sym typeface="Play"/>
              </a:rPr>
              <a:t>Key Visual Trends</a:t>
            </a:r>
            <a:endParaRPr sz="5400"/>
          </a:p>
        </p:txBody>
      </p:sp>
      <p:sp>
        <p:nvSpPr>
          <p:cNvPr id="170" name="Google Shape;170;p6"/>
          <p:cNvSpPr/>
          <p:nvPr/>
        </p:nvSpPr>
        <p:spPr>
          <a:xfrm>
            <a:off x="643278" y="2573756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 txBox="1"/>
          <p:nvPr>
            <p:ph idx="1" type="body"/>
          </p:nvPr>
        </p:nvSpPr>
        <p:spPr>
          <a:xfrm>
            <a:off x="630936" y="2807208"/>
            <a:ext cx="3429000" cy="341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Female students scored higher in Reading and Writing.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M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ales did slightly better in Math.</a:t>
            </a:r>
            <a:endParaRPr/>
          </a:p>
        </p:txBody>
      </p:sp>
      <p:pic>
        <p:nvPicPr>
          <p:cNvPr id="172" name="Google Shape;1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4025" y="640080"/>
            <a:ext cx="6524261" cy="557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 txBox="1"/>
          <p:nvPr>
            <p:ph type="title"/>
          </p:nvPr>
        </p:nvSpPr>
        <p:spPr>
          <a:xfrm>
            <a:off x="1465698" y="500750"/>
            <a:ext cx="49002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br>
              <a:rPr lang="en-US" sz="2800">
                <a:latin typeface="Arial"/>
                <a:ea typeface="Arial"/>
                <a:cs typeface="Arial"/>
                <a:sym typeface="Arial"/>
              </a:rPr>
            </a:br>
            <a:br>
              <a:rPr lang="en-US" sz="2800"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latin typeface="Arial"/>
                <a:ea typeface="Arial"/>
                <a:cs typeface="Arial"/>
                <a:sym typeface="Arial"/>
              </a:rPr>
              <a:t>Standard lunch students scored significantly higher across all subjects.</a:t>
            </a:r>
            <a:endParaRPr/>
          </a:p>
        </p:txBody>
      </p:sp>
      <p:sp>
        <p:nvSpPr>
          <p:cNvPr id="179" name="Google Shape;179;p7"/>
          <p:cNvSpPr txBox="1"/>
          <p:nvPr>
            <p:ph idx="1" type="body"/>
          </p:nvPr>
        </p:nvSpPr>
        <p:spPr>
          <a:xfrm>
            <a:off x="1552774" y="4204214"/>
            <a:ext cx="49002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1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Completing a test prep course correlates with better scores.</a:t>
            </a:r>
            <a:endParaRPr/>
          </a:p>
        </p:txBody>
      </p:sp>
      <p:grpSp>
        <p:nvGrpSpPr>
          <p:cNvPr id="180" name="Google Shape;180;p7"/>
          <p:cNvGrpSpPr/>
          <p:nvPr/>
        </p:nvGrpSpPr>
        <p:grpSpPr>
          <a:xfrm>
            <a:off x="0" y="3048031"/>
            <a:ext cx="731521" cy="673460"/>
            <a:chOff x="3940602" y="308034"/>
            <a:chExt cx="2116791" cy="3428999"/>
          </a:xfrm>
        </p:grpSpPr>
        <p:sp>
          <p:nvSpPr>
            <p:cNvPr id="181" name="Google Shape;181;p7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7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8422" y="471748"/>
            <a:ext cx="3656329" cy="255200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7"/>
          <p:cNvSpPr/>
          <p:nvPr/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4162" y="4335942"/>
            <a:ext cx="4324849" cy="1232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95686"/>
          </a:schemeClr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EF2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4" name="Google Shape;194;p8"/>
          <p:cNvGrpSpPr/>
          <p:nvPr/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95" name="Google Shape;195;p8"/>
            <p:cNvSpPr/>
            <p:nvPr/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rgbClr val="D8F2C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8"/>
          <p:cNvSpPr/>
          <p:nvPr/>
        </p:nvSpPr>
        <p:spPr>
          <a:xfrm>
            <a:off x="0" y="0"/>
            <a:ext cx="12192000" cy="4267200"/>
          </a:xfrm>
          <a:custGeom>
            <a:rect b="b" l="l" r="r" t="t"/>
            <a:pathLst>
              <a:path extrusionOk="0" h="4267200" w="121920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rgbClr val="BEF2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457200" y="457197"/>
            <a:ext cx="11277600" cy="5943606"/>
          </a:xfrm>
          <a:prstGeom prst="rect">
            <a:avLst/>
          </a:prstGeom>
          <a:solidFill>
            <a:schemeClr val="lt1">
              <a:alpha val="95686"/>
            </a:schemeClr>
          </a:solidFill>
          <a:ln>
            <a:noFill/>
          </a:ln>
          <a:effectLst>
            <a:outerShdw blurRad="317500" rotWithShape="0" algn="ctr">
              <a:schemeClr val="dk1">
                <a:alpha val="2470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 txBox="1"/>
          <p:nvPr>
            <p:ph type="title"/>
          </p:nvPr>
        </p:nvSpPr>
        <p:spPr>
          <a:xfrm>
            <a:off x="1600197" y="1393513"/>
            <a:ext cx="4495801" cy="2286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Scores improve with higher parental education, especially at bachelor’s and master’s levels.</a:t>
            </a:r>
            <a:endParaRPr/>
          </a:p>
        </p:txBody>
      </p:sp>
      <p:pic>
        <p:nvPicPr>
          <p:cNvPr descr="A graph of a graph of a graph&#10;&#10;AI-generated content may be incorrect." id="200" name="Google Shape;200;p8"/>
          <p:cNvPicPr preferRelativeResize="0"/>
          <p:nvPr/>
        </p:nvPicPr>
        <p:blipFill rotWithShape="1">
          <a:blip r:embed="rId3">
            <a:alphaModFix/>
          </a:blip>
          <a:srcRect b="0" l="0" r="0" t="3543"/>
          <a:stretch/>
        </p:blipFill>
        <p:spPr>
          <a:xfrm>
            <a:off x="6619873" y="1393513"/>
            <a:ext cx="4657726" cy="14039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201" name="Google Shape;20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5751" y="3784026"/>
            <a:ext cx="4641849" cy="196118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8"/>
          <p:cNvSpPr txBox="1"/>
          <p:nvPr/>
        </p:nvSpPr>
        <p:spPr>
          <a:xfrm>
            <a:off x="1600195" y="3679515"/>
            <a:ext cx="4495801" cy="2286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Slight variations; Groups D and E performed relatively well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0" y="0"/>
            <a:ext cx="5653438" cy="6858000"/>
          </a:xfrm>
          <a:custGeom>
            <a:rect b="b" l="l" r="r" t="t"/>
            <a:pathLst>
              <a:path extrusionOk="0" h="6858000" w="6096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9"/>
          <p:cNvSpPr txBox="1"/>
          <p:nvPr>
            <p:ph type="title"/>
          </p:nvPr>
        </p:nvSpPr>
        <p:spPr>
          <a:xfrm>
            <a:off x="838200" y="609600"/>
            <a:ext cx="3739341" cy="1330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None/>
            </a:pPr>
            <a:r>
              <a:rPr lang="en-US" sz="2800"/>
              <a:t>Summary of Hypotheses-Based Insights</a:t>
            </a:r>
            <a:endParaRPr/>
          </a:p>
        </p:txBody>
      </p:sp>
      <p:sp>
        <p:nvSpPr>
          <p:cNvPr id="210" name="Google Shape;210;p9"/>
          <p:cNvSpPr txBox="1"/>
          <p:nvPr>
            <p:ph idx="1" type="body"/>
          </p:nvPr>
        </p:nvSpPr>
        <p:spPr>
          <a:xfrm>
            <a:off x="591402" y="2044296"/>
            <a:ext cx="3697965" cy="405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Gender affects math performance slightly; females excel in Reading/Writing.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Economic background (lunch type) has a major impact on scores.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Test prep completion leads to higher academic performance.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Parental education shows an upward performance trend.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No strong relationship between gender and test prep participation.</a:t>
            </a:r>
            <a:endParaRPr/>
          </a:p>
        </p:txBody>
      </p:sp>
      <p:pic>
        <p:nvPicPr>
          <p:cNvPr descr="A diagram of a graph&#10;&#10;AI-generated content may be incorrect." id="211" name="Google Shape;2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3414" y="1659898"/>
            <a:ext cx="5467732" cy="410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2025-05-07T19:21:23Z</dcterms:created>
  <dc:creator>Isha Kaushik</dc:creator>
</cp:coreProperties>
</file>