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67" r:id="rId4"/>
    <p:sldId id="259" r:id="rId5"/>
    <p:sldId id="268" r:id="rId6"/>
    <p:sldId id="260" r:id="rId7"/>
    <p:sldId id="261" r:id="rId8"/>
    <p:sldId id="262" r:id="rId9"/>
  </p:sldIdLst>
  <p:sldSz cx="18288000" cy="10287000"/>
  <p:notesSz cx="6858000" cy="9144000"/>
  <p:embeddedFontLst>
    <p:embeddedFont>
      <p:font typeface="Arimo Bold" panose="020B0604020202020204" charset="0"/>
      <p:regular r:id="rId11"/>
    </p:embeddedFont>
    <p:embeddedFont>
      <p:font typeface="Franklin Gothic" panose="020B0604020202020204" charset="0"/>
      <p:bold r:id="rId12"/>
    </p:embeddedFont>
    <p:embeddedFont>
      <p:font typeface="Garamond" panose="02020404030301010803" pitchFamily="18" charset="0"/>
      <p:regular r:id="rId13"/>
      <p:bold r:id="rId14"/>
      <p:italic r:id="rId15"/>
    </p:embeddedFont>
    <p:embeddedFont>
      <p:font typeface="Garamond Bold" panose="02020804030307010803" pitchFamily="18" charset="0"/>
      <p:regular r:id="rId16"/>
      <p:bold r:id="rId17"/>
    </p:embeddedFont>
    <p:embeddedFont>
      <p:font typeface="Libre Franklin" panose="020B060402020202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49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7194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5850198"/>
            <a:ext cx="4438839" cy="4438839"/>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dirty="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dirty="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dirty="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9144000" y="-33815"/>
            <a:ext cx="9144000" cy="10354629"/>
          </a:xfrm>
          <a:prstGeom prst="rect">
            <a:avLst/>
          </a:prstGeom>
          <a:noFill/>
          <a:ln>
            <a:noFill/>
          </a:ln>
        </p:spPr>
      </p:sp>
      <p:sp>
        <p:nvSpPr>
          <p:cNvPr id="29" name="Google Shape;29;p8"/>
          <p:cNvSpPr txBox="1">
            <a:spLocks noGrp="1"/>
          </p:cNvSpPr>
          <p:nvPr>
            <p:ph type="title"/>
          </p:nvPr>
        </p:nvSpPr>
        <p:spPr>
          <a:xfrm>
            <a:off x="1446035" y="1318595"/>
            <a:ext cx="7412216" cy="916295"/>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66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1428750" y="2908662"/>
            <a:ext cx="3200400" cy="5988"/>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1428749" y="3434045"/>
            <a:ext cx="6858002" cy="4192848"/>
          </a:xfrm>
          <a:prstGeom prst="rect">
            <a:avLst/>
          </a:prstGeom>
          <a:noFill/>
          <a:ln>
            <a:noFill/>
          </a:ln>
        </p:spPr>
        <p:txBody>
          <a:bodyPr spcFirstLastPara="1" wrap="square" lIns="0" tIns="0" rIns="0" bIns="0" anchor="t" anchorCtr="0">
            <a:noAutofit/>
          </a:bodyPr>
          <a:lstStyle>
            <a:lvl1pPr marL="685800" lvl="0" indent="-342900" algn="l">
              <a:lnSpc>
                <a:spcPct val="100000"/>
              </a:lnSpc>
              <a:spcBef>
                <a:spcPts val="1500"/>
              </a:spcBef>
              <a:spcAft>
                <a:spcPts val="0"/>
              </a:spcAft>
              <a:buClr>
                <a:schemeClr val="dk1"/>
              </a:buClr>
              <a:buSzPts val="1600"/>
              <a:buNone/>
              <a:defRPr sz="2400" b="0" i="0">
                <a:solidFill>
                  <a:schemeClr val="dk1"/>
                </a:solidFill>
                <a:latin typeface="Libre Franklin"/>
                <a:ea typeface="Libre Franklin"/>
                <a:cs typeface="Libre Franklin"/>
                <a:sym typeface="Libre Franklin"/>
              </a:defRPr>
            </a:lvl1pPr>
            <a:lvl2pPr marL="1371600" lvl="1" indent="-723900" algn="l">
              <a:lnSpc>
                <a:spcPct val="90000"/>
              </a:lnSpc>
              <a:spcBef>
                <a:spcPts val="750"/>
              </a:spcBef>
              <a:spcAft>
                <a:spcPts val="0"/>
              </a:spcAft>
              <a:buClr>
                <a:schemeClr val="dk1"/>
              </a:buClr>
              <a:buSzPts val="4000"/>
              <a:buChar char="•"/>
              <a:defRPr sz="6000"/>
            </a:lvl2pPr>
            <a:lvl3pPr marL="2057400" lvl="2" indent="-723900" algn="l">
              <a:lnSpc>
                <a:spcPct val="90000"/>
              </a:lnSpc>
              <a:spcBef>
                <a:spcPts val="750"/>
              </a:spcBef>
              <a:spcAft>
                <a:spcPts val="0"/>
              </a:spcAft>
              <a:buClr>
                <a:schemeClr val="dk1"/>
              </a:buClr>
              <a:buSzPts val="4000"/>
              <a:buChar char="•"/>
              <a:defRPr sz="6000"/>
            </a:lvl3pPr>
            <a:lvl4pPr marL="2743200" lvl="3" indent="-723900" algn="l">
              <a:lnSpc>
                <a:spcPct val="90000"/>
              </a:lnSpc>
              <a:spcBef>
                <a:spcPts val="750"/>
              </a:spcBef>
              <a:spcAft>
                <a:spcPts val="0"/>
              </a:spcAft>
              <a:buClr>
                <a:schemeClr val="dk1"/>
              </a:buClr>
              <a:buSzPts val="4000"/>
              <a:buChar char="•"/>
              <a:defRPr sz="6000"/>
            </a:lvl4pPr>
            <a:lvl5pPr marL="3429000" lvl="4" indent="-723900" algn="l">
              <a:lnSpc>
                <a:spcPct val="90000"/>
              </a:lnSpc>
              <a:spcBef>
                <a:spcPts val="750"/>
              </a:spcBef>
              <a:spcAft>
                <a:spcPts val="0"/>
              </a:spcAft>
              <a:buClr>
                <a:schemeClr val="dk1"/>
              </a:buClr>
              <a:buSzPts val="4000"/>
              <a:buChar char="•"/>
              <a:defRPr sz="6000"/>
            </a:lvl5pPr>
            <a:lvl6pPr marL="4114800" lvl="5" indent="-514350" algn="l">
              <a:lnSpc>
                <a:spcPct val="90000"/>
              </a:lnSpc>
              <a:spcBef>
                <a:spcPts val="750"/>
              </a:spcBef>
              <a:spcAft>
                <a:spcPts val="0"/>
              </a:spcAft>
              <a:buClr>
                <a:schemeClr val="lt1"/>
              </a:buClr>
              <a:buSzPts val="1800"/>
              <a:buChar char="•"/>
              <a:defRPr/>
            </a:lvl6pPr>
            <a:lvl7pPr marL="4800600" lvl="6" indent="-514350" algn="l">
              <a:lnSpc>
                <a:spcPct val="90000"/>
              </a:lnSpc>
              <a:spcBef>
                <a:spcPts val="750"/>
              </a:spcBef>
              <a:spcAft>
                <a:spcPts val="0"/>
              </a:spcAft>
              <a:buClr>
                <a:schemeClr val="lt1"/>
              </a:buClr>
              <a:buSzPts val="1800"/>
              <a:buChar char="•"/>
              <a:defRPr/>
            </a:lvl7pPr>
            <a:lvl8pPr marL="5486400" lvl="7" indent="-514350" algn="l">
              <a:lnSpc>
                <a:spcPct val="90000"/>
              </a:lnSpc>
              <a:spcBef>
                <a:spcPts val="750"/>
              </a:spcBef>
              <a:spcAft>
                <a:spcPts val="0"/>
              </a:spcAft>
              <a:buClr>
                <a:schemeClr val="lt1"/>
              </a:buClr>
              <a:buSzPts val="1800"/>
              <a:buChar char="•"/>
              <a:defRPr/>
            </a:lvl8pPr>
            <a:lvl9pPr marL="6172200" lvl="8" indent="-514350" algn="l">
              <a:lnSpc>
                <a:spcPct val="90000"/>
              </a:lnSpc>
              <a:spcBef>
                <a:spcPts val="75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4488180" y="9498331"/>
            <a:ext cx="1969770" cy="37147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2242185" y="9498331"/>
            <a:ext cx="2245995" cy="37147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1457325" y="9498331"/>
            <a:ext cx="784860" cy="371477"/>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US" smtClean="0"/>
              <a:pPr/>
              <a:t>‹#›</a:t>
            </a:fld>
            <a:endParaRPr lang="en-US" dirty="0">
              <a:latin typeface="Libre Franklin"/>
              <a:ea typeface="Libre Franklin"/>
              <a:cs typeface="Libre Franklin"/>
              <a:sym typeface="Libre Franklin"/>
            </a:endParaRPr>
          </a:p>
        </p:txBody>
      </p:sp>
    </p:spTree>
    <p:extLst>
      <p:ext uri="{BB962C8B-B14F-4D97-AF65-F5344CB8AC3E}">
        <p14:creationId xmlns:p14="http://schemas.microsoft.com/office/powerpoint/2010/main" val="2851504738"/>
      </p:ext>
    </p:extLst>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1138128"/>
            <a:ext cx="9148872" cy="9148872"/>
          </a:xfrm>
          <a:custGeom>
            <a:avLst/>
            <a:gdLst/>
            <a:ahLst/>
            <a:cxnLst/>
            <a:rect l="l" t="t" r="r" b="b"/>
            <a:pathLst>
              <a:path w="9148872" h="9148872">
                <a:moveTo>
                  <a:pt x="0" y="0"/>
                </a:moveTo>
                <a:lnTo>
                  <a:pt x="9148873" y="0"/>
                </a:lnTo>
                <a:lnTo>
                  <a:pt x="9148873" y="9148872"/>
                </a:lnTo>
                <a:lnTo>
                  <a:pt x="0" y="91488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3" name="AutoShape 3"/>
          <p:cNvSpPr/>
          <p:nvPr/>
        </p:nvSpPr>
        <p:spPr>
          <a:xfrm flipV="1">
            <a:off x="8768608" y="8694012"/>
            <a:ext cx="3165556"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4" name="TextBox 4"/>
          <p:cNvSpPr txBox="1"/>
          <p:nvPr/>
        </p:nvSpPr>
        <p:spPr>
          <a:xfrm>
            <a:off x="8039168" y="612893"/>
            <a:ext cx="9692638" cy="1727532"/>
          </a:xfrm>
          <a:prstGeom prst="rect">
            <a:avLst/>
          </a:prstGeom>
        </p:spPr>
        <p:txBody>
          <a:bodyPr lIns="0" tIns="0" rIns="0" bIns="0" rtlCol="0" anchor="t">
            <a:spAutoFit/>
          </a:bodyPr>
          <a:lstStyle/>
          <a:p>
            <a:pPr algn="ctr">
              <a:lnSpc>
                <a:spcPts val="6480"/>
              </a:lnSpc>
            </a:pPr>
            <a:r>
              <a:rPr lang="en-US" sz="5400" b="1" dirty="0">
                <a:solidFill>
                  <a:srgbClr val="000000"/>
                </a:solidFill>
                <a:latin typeface="Garamond Bold"/>
                <a:ea typeface="Garamond Bold"/>
                <a:cs typeface="Garamond Bold"/>
                <a:sym typeface="Garamond Bold"/>
              </a:rPr>
              <a:t>Basic Details of the Team and Problem Statement</a:t>
            </a:r>
          </a:p>
        </p:txBody>
      </p:sp>
      <p:sp>
        <p:nvSpPr>
          <p:cNvPr id="5" name="TextBox 5"/>
          <p:cNvSpPr txBox="1"/>
          <p:nvPr/>
        </p:nvSpPr>
        <p:spPr>
          <a:xfrm>
            <a:off x="8039168" y="2587181"/>
            <a:ext cx="9220132" cy="4779264"/>
          </a:xfrm>
          <a:prstGeom prst="rect">
            <a:avLst/>
          </a:prstGeom>
        </p:spPr>
        <p:txBody>
          <a:bodyPr lIns="0" tIns="0" rIns="0" bIns="0" rtlCol="0" anchor="t">
            <a:spAutoFit/>
          </a:bodyPr>
          <a:lstStyle/>
          <a:p>
            <a:pPr algn="l">
              <a:lnSpc>
                <a:spcPts val="6750"/>
              </a:lnSpc>
            </a:pPr>
            <a:r>
              <a:rPr lang="en-US" sz="2700" dirty="0">
                <a:solidFill>
                  <a:srgbClr val="7CA655"/>
                </a:solidFill>
                <a:latin typeface="Garamond"/>
                <a:ea typeface="Garamond"/>
                <a:cs typeface="Garamond"/>
                <a:sym typeface="Garamond"/>
              </a:rPr>
              <a:t>Problem Statement Title: </a:t>
            </a:r>
            <a:r>
              <a:rPr lang="en-US" sz="2700" dirty="0">
                <a:solidFill>
                  <a:srgbClr val="000000"/>
                </a:solidFill>
                <a:latin typeface="Garamond"/>
                <a:ea typeface="Garamond"/>
                <a:cs typeface="Garamond"/>
                <a:sym typeface="Garamond"/>
              </a:rPr>
              <a:t>Online Web Portal for Examination </a:t>
            </a:r>
          </a:p>
          <a:p>
            <a:pPr algn="l">
              <a:lnSpc>
                <a:spcPts val="6750"/>
              </a:lnSpc>
            </a:pPr>
            <a:r>
              <a:rPr lang="en-US" sz="2700" dirty="0">
                <a:solidFill>
                  <a:srgbClr val="7CA655"/>
                </a:solidFill>
                <a:latin typeface="Garamond"/>
                <a:ea typeface="Garamond"/>
                <a:cs typeface="Garamond"/>
                <a:sym typeface="Garamond"/>
              </a:rPr>
              <a:t>Category  Name:   </a:t>
            </a:r>
            <a:r>
              <a:rPr lang="en-US" sz="2700" dirty="0">
                <a:solidFill>
                  <a:srgbClr val="000000"/>
                </a:solidFill>
                <a:latin typeface="Garamond"/>
                <a:ea typeface="Garamond"/>
                <a:cs typeface="Garamond"/>
                <a:sym typeface="Garamond"/>
              </a:rPr>
              <a:t>6th to 9th</a:t>
            </a:r>
          </a:p>
          <a:p>
            <a:pPr algn="l">
              <a:lnSpc>
                <a:spcPts val="6750"/>
              </a:lnSpc>
            </a:pPr>
            <a:r>
              <a:rPr lang="en-US" sz="2700" dirty="0">
                <a:solidFill>
                  <a:srgbClr val="7CA655"/>
                </a:solidFill>
                <a:latin typeface="Garamond"/>
                <a:ea typeface="Garamond"/>
                <a:cs typeface="Garamond"/>
                <a:sym typeface="Garamond"/>
              </a:rPr>
              <a:t>Team Name: </a:t>
            </a:r>
            <a:r>
              <a:rPr lang="en-US" sz="2700" dirty="0">
                <a:solidFill>
                  <a:srgbClr val="000000"/>
                </a:solidFill>
                <a:latin typeface="Garamond"/>
                <a:ea typeface="Garamond"/>
                <a:cs typeface="Garamond"/>
                <a:sym typeface="Garamond"/>
              </a:rPr>
              <a:t>Brainstorm Brigade</a:t>
            </a:r>
          </a:p>
          <a:p>
            <a:pPr algn="l">
              <a:lnSpc>
                <a:spcPts val="6750"/>
              </a:lnSpc>
            </a:pPr>
            <a:r>
              <a:rPr lang="en-US" sz="2700" dirty="0">
                <a:solidFill>
                  <a:srgbClr val="7CA655"/>
                </a:solidFill>
                <a:latin typeface="Garamond"/>
                <a:ea typeface="Garamond"/>
                <a:cs typeface="Garamond"/>
                <a:sym typeface="Garamond"/>
              </a:rPr>
              <a:t>Team Leader Name: </a:t>
            </a:r>
            <a:r>
              <a:rPr lang="en-US" sz="2700" dirty="0">
                <a:solidFill>
                  <a:srgbClr val="000000"/>
                </a:solidFill>
                <a:latin typeface="Garamond"/>
                <a:ea typeface="Garamond"/>
                <a:cs typeface="Garamond"/>
                <a:sym typeface="Garamond"/>
              </a:rPr>
              <a:t>Ishan Sinha</a:t>
            </a:r>
          </a:p>
          <a:p>
            <a:pPr algn="l">
              <a:lnSpc>
                <a:spcPts val="6750"/>
              </a:lnSpc>
            </a:pPr>
            <a:r>
              <a:rPr lang="en-US" sz="2700" dirty="0">
                <a:solidFill>
                  <a:srgbClr val="7CA655"/>
                </a:solidFill>
                <a:latin typeface="Garamond"/>
                <a:ea typeface="Garamond"/>
                <a:cs typeface="Garamond"/>
                <a:sym typeface="Garamond"/>
              </a:rPr>
              <a:t>School Name: </a:t>
            </a:r>
            <a:r>
              <a:rPr lang="en-US" sz="2700" dirty="0">
                <a:solidFill>
                  <a:srgbClr val="000000"/>
                </a:solidFill>
                <a:latin typeface="Garamond"/>
                <a:ea typeface="Garamond"/>
                <a:cs typeface="Garamond"/>
                <a:sym typeface="Garamond"/>
              </a:rPr>
              <a:t>Bal Bharati Public School Dwarka</a:t>
            </a:r>
          </a:p>
          <a:p>
            <a:pPr algn="l">
              <a:lnSpc>
                <a:spcPts val="2916"/>
              </a:lnSpc>
            </a:pPr>
            <a:endParaRPr lang="en-US" sz="2700" dirty="0">
              <a:solidFill>
                <a:srgbClr val="000000"/>
              </a:solidFill>
              <a:latin typeface="Garamond"/>
              <a:ea typeface="Garamond"/>
              <a:cs typeface="Garamond"/>
              <a:sym typeface="Garamond"/>
            </a:endParaRPr>
          </a:p>
        </p:txBody>
      </p:sp>
      <p:sp>
        <p:nvSpPr>
          <p:cNvPr id="6" name="Freeform 6"/>
          <p:cNvSpPr/>
          <p:nvPr/>
        </p:nvSpPr>
        <p:spPr>
          <a:xfrm>
            <a:off x="1820213" y="766946"/>
            <a:ext cx="4905905" cy="1573479"/>
          </a:xfrm>
          <a:custGeom>
            <a:avLst/>
            <a:gdLst/>
            <a:ahLst/>
            <a:cxnLst/>
            <a:rect l="l" t="t" r="r" b="b"/>
            <a:pathLst>
              <a:path w="4905905" h="1573479">
                <a:moveTo>
                  <a:pt x="0" y="0"/>
                </a:moveTo>
                <a:lnTo>
                  <a:pt x="4905904" y="0"/>
                </a:lnTo>
                <a:lnTo>
                  <a:pt x="4905904" y="1573478"/>
                </a:lnTo>
                <a:lnTo>
                  <a:pt x="0" y="1573478"/>
                </a:lnTo>
                <a:lnTo>
                  <a:pt x="0" y="0"/>
                </a:lnTo>
                <a:close/>
              </a:path>
            </a:pathLst>
          </a:custGeom>
          <a:blipFill>
            <a:blip r:embed="rId5"/>
            <a:stretch>
              <a:fillRect/>
            </a:stretch>
          </a:blipFill>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50198"/>
            <a:ext cx="4438839" cy="4438839"/>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alphaModFix amt="53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3" name="AutoShape 3"/>
          <p:cNvSpPr/>
          <p:nvPr/>
        </p:nvSpPr>
        <p:spPr>
          <a:xfrm flipV="1">
            <a:off x="1352550" y="2832462"/>
            <a:ext cx="3368237"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4" name="TextBox 4"/>
          <p:cNvSpPr txBox="1"/>
          <p:nvPr/>
        </p:nvSpPr>
        <p:spPr>
          <a:xfrm>
            <a:off x="1425314" y="1334549"/>
            <a:ext cx="15437372" cy="910506"/>
          </a:xfrm>
          <a:prstGeom prst="rect">
            <a:avLst/>
          </a:prstGeom>
        </p:spPr>
        <p:txBody>
          <a:bodyPr lIns="0" tIns="0" rIns="0" bIns="0" rtlCol="0" anchor="t">
            <a:spAutoFit/>
          </a:bodyPr>
          <a:lstStyle/>
          <a:p>
            <a:pPr algn="l">
              <a:lnSpc>
                <a:spcPts val="7128"/>
              </a:lnSpc>
            </a:pPr>
            <a:r>
              <a:rPr lang="en-US" sz="5940" b="1" dirty="0">
                <a:solidFill>
                  <a:srgbClr val="7CA655"/>
                </a:solidFill>
                <a:latin typeface="Garamond Bold"/>
                <a:ea typeface="Garamond Bold"/>
                <a:cs typeface="Garamond Bold"/>
                <a:sym typeface="Garamond Bold"/>
              </a:rPr>
              <a:t>Description of our idea along with prototype</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dirty="0">
                <a:solidFill>
                  <a:srgbClr val="000000"/>
                </a:solidFill>
                <a:latin typeface="Garamond"/>
                <a:ea typeface="Garamond"/>
                <a:cs typeface="Garamond"/>
                <a:sym typeface="Garamond"/>
              </a:rPr>
              <a:t>2</a:t>
            </a:r>
          </a:p>
        </p:txBody>
      </p:sp>
      <p:sp>
        <p:nvSpPr>
          <p:cNvPr id="6" name="TextBox 6"/>
          <p:cNvSpPr txBox="1"/>
          <p:nvPr/>
        </p:nvSpPr>
        <p:spPr>
          <a:xfrm>
            <a:off x="1028700" y="3403962"/>
            <a:ext cx="16494702" cy="6725174"/>
          </a:xfrm>
          <a:prstGeom prst="rect">
            <a:avLst/>
          </a:prstGeom>
        </p:spPr>
        <p:txBody>
          <a:bodyPr lIns="0" tIns="0" rIns="0" bIns="0" rtlCol="0" anchor="t">
            <a:spAutoFit/>
          </a:bodyPr>
          <a:lstStyle/>
          <a:p>
            <a:pPr algn="l">
              <a:lnSpc>
                <a:spcPts val="3492"/>
              </a:lnSpc>
            </a:pPr>
            <a:r>
              <a:rPr lang="en-US" sz="2910" dirty="0">
                <a:solidFill>
                  <a:srgbClr val="000000"/>
                </a:solidFill>
                <a:latin typeface="Garamond"/>
                <a:ea typeface="Garamond"/>
                <a:cs typeface="Garamond"/>
                <a:sym typeface="Garamond"/>
              </a:rPr>
              <a:t>The current examination process is time-consuming and prone to errors, lacking effective tools for performance tracking. The proposed solution is an online web portal that simplifies exam administration, automates grading, tracks student performance over time, and manages student data efficiently.</a:t>
            </a:r>
          </a:p>
          <a:p>
            <a:pPr algn="l">
              <a:lnSpc>
                <a:spcPts val="3492"/>
              </a:lnSpc>
            </a:pPr>
            <a:endParaRPr lang="en-US" sz="2910" dirty="0">
              <a:solidFill>
                <a:srgbClr val="000000"/>
              </a:solidFill>
              <a:latin typeface="Garamond"/>
              <a:ea typeface="Garamond"/>
              <a:cs typeface="Garamond"/>
              <a:sym typeface="Garamond"/>
            </a:endParaRPr>
          </a:p>
          <a:p>
            <a:pPr algn="l">
              <a:lnSpc>
                <a:spcPts val="3492"/>
              </a:lnSpc>
            </a:pPr>
            <a:r>
              <a:rPr lang="en-US" sz="2910" b="1" dirty="0">
                <a:solidFill>
                  <a:srgbClr val="000000"/>
                </a:solidFill>
                <a:latin typeface="Garamond Bold"/>
                <a:ea typeface="Garamond Bold"/>
                <a:cs typeface="Garamond Bold"/>
                <a:sym typeface="Garamond Bold"/>
              </a:rPr>
              <a:t>Key Features:</a:t>
            </a:r>
          </a:p>
          <a:p>
            <a:pPr algn="l">
              <a:lnSpc>
                <a:spcPts val="3492"/>
              </a:lnSpc>
            </a:pPr>
            <a:endParaRPr lang="en-US" sz="2910" b="1" dirty="0">
              <a:solidFill>
                <a:srgbClr val="000000"/>
              </a:solidFill>
              <a:latin typeface="Garamond Bold"/>
              <a:ea typeface="Garamond Bold"/>
              <a:cs typeface="Garamond Bold"/>
              <a:sym typeface="Garamond Bold"/>
            </a:endParaRP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Teacher Dashboard:</a:t>
            </a:r>
            <a:r>
              <a:rPr lang="en-US" sz="2910" dirty="0">
                <a:solidFill>
                  <a:srgbClr val="000000"/>
                </a:solidFill>
                <a:latin typeface="Garamond"/>
                <a:ea typeface="Garamond"/>
                <a:cs typeface="Garamond"/>
                <a:sym typeface="Garamond"/>
              </a:rPr>
              <a:t> Create/manage exams, track performance with analytics, and display results.</a:t>
            </a: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Student Dashboard:</a:t>
            </a:r>
            <a:r>
              <a:rPr lang="en-US" sz="2910" dirty="0">
                <a:solidFill>
                  <a:srgbClr val="000000"/>
                </a:solidFill>
                <a:latin typeface="Garamond"/>
                <a:ea typeface="Garamond"/>
                <a:cs typeface="Garamond"/>
                <a:sym typeface="Garamond"/>
              </a:rPr>
              <a:t> Take exams, view results, and track progress.</a:t>
            </a: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Exam Formats:</a:t>
            </a:r>
            <a:r>
              <a:rPr lang="en-US" sz="2910" dirty="0">
                <a:solidFill>
                  <a:srgbClr val="000000"/>
                </a:solidFill>
                <a:latin typeface="Garamond"/>
                <a:ea typeface="Garamond"/>
                <a:cs typeface="Garamond"/>
                <a:sym typeface="Garamond"/>
              </a:rPr>
              <a:t> Objective questions (automatically graded) and subjective questions (manually graded).</a:t>
            </a: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Performance Analytics:</a:t>
            </a:r>
            <a:r>
              <a:rPr lang="en-US" sz="2910" dirty="0">
                <a:solidFill>
                  <a:srgbClr val="000000"/>
                </a:solidFill>
                <a:latin typeface="Garamond"/>
                <a:ea typeface="Garamond"/>
                <a:cs typeface="Garamond"/>
                <a:sym typeface="Garamond"/>
              </a:rPr>
              <a:t> Graphs and reports showing progress trends and comparisons with class averages.</a:t>
            </a: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Notifications:</a:t>
            </a:r>
            <a:r>
              <a:rPr lang="en-US" sz="2910" dirty="0">
                <a:solidFill>
                  <a:srgbClr val="000000"/>
                </a:solidFill>
                <a:latin typeface="Garamond"/>
                <a:ea typeface="Garamond"/>
                <a:cs typeface="Garamond"/>
                <a:sym typeface="Garamond"/>
              </a:rPr>
              <a:t> Alerts for upcoming exams and results.</a:t>
            </a:r>
          </a:p>
          <a:p>
            <a:pPr marL="628411" lvl="1" indent="-314206" algn="l">
              <a:lnSpc>
                <a:spcPts val="3492"/>
              </a:lnSpc>
              <a:buFont typeface="Arial"/>
              <a:buChar char="•"/>
            </a:pPr>
            <a:r>
              <a:rPr lang="en-US" sz="2910" dirty="0">
                <a:solidFill>
                  <a:srgbClr val="000000"/>
                </a:solidFill>
                <a:latin typeface="Garamond"/>
                <a:ea typeface="Garamond"/>
                <a:cs typeface="Garamond"/>
                <a:sym typeface="Garamond"/>
              </a:rPr>
              <a:t> </a:t>
            </a:r>
            <a:r>
              <a:rPr lang="en-US" sz="2910" b="1" dirty="0">
                <a:solidFill>
                  <a:srgbClr val="000000"/>
                </a:solidFill>
                <a:latin typeface="Garamond Bold"/>
                <a:ea typeface="Garamond Bold"/>
                <a:cs typeface="Garamond Bold"/>
                <a:sym typeface="Garamond Bold"/>
              </a:rPr>
              <a:t>Authentication &amp; Authorization:</a:t>
            </a:r>
            <a:r>
              <a:rPr lang="en-US" sz="2910" dirty="0">
                <a:solidFill>
                  <a:srgbClr val="000000"/>
                </a:solidFill>
                <a:latin typeface="Garamond"/>
                <a:ea typeface="Garamond"/>
                <a:cs typeface="Garamond"/>
                <a:sym typeface="Garamond"/>
              </a:rPr>
              <a:t> Secure login system for students, teachers, and admins using role-based access control (RBAC) and Json Web Tokens(JWT) to ensure only authorized users can access certain functionalities.</a:t>
            </a:r>
          </a:p>
          <a:p>
            <a:pPr marL="628411" lvl="1" indent="-314206" algn="l">
              <a:lnSpc>
                <a:spcPts val="3492"/>
              </a:lnSpc>
              <a:buFont typeface="Arial"/>
              <a:buChar char="•"/>
            </a:pPr>
            <a:r>
              <a:rPr lang="en-US" sz="2910" b="1" dirty="0">
                <a:solidFill>
                  <a:srgbClr val="000000"/>
                </a:solidFill>
                <a:latin typeface="Garamond"/>
                <a:ea typeface="Garamond"/>
                <a:cs typeface="Garamond"/>
                <a:sym typeface="Garamond"/>
              </a:rPr>
              <a:t>Link</a:t>
            </a:r>
            <a:r>
              <a:rPr lang="en-US" sz="2910" dirty="0">
                <a:solidFill>
                  <a:srgbClr val="000000"/>
                </a:solidFill>
                <a:latin typeface="Garamond"/>
                <a:ea typeface="Garamond"/>
                <a:cs typeface="Garamond"/>
                <a:sym typeface="Garamond"/>
              </a:rPr>
              <a:t>-Enter 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069409" y="1413800"/>
            <a:ext cx="8301647" cy="916295"/>
          </a:xfrm>
          <a:prstGeom prst="rect">
            <a:avLst/>
          </a:prstGeom>
          <a:noFill/>
          <a:ln>
            <a:noFill/>
          </a:ln>
        </p:spPr>
        <p:txBody>
          <a:bodyPr spcFirstLastPara="1" vert="horz" wrap="square" lIns="0" tIns="0" rIns="0" bIns="0" rtlCol="0" anchor="b" anchorCtr="0">
            <a:normAutofit fontScale="90000"/>
          </a:bodyPr>
          <a:lstStyle/>
          <a:p>
            <a:pPr>
              <a:buSzPct val="100000"/>
            </a:pPr>
            <a:r>
              <a:rPr lang="en-US" dirty="0">
                <a:solidFill>
                  <a:srgbClr val="7CA655"/>
                </a:solidFill>
                <a:latin typeface="Garamond" panose="02020404030301010803" pitchFamily="18" charset="0"/>
              </a:rPr>
              <a:t>Process Flow Chart for students</a:t>
            </a:r>
            <a:endParaRPr dirty="0">
              <a:solidFill>
                <a:srgbClr val="7CA655"/>
              </a:solidFill>
              <a:latin typeface="Garamond" panose="02020404030301010803" pitchFamily="18" charset="0"/>
            </a:endParaRPr>
          </a:p>
        </p:txBody>
      </p:sp>
      <p:sp>
        <p:nvSpPr>
          <p:cNvPr id="219" name="Google Shape;219;p2"/>
          <p:cNvSpPr txBox="1">
            <a:spLocks noGrp="1"/>
          </p:cNvSpPr>
          <p:nvPr>
            <p:ph type="sldNum" idx="12"/>
          </p:nvPr>
        </p:nvSpPr>
        <p:spPr>
          <a:xfrm>
            <a:off x="1284080" y="9558532"/>
            <a:ext cx="784860" cy="371477"/>
          </a:xfrm>
          <a:prstGeom prst="rect">
            <a:avLst/>
          </a:prstGeom>
          <a:noFill/>
          <a:ln>
            <a:noFill/>
          </a:ln>
        </p:spPr>
        <p:txBody>
          <a:bodyPr spcFirstLastPara="1" vert="horz" wrap="square" lIns="0" tIns="0" rIns="0" bIns="0" rtlCol="0" anchor="t" anchorCtr="0">
            <a:noAutofit/>
          </a:bodyPr>
          <a:lstStyle/>
          <a:p>
            <a:fld id="{00000000-1234-1234-1234-123412341234}" type="slidenum">
              <a:rPr lang="en-US">
                <a:latin typeface="Garamond" panose="02020404030301010803" pitchFamily="18" charset="0"/>
              </a:rPr>
              <a:pPr/>
              <a:t>3</a:t>
            </a:fld>
            <a:endParaRPr dirty="0">
              <a:latin typeface="Garamond" panose="02020404030301010803" pitchFamily="18" charset="0"/>
            </a:endParaRPr>
          </a:p>
        </p:txBody>
      </p:sp>
      <p:sp>
        <p:nvSpPr>
          <p:cNvPr id="2" name="Rectangle: Rounded Corners 1">
            <a:extLst>
              <a:ext uri="{FF2B5EF4-FFF2-40B4-BE49-F238E27FC236}">
                <a16:creationId xmlns:a16="http://schemas.microsoft.com/office/drawing/2014/main" id="{B3304504-2FDF-29D9-CA26-37237F5335B9}"/>
              </a:ext>
            </a:extLst>
          </p:cNvPr>
          <p:cNvSpPr/>
          <p:nvPr/>
        </p:nvSpPr>
        <p:spPr>
          <a:xfrm>
            <a:off x="866127" y="320696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Student </a:t>
            </a:r>
          </a:p>
        </p:txBody>
      </p:sp>
      <p:sp>
        <p:nvSpPr>
          <p:cNvPr id="3" name="Rectangle: Rounded Corners 2">
            <a:extLst>
              <a:ext uri="{FF2B5EF4-FFF2-40B4-BE49-F238E27FC236}">
                <a16:creationId xmlns:a16="http://schemas.microsoft.com/office/drawing/2014/main" id="{CC0236B2-0A79-694B-4D5E-F8CD598FD21B}"/>
              </a:ext>
            </a:extLst>
          </p:cNvPr>
          <p:cNvSpPr/>
          <p:nvPr/>
        </p:nvSpPr>
        <p:spPr>
          <a:xfrm>
            <a:off x="866127" y="543581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Signup</a:t>
            </a:r>
          </a:p>
        </p:txBody>
      </p:sp>
      <p:sp>
        <p:nvSpPr>
          <p:cNvPr id="4" name="Rectangle: Rounded Corners 3">
            <a:extLst>
              <a:ext uri="{FF2B5EF4-FFF2-40B4-BE49-F238E27FC236}">
                <a16:creationId xmlns:a16="http://schemas.microsoft.com/office/drawing/2014/main" id="{F7ACD6E5-AAF0-467E-8758-210C7836DC9A}"/>
              </a:ext>
            </a:extLst>
          </p:cNvPr>
          <p:cNvSpPr/>
          <p:nvPr/>
        </p:nvSpPr>
        <p:spPr>
          <a:xfrm>
            <a:off x="4377573" y="320696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Login</a:t>
            </a:r>
          </a:p>
        </p:txBody>
      </p:sp>
      <p:sp>
        <p:nvSpPr>
          <p:cNvPr id="5" name="Rectangle: Rounded Corners 4">
            <a:extLst>
              <a:ext uri="{FF2B5EF4-FFF2-40B4-BE49-F238E27FC236}">
                <a16:creationId xmlns:a16="http://schemas.microsoft.com/office/drawing/2014/main" id="{97E047C2-EFCE-9D2F-6AFF-3EEB7DBD6ACA}"/>
              </a:ext>
            </a:extLst>
          </p:cNvPr>
          <p:cNvSpPr/>
          <p:nvPr/>
        </p:nvSpPr>
        <p:spPr>
          <a:xfrm>
            <a:off x="7889019" y="320696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50" dirty="0"/>
              <a:t>Homepage</a:t>
            </a:r>
          </a:p>
        </p:txBody>
      </p:sp>
      <p:sp>
        <p:nvSpPr>
          <p:cNvPr id="6" name="Rectangle: Rounded Corners 5">
            <a:extLst>
              <a:ext uri="{FF2B5EF4-FFF2-40B4-BE49-F238E27FC236}">
                <a16:creationId xmlns:a16="http://schemas.microsoft.com/office/drawing/2014/main" id="{8C305B7C-B378-8581-6F5F-D7D10B1E3B13}"/>
              </a:ext>
            </a:extLst>
          </p:cNvPr>
          <p:cNvSpPr/>
          <p:nvPr/>
        </p:nvSpPr>
        <p:spPr>
          <a:xfrm>
            <a:off x="11504802" y="320696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Exam schedule for the year</a:t>
            </a:r>
          </a:p>
        </p:txBody>
      </p:sp>
      <p:sp>
        <p:nvSpPr>
          <p:cNvPr id="7" name="Rectangle: Rounded Corners 6">
            <a:extLst>
              <a:ext uri="{FF2B5EF4-FFF2-40B4-BE49-F238E27FC236}">
                <a16:creationId xmlns:a16="http://schemas.microsoft.com/office/drawing/2014/main" id="{CC296277-071F-73AB-C3DA-B9825C160B20}"/>
              </a:ext>
            </a:extLst>
          </p:cNvPr>
          <p:cNvSpPr/>
          <p:nvPr/>
        </p:nvSpPr>
        <p:spPr>
          <a:xfrm>
            <a:off x="7941188" y="517998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700" dirty="0"/>
              <a:t>Examination</a:t>
            </a:r>
          </a:p>
        </p:txBody>
      </p:sp>
      <p:sp>
        <p:nvSpPr>
          <p:cNvPr id="8" name="Rectangle: Rounded Corners 7">
            <a:extLst>
              <a:ext uri="{FF2B5EF4-FFF2-40B4-BE49-F238E27FC236}">
                <a16:creationId xmlns:a16="http://schemas.microsoft.com/office/drawing/2014/main" id="{0971D612-C28D-54AA-FDAF-29A5328ED271}"/>
              </a:ext>
            </a:extLst>
          </p:cNvPr>
          <p:cNvSpPr/>
          <p:nvPr/>
        </p:nvSpPr>
        <p:spPr>
          <a:xfrm>
            <a:off x="7941188" y="141380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700" dirty="0"/>
              <a:t>Academic </a:t>
            </a:r>
          </a:p>
        </p:txBody>
      </p:sp>
      <p:sp>
        <p:nvSpPr>
          <p:cNvPr id="9" name="Rectangle: Rounded Corners 8">
            <a:extLst>
              <a:ext uri="{FF2B5EF4-FFF2-40B4-BE49-F238E27FC236}">
                <a16:creationId xmlns:a16="http://schemas.microsoft.com/office/drawing/2014/main" id="{148BD7BB-4A19-E913-288B-1239FF46B210}"/>
              </a:ext>
            </a:extLst>
          </p:cNvPr>
          <p:cNvSpPr/>
          <p:nvPr/>
        </p:nvSpPr>
        <p:spPr>
          <a:xfrm>
            <a:off x="11504802" y="1233939"/>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PDF download of books </a:t>
            </a:r>
          </a:p>
        </p:txBody>
      </p:sp>
      <p:sp>
        <p:nvSpPr>
          <p:cNvPr id="10" name="Rectangle: Rounded Corners 9">
            <a:extLst>
              <a:ext uri="{FF2B5EF4-FFF2-40B4-BE49-F238E27FC236}">
                <a16:creationId xmlns:a16="http://schemas.microsoft.com/office/drawing/2014/main" id="{FC903E62-265D-9AD6-8A55-76D097343115}"/>
              </a:ext>
            </a:extLst>
          </p:cNvPr>
          <p:cNvSpPr/>
          <p:nvPr/>
        </p:nvSpPr>
        <p:spPr>
          <a:xfrm>
            <a:off x="11504802" y="5179980"/>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200" dirty="0"/>
              <a:t>Results</a:t>
            </a:r>
          </a:p>
        </p:txBody>
      </p:sp>
      <p:cxnSp>
        <p:nvCxnSpPr>
          <p:cNvPr id="16" name="Straight Arrow Connector 15">
            <a:extLst>
              <a:ext uri="{FF2B5EF4-FFF2-40B4-BE49-F238E27FC236}">
                <a16:creationId xmlns:a16="http://schemas.microsoft.com/office/drawing/2014/main" id="{36B94B1D-CF38-353E-B56B-F461ED629895}"/>
              </a:ext>
            </a:extLst>
          </p:cNvPr>
          <p:cNvCxnSpPr>
            <a:cxnSpLocks/>
          </p:cNvCxnSpPr>
          <p:nvPr/>
        </p:nvCxnSpPr>
        <p:spPr>
          <a:xfrm>
            <a:off x="2540834" y="4303115"/>
            <a:ext cx="0" cy="11326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59F57C-A96F-7C63-E3A2-DB7C28DF4519}"/>
              </a:ext>
            </a:extLst>
          </p:cNvPr>
          <p:cNvCxnSpPr>
            <a:cxnSpLocks/>
          </p:cNvCxnSpPr>
          <p:nvPr/>
        </p:nvCxnSpPr>
        <p:spPr>
          <a:xfrm flipV="1">
            <a:off x="2512956" y="4303115"/>
            <a:ext cx="2679398" cy="511536"/>
          </a:xfrm>
          <a:prstGeom prst="bentConnector3">
            <a:avLst>
              <a:gd name="adj1" fmla="val 1003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7">
            <a:extLst>
              <a:ext uri="{FF2B5EF4-FFF2-40B4-BE49-F238E27FC236}">
                <a16:creationId xmlns:a16="http://schemas.microsoft.com/office/drawing/2014/main" id="{9C6CF75D-24CE-EB6C-98B9-90AD427359B3}"/>
              </a:ext>
            </a:extLst>
          </p:cNvPr>
          <p:cNvCxnSpPr>
            <a:cxnSpLocks/>
          </p:cNvCxnSpPr>
          <p:nvPr/>
        </p:nvCxnSpPr>
        <p:spPr>
          <a:xfrm flipV="1">
            <a:off x="3421354" y="4339655"/>
            <a:ext cx="2627225" cy="1607691"/>
          </a:xfrm>
          <a:prstGeom prst="bentConnector3">
            <a:avLst>
              <a:gd name="adj1" fmla="val 10049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1E1EB4-3EDC-59D2-BA26-C0FC0A6D79B6}"/>
              </a:ext>
            </a:extLst>
          </p:cNvPr>
          <p:cNvCxnSpPr>
            <a:cxnSpLocks/>
          </p:cNvCxnSpPr>
          <p:nvPr/>
        </p:nvCxnSpPr>
        <p:spPr>
          <a:xfrm>
            <a:off x="6970427" y="3755037"/>
            <a:ext cx="6970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C880E7E-C3AA-9995-A190-61F844C65E80}"/>
              </a:ext>
            </a:extLst>
          </p:cNvPr>
          <p:cNvCxnSpPr>
            <a:cxnSpLocks/>
          </p:cNvCxnSpPr>
          <p:nvPr/>
        </p:nvCxnSpPr>
        <p:spPr>
          <a:xfrm>
            <a:off x="9110570" y="4339655"/>
            <a:ext cx="0" cy="701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792646-BFB4-7432-232F-AC8BE1939EF8}"/>
              </a:ext>
            </a:extLst>
          </p:cNvPr>
          <p:cNvCxnSpPr>
            <a:cxnSpLocks/>
          </p:cNvCxnSpPr>
          <p:nvPr/>
        </p:nvCxnSpPr>
        <p:spPr>
          <a:xfrm>
            <a:off x="10346813" y="3755037"/>
            <a:ext cx="9367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7C89E89-B52B-6D04-C447-F45A5960AA85}"/>
              </a:ext>
            </a:extLst>
          </p:cNvPr>
          <p:cNvCxnSpPr>
            <a:cxnSpLocks/>
          </p:cNvCxnSpPr>
          <p:nvPr/>
        </p:nvCxnSpPr>
        <p:spPr>
          <a:xfrm flipV="1">
            <a:off x="9091832" y="2509955"/>
            <a:ext cx="0" cy="52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A1ACFFA-A17F-2529-F7D8-25089A5453E8}"/>
              </a:ext>
            </a:extLst>
          </p:cNvPr>
          <p:cNvCxnSpPr>
            <a:cxnSpLocks/>
          </p:cNvCxnSpPr>
          <p:nvPr/>
        </p:nvCxnSpPr>
        <p:spPr>
          <a:xfrm>
            <a:off x="10584854" y="1961877"/>
            <a:ext cx="698696" cy="14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B05C482-9489-0553-9D44-17D3712CEC77}"/>
              </a:ext>
            </a:extLst>
          </p:cNvPr>
          <p:cNvCxnSpPr>
            <a:cxnSpLocks/>
          </p:cNvCxnSpPr>
          <p:nvPr/>
        </p:nvCxnSpPr>
        <p:spPr>
          <a:xfrm>
            <a:off x="10576460" y="5714003"/>
            <a:ext cx="698696" cy="14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Google Shape;217;p2">
            <a:extLst>
              <a:ext uri="{FF2B5EF4-FFF2-40B4-BE49-F238E27FC236}">
                <a16:creationId xmlns:a16="http://schemas.microsoft.com/office/drawing/2014/main" id="{A4EA63C0-E1BC-446D-1F60-69C685C95129}"/>
              </a:ext>
            </a:extLst>
          </p:cNvPr>
          <p:cNvSpPr txBox="1">
            <a:spLocks/>
          </p:cNvSpPr>
          <p:nvPr/>
        </p:nvSpPr>
        <p:spPr>
          <a:xfrm>
            <a:off x="1429561" y="7435185"/>
            <a:ext cx="8301647" cy="91629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buSzPct val="100000"/>
            </a:pPr>
            <a:r>
              <a:rPr lang="en-GB" sz="6000" dirty="0">
                <a:solidFill>
                  <a:srgbClr val="7CA655"/>
                </a:solidFill>
                <a:latin typeface="Garamond" panose="02020404030301010803" pitchFamily="18" charset="0"/>
              </a:rPr>
              <a:t>Process Flow Chart for Teachers</a:t>
            </a:r>
          </a:p>
        </p:txBody>
      </p:sp>
      <p:sp>
        <p:nvSpPr>
          <p:cNvPr id="58" name="Rectangle: Rounded Corners 57">
            <a:extLst>
              <a:ext uri="{FF2B5EF4-FFF2-40B4-BE49-F238E27FC236}">
                <a16:creationId xmlns:a16="http://schemas.microsoft.com/office/drawing/2014/main" id="{B1EE157C-BAB9-15A7-B0A8-B7D8109E2A50}"/>
              </a:ext>
            </a:extLst>
          </p:cNvPr>
          <p:cNvSpPr/>
          <p:nvPr/>
        </p:nvSpPr>
        <p:spPr>
          <a:xfrm>
            <a:off x="1015728" y="8617368"/>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Teacher </a:t>
            </a:r>
          </a:p>
        </p:txBody>
      </p:sp>
      <p:sp>
        <p:nvSpPr>
          <p:cNvPr id="61" name="Rectangle: Rounded Corners 60">
            <a:extLst>
              <a:ext uri="{FF2B5EF4-FFF2-40B4-BE49-F238E27FC236}">
                <a16:creationId xmlns:a16="http://schemas.microsoft.com/office/drawing/2014/main" id="{627C4052-7F59-21A2-D9FE-256C27AE70E6}"/>
              </a:ext>
            </a:extLst>
          </p:cNvPr>
          <p:cNvSpPr/>
          <p:nvPr/>
        </p:nvSpPr>
        <p:spPr>
          <a:xfrm>
            <a:off x="4564802" y="8580827"/>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Login</a:t>
            </a:r>
          </a:p>
        </p:txBody>
      </p:sp>
      <p:sp>
        <p:nvSpPr>
          <p:cNvPr id="192" name="Rectangle: Rounded Corners 191">
            <a:extLst>
              <a:ext uri="{FF2B5EF4-FFF2-40B4-BE49-F238E27FC236}">
                <a16:creationId xmlns:a16="http://schemas.microsoft.com/office/drawing/2014/main" id="{CA7AE531-6E15-D4F1-731E-2141AB469B14}"/>
              </a:ext>
            </a:extLst>
          </p:cNvPr>
          <p:cNvSpPr/>
          <p:nvPr/>
        </p:nvSpPr>
        <p:spPr>
          <a:xfrm>
            <a:off x="8168243" y="8557781"/>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50" dirty="0"/>
              <a:t>Homepage</a:t>
            </a:r>
          </a:p>
        </p:txBody>
      </p:sp>
      <p:sp>
        <p:nvSpPr>
          <p:cNvPr id="193" name="Rectangle: Rounded Corners 192">
            <a:extLst>
              <a:ext uri="{FF2B5EF4-FFF2-40B4-BE49-F238E27FC236}">
                <a16:creationId xmlns:a16="http://schemas.microsoft.com/office/drawing/2014/main" id="{CAC8DFCE-5E5A-D280-9C35-A224A35F01F0}"/>
              </a:ext>
            </a:extLst>
          </p:cNvPr>
          <p:cNvSpPr/>
          <p:nvPr/>
        </p:nvSpPr>
        <p:spPr>
          <a:xfrm>
            <a:off x="8854772" y="6774889"/>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700" dirty="0"/>
              <a:t>Examination</a:t>
            </a:r>
          </a:p>
        </p:txBody>
      </p:sp>
      <p:sp>
        <p:nvSpPr>
          <p:cNvPr id="194" name="Rectangle: Rounded Corners 193">
            <a:extLst>
              <a:ext uri="{FF2B5EF4-FFF2-40B4-BE49-F238E27FC236}">
                <a16:creationId xmlns:a16="http://schemas.microsoft.com/office/drawing/2014/main" id="{33916AC5-CB38-F330-9A1E-01AD12D2C383}"/>
              </a:ext>
            </a:extLst>
          </p:cNvPr>
          <p:cNvSpPr/>
          <p:nvPr/>
        </p:nvSpPr>
        <p:spPr>
          <a:xfrm>
            <a:off x="11728904" y="6531965"/>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700" dirty="0"/>
              <a:t>Result checking</a:t>
            </a:r>
          </a:p>
        </p:txBody>
      </p:sp>
      <p:sp>
        <p:nvSpPr>
          <p:cNvPr id="195" name="Rectangle: Rounded Corners 194">
            <a:extLst>
              <a:ext uri="{FF2B5EF4-FFF2-40B4-BE49-F238E27FC236}">
                <a16:creationId xmlns:a16="http://schemas.microsoft.com/office/drawing/2014/main" id="{FFCE3969-D853-2D85-9CC0-97CD95E26CD9}"/>
              </a:ext>
            </a:extLst>
          </p:cNvPr>
          <p:cNvSpPr/>
          <p:nvPr/>
        </p:nvSpPr>
        <p:spPr>
          <a:xfrm>
            <a:off x="11782574" y="7827467"/>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700" dirty="0"/>
              <a:t>Upload</a:t>
            </a:r>
          </a:p>
          <a:p>
            <a:pPr algn="ctr"/>
            <a:r>
              <a:rPr lang="en-IN" sz="2700" dirty="0"/>
              <a:t>Exam paper</a:t>
            </a:r>
          </a:p>
        </p:txBody>
      </p:sp>
      <p:sp>
        <p:nvSpPr>
          <p:cNvPr id="197" name="Rectangle: Rounded Corners 196">
            <a:extLst>
              <a:ext uri="{FF2B5EF4-FFF2-40B4-BE49-F238E27FC236}">
                <a16:creationId xmlns:a16="http://schemas.microsoft.com/office/drawing/2014/main" id="{2E31028A-6910-36A5-B5E1-92768DE8A4DC}"/>
              </a:ext>
            </a:extLst>
          </p:cNvPr>
          <p:cNvSpPr/>
          <p:nvPr/>
        </p:nvSpPr>
        <p:spPr>
          <a:xfrm>
            <a:off x="11790327" y="9196191"/>
            <a:ext cx="2405625" cy="10961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200" dirty="0"/>
              <a:t>Results</a:t>
            </a:r>
          </a:p>
        </p:txBody>
      </p:sp>
      <p:cxnSp>
        <p:nvCxnSpPr>
          <p:cNvPr id="198" name="Straight Arrow Connector 197">
            <a:extLst>
              <a:ext uri="{FF2B5EF4-FFF2-40B4-BE49-F238E27FC236}">
                <a16:creationId xmlns:a16="http://schemas.microsoft.com/office/drawing/2014/main" id="{87B2F136-35DE-4429-3CA5-F0B986DF7D5D}"/>
              </a:ext>
            </a:extLst>
          </p:cNvPr>
          <p:cNvCxnSpPr>
            <a:cxnSpLocks/>
          </p:cNvCxnSpPr>
          <p:nvPr/>
        </p:nvCxnSpPr>
        <p:spPr>
          <a:xfrm>
            <a:off x="3614458" y="9165446"/>
            <a:ext cx="6970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58EF4A8F-C421-9ABE-A080-14F530636F32}"/>
              </a:ext>
            </a:extLst>
          </p:cNvPr>
          <p:cNvCxnSpPr>
            <a:cxnSpLocks/>
          </p:cNvCxnSpPr>
          <p:nvPr/>
        </p:nvCxnSpPr>
        <p:spPr>
          <a:xfrm>
            <a:off x="7191977" y="9165446"/>
            <a:ext cx="6970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41D5B42-C3BB-3340-2DDA-47C12C5D769B}"/>
              </a:ext>
            </a:extLst>
          </p:cNvPr>
          <p:cNvCxnSpPr>
            <a:cxnSpLocks/>
          </p:cNvCxnSpPr>
          <p:nvPr/>
        </p:nvCxnSpPr>
        <p:spPr>
          <a:xfrm flipV="1">
            <a:off x="9731208" y="7909019"/>
            <a:ext cx="0" cy="5227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17">
            <a:extLst>
              <a:ext uri="{FF2B5EF4-FFF2-40B4-BE49-F238E27FC236}">
                <a16:creationId xmlns:a16="http://schemas.microsoft.com/office/drawing/2014/main" id="{00689642-E8E7-E189-250F-FCC88C98CCD3}"/>
              </a:ext>
            </a:extLst>
          </p:cNvPr>
          <p:cNvCxnSpPr>
            <a:cxnSpLocks/>
          </p:cNvCxnSpPr>
          <p:nvPr/>
        </p:nvCxnSpPr>
        <p:spPr>
          <a:xfrm rot="16200000" flipH="1">
            <a:off x="10333103" y="8733441"/>
            <a:ext cx="294555" cy="240062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6DDECAA-BD0C-F709-0487-4601B9F5E5B9}"/>
              </a:ext>
            </a:extLst>
          </p:cNvPr>
          <p:cNvCxnSpPr>
            <a:cxnSpLocks/>
            <a:endCxn id="194" idx="1"/>
          </p:cNvCxnSpPr>
          <p:nvPr/>
        </p:nvCxnSpPr>
        <p:spPr>
          <a:xfrm>
            <a:off x="11124551" y="7080042"/>
            <a:ext cx="604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20860D2-43CB-7DF3-8F3E-999BD41CE68C}"/>
              </a:ext>
            </a:extLst>
          </p:cNvPr>
          <p:cNvCxnSpPr>
            <a:cxnSpLocks/>
          </p:cNvCxnSpPr>
          <p:nvPr/>
        </p:nvCxnSpPr>
        <p:spPr>
          <a:xfrm rot="16200000" flipH="1">
            <a:off x="10712239" y="7499389"/>
            <a:ext cx="1332045" cy="5074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23B2D5-BF02-E3CB-74E0-8087DB36E57F}"/>
              </a:ext>
            </a:extLst>
          </p:cNvPr>
          <p:cNvSpPr/>
          <p:nvPr/>
        </p:nvSpPr>
        <p:spPr>
          <a:xfrm>
            <a:off x="1429560" y="2848283"/>
            <a:ext cx="3135239" cy="92789"/>
          </a:xfrm>
          <a:prstGeom prst="rect">
            <a:avLst/>
          </a:prstGeom>
          <a:solidFill>
            <a:srgbClr val="7CA6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7699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50198"/>
            <a:ext cx="4438839" cy="4438839"/>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3" name="AutoShape 3"/>
          <p:cNvSpPr/>
          <p:nvPr/>
        </p:nvSpPr>
        <p:spPr>
          <a:xfrm>
            <a:off x="427789" y="1362822"/>
            <a:ext cx="3086289"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4" name="TextBox 4"/>
          <p:cNvSpPr txBox="1"/>
          <p:nvPr/>
        </p:nvSpPr>
        <p:spPr>
          <a:xfrm>
            <a:off x="228600" y="325439"/>
            <a:ext cx="15932279" cy="925819"/>
          </a:xfrm>
          <a:prstGeom prst="rect">
            <a:avLst/>
          </a:prstGeom>
        </p:spPr>
        <p:txBody>
          <a:bodyPr lIns="0" tIns="0" rIns="0" bIns="0" rtlCol="0" anchor="t">
            <a:spAutoFit/>
          </a:bodyPr>
          <a:lstStyle/>
          <a:p>
            <a:pPr algn="l">
              <a:lnSpc>
                <a:spcPts val="7128"/>
              </a:lnSpc>
            </a:pPr>
            <a:r>
              <a:rPr lang="en-US" sz="5940" b="1" dirty="0">
                <a:solidFill>
                  <a:srgbClr val="7CA655"/>
                </a:solidFill>
                <a:latin typeface="Garamond Bold"/>
                <a:ea typeface="Garamond Bold"/>
                <a:cs typeface="Garamond Bold"/>
                <a:sym typeface="Garamond Bold"/>
              </a:rPr>
              <a:t> Description of our technology stack</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dirty="0">
                <a:solidFill>
                  <a:srgbClr val="000000"/>
                </a:solidFill>
                <a:latin typeface="Garamond"/>
                <a:ea typeface="Garamond"/>
                <a:cs typeface="Garamond"/>
                <a:sym typeface="Garamond"/>
              </a:rPr>
              <a:t>4</a:t>
            </a:r>
          </a:p>
        </p:txBody>
      </p:sp>
      <p:sp>
        <p:nvSpPr>
          <p:cNvPr id="6" name="TextBox 6"/>
          <p:cNvSpPr txBox="1"/>
          <p:nvPr/>
        </p:nvSpPr>
        <p:spPr>
          <a:xfrm>
            <a:off x="228600" y="1362822"/>
            <a:ext cx="17830800" cy="8844344"/>
          </a:xfrm>
          <a:prstGeom prst="rect">
            <a:avLst/>
          </a:prstGeom>
        </p:spPr>
        <p:txBody>
          <a:bodyPr wrap="square" lIns="0" tIns="0" rIns="0" bIns="0" rtlCol="0" anchor="t">
            <a:spAutoFit/>
          </a:bodyPr>
          <a:lstStyle/>
          <a:p>
            <a:pPr algn="l">
              <a:lnSpc>
                <a:spcPts val="5780"/>
              </a:lnSpc>
            </a:pPr>
            <a:r>
              <a:rPr lang="en-US" sz="2910" b="1" dirty="0">
                <a:solidFill>
                  <a:srgbClr val="000000"/>
                </a:solidFill>
                <a:latin typeface="Garamond"/>
                <a:ea typeface="Garamond"/>
                <a:cs typeface="Garamond"/>
                <a:sym typeface="Garamond"/>
              </a:rPr>
              <a:t>Front end-For the front end of the website we are using HTML, CSS and JS</a:t>
            </a:r>
          </a:p>
          <a:p>
            <a:pPr marL="742950" indent="-742950" algn="l">
              <a:lnSpc>
                <a:spcPts val="5780"/>
              </a:lnSpc>
              <a:buAutoNum type="arabicPeriod"/>
            </a:pPr>
            <a:r>
              <a:rPr lang="en-US" sz="2910" b="1" dirty="0">
                <a:solidFill>
                  <a:srgbClr val="000000"/>
                </a:solidFill>
                <a:latin typeface="Garamond"/>
                <a:ea typeface="Garamond"/>
                <a:cs typeface="Garamond"/>
                <a:sym typeface="Garamond"/>
              </a:rPr>
              <a:t>HTML- HTML stands for HyperText Markup Language. It is being used to give a basic structure and a generic look to webpages. It also helps web browsers display webpages</a:t>
            </a:r>
          </a:p>
          <a:p>
            <a:pPr algn="l">
              <a:lnSpc>
                <a:spcPts val="5780"/>
              </a:lnSpc>
            </a:pPr>
            <a:r>
              <a:rPr lang="en-US" sz="2910" b="1" dirty="0">
                <a:solidFill>
                  <a:srgbClr val="000000"/>
                </a:solidFill>
                <a:latin typeface="Garamond"/>
                <a:ea typeface="Garamond"/>
                <a:cs typeface="Garamond"/>
                <a:sym typeface="Garamond"/>
              </a:rPr>
              <a:t>2. CSS- CSS also known as Cascading Style Sheets is used to make a webpage look pretty and nice. In my web page I have used bootstrap CSS which is one of the best custom CSS available on the internet. </a:t>
            </a:r>
          </a:p>
          <a:p>
            <a:pPr marL="742950" indent="-742950" algn="l">
              <a:lnSpc>
                <a:spcPts val="5780"/>
              </a:lnSpc>
              <a:buAutoNum type="arabicPeriod" startAt="3"/>
            </a:pPr>
            <a:r>
              <a:rPr lang="en-US" sz="3200" b="1" dirty="0">
                <a:solidFill>
                  <a:srgbClr val="000000"/>
                </a:solidFill>
                <a:latin typeface="Garamond"/>
                <a:ea typeface="Garamond"/>
                <a:cs typeface="Garamond"/>
                <a:sym typeface="Garamond"/>
              </a:rPr>
              <a:t>JS- JS stands for Java script. In my webpage it will be used in the backend(Node.js) and it helps me on the main website by preventing users from inputting invalid data for forms and downloading/opening pdfs.</a:t>
            </a:r>
          </a:p>
          <a:p>
            <a:pPr algn="l">
              <a:lnSpc>
                <a:spcPts val="5780"/>
              </a:lnSpc>
            </a:pPr>
            <a:r>
              <a:rPr lang="en-US" sz="3200" b="1" dirty="0">
                <a:solidFill>
                  <a:srgbClr val="000000"/>
                </a:solidFill>
                <a:latin typeface="Garamond"/>
                <a:ea typeface="Garamond"/>
                <a:cs typeface="Garamond"/>
                <a:sym typeface="Garamond"/>
              </a:rPr>
              <a:t>Backend- For the backend of this website I have decided to use Node.js for running a real time java script server and python with Flask, Requests and Web Browser installed as additional packages. This allows for a seamless connection between the server and client with near zero latency on our end.</a:t>
            </a:r>
          </a:p>
          <a:p>
            <a:pPr algn="l">
              <a:lnSpc>
                <a:spcPts val="5780"/>
              </a:lnSpc>
            </a:pPr>
            <a:endParaRPr lang="en-US" sz="2910" b="1" dirty="0">
              <a:solidFill>
                <a:srgbClr val="000000"/>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850198"/>
            <a:ext cx="4438839" cy="4438839"/>
          </a:xfrm>
          <a:custGeom>
            <a:avLst/>
            <a:gdLst/>
            <a:ahLst/>
            <a:cxnLst/>
            <a:rect l="l" t="t" r="r" b="b"/>
            <a:pathLst>
              <a:path w="4438839" h="4438839">
                <a:moveTo>
                  <a:pt x="0" y="0"/>
                </a:moveTo>
                <a:lnTo>
                  <a:pt x="4438839" y="0"/>
                </a:lnTo>
                <a:lnTo>
                  <a:pt x="4438839" y="4438839"/>
                </a:lnTo>
                <a:lnTo>
                  <a:pt x="0" y="4438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3" name="AutoShape 3"/>
          <p:cNvSpPr/>
          <p:nvPr/>
        </p:nvSpPr>
        <p:spPr>
          <a:xfrm>
            <a:off x="1352550" y="2832462"/>
            <a:ext cx="3086289"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4" name="TextBox 4"/>
          <p:cNvSpPr txBox="1"/>
          <p:nvPr/>
        </p:nvSpPr>
        <p:spPr>
          <a:xfrm>
            <a:off x="213" y="-34527"/>
            <a:ext cx="15932279" cy="925819"/>
          </a:xfrm>
          <a:prstGeom prst="rect">
            <a:avLst/>
          </a:prstGeom>
        </p:spPr>
        <p:txBody>
          <a:bodyPr lIns="0" tIns="0" rIns="0" bIns="0" rtlCol="0" anchor="t">
            <a:spAutoFit/>
          </a:bodyPr>
          <a:lstStyle/>
          <a:p>
            <a:pPr algn="l">
              <a:lnSpc>
                <a:spcPts val="7128"/>
              </a:lnSpc>
            </a:pPr>
            <a:r>
              <a:rPr lang="en-US" sz="5940" b="1" dirty="0">
                <a:solidFill>
                  <a:srgbClr val="7CA655"/>
                </a:solidFill>
                <a:latin typeface="Garamond Bold"/>
                <a:ea typeface="Garamond Bold"/>
                <a:cs typeface="Garamond Bold"/>
                <a:sym typeface="Garamond Bold"/>
              </a:rPr>
              <a:t> Screenshots</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dirty="0">
                <a:solidFill>
                  <a:srgbClr val="000000"/>
                </a:solidFill>
                <a:latin typeface="Garamond"/>
                <a:ea typeface="Garamond"/>
                <a:cs typeface="Garamond"/>
                <a:sym typeface="Garamond"/>
              </a:rPr>
              <a:t>4</a:t>
            </a:r>
          </a:p>
        </p:txBody>
      </p:sp>
      <p:pic>
        <p:nvPicPr>
          <p:cNvPr id="8" name="Picture 7">
            <a:extLst>
              <a:ext uri="{FF2B5EF4-FFF2-40B4-BE49-F238E27FC236}">
                <a16:creationId xmlns:a16="http://schemas.microsoft.com/office/drawing/2014/main" id="{9870A7FE-A150-D490-6904-98E1D22228A0}"/>
              </a:ext>
            </a:extLst>
          </p:cNvPr>
          <p:cNvPicPr>
            <a:picLocks noChangeAspect="1"/>
          </p:cNvPicPr>
          <p:nvPr/>
        </p:nvPicPr>
        <p:blipFill>
          <a:blip r:embed="rId5"/>
          <a:stretch>
            <a:fillRect/>
          </a:stretch>
        </p:blipFill>
        <p:spPr>
          <a:xfrm>
            <a:off x="135760" y="806415"/>
            <a:ext cx="9311825" cy="4741311"/>
          </a:xfrm>
          <a:prstGeom prst="rect">
            <a:avLst/>
          </a:prstGeom>
        </p:spPr>
      </p:pic>
      <p:pic>
        <p:nvPicPr>
          <p:cNvPr id="10" name="Picture 9">
            <a:extLst>
              <a:ext uri="{FF2B5EF4-FFF2-40B4-BE49-F238E27FC236}">
                <a16:creationId xmlns:a16="http://schemas.microsoft.com/office/drawing/2014/main" id="{1B78E2BB-959B-0B8D-C389-ED7F69C84039}"/>
              </a:ext>
            </a:extLst>
          </p:cNvPr>
          <p:cNvPicPr>
            <a:picLocks noChangeAspect="1"/>
          </p:cNvPicPr>
          <p:nvPr/>
        </p:nvPicPr>
        <p:blipFill>
          <a:blip r:embed="rId6"/>
          <a:stretch>
            <a:fillRect/>
          </a:stretch>
        </p:blipFill>
        <p:spPr>
          <a:xfrm>
            <a:off x="300991" y="5698961"/>
            <a:ext cx="9007169" cy="4741311"/>
          </a:xfrm>
          <a:prstGeom prst="rect">
            <a:avLst/>
          </a:prstGeom>
        </p:spPr>
      </p:pic>
      <p:pic>
        <p:nvPicPr>
          <p:cNvPr id="12" name="Picture 11">
            <a:extLst>
              <a:ext uri="{FF2B5EF4-FFF2-40B4-BE49-F238E27FC236}">
                <a16:creationId xmlns:a16="http://schemas.microsoft.com/office/drawing/2014/main" id="{306E445E-4845-0BEC-E618-77487049C552}"/>
              </a:ext>
            </a:extLst>
          </p:cNvPr>
          <p:cNvPicPr>
            <a:picLocks noChangeAspect="1"/>
          </p:cNvPicPr>
          <p:nvPr/>
        </p:nvPicPr>
        <p:blipFill>
          <a:blip r:embed="rId7"/>
          <a:stretch>
            <a:fillRect/>
          </a:stretch>
        </p:blipFill>
        <p:spPr>
          <a:xfrm>
            <a:off x="10438036" y="431170"/>
            <a:ext cx="7554230" cy="3882497"/>
          </a:xfrm>
          <a:prstGeom prst="rect">
            <a:avLst/>
          </a:prstGeom>
        </p:spPr>
      </p:pic>
      <p:pic>
        <p:nvPicPr>
          <p:cNvPr id="14" name="Picture 13">
            <a:extLst>
              <a:ext uri="{FF2B5EF4-FFF2-40B4-BE49-F238E27FC236}">
                <a16:creationId xmlns:a16="http://schemas.microsoft.com/office/drawing/2014/main" id="{0C232487-A954-66A0-EA89-71976C38B983}"/>
              </a:ext>
            </a:extLst>
          </p:cNvPr>
          <p:cNvPicPr>
            <a:picLocks noChangeAspect="1"/>
          </p:cNvPicPr>
          <p:nvPr/>
        </p:nvPicPr>
        <p:blipFill>
          <a:blip r:embed="rId8"/>
          <a:stretch>
            <a:fillRect/>
          </a:stretch>
        </p:blipFill>
        <p:spPr>
          <a:xfrm>
            <a:off x="10010584" y="5245229"/>
            <a:ext cx="8409134" cy="4438839"/>
          </a:xfrm>
          <a:prstGeom prst="rect">
            <a:avLst/>
          </a:prstGeom>
        </p:spPr>
      </p:pic>
    </p:spTree>
    <p:extLst>
      <p:ext uri="{BB962C8B-B14F-4D97-AF65-F5344CB8AC3E}">
        <p14:creationId xmlns:p14="http://schemas.microsoft.com/office/powerpoint/2010/main" val="37686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52550" y="1983094"/>
            <a:ext cx="2865638"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3" name="Freeform 3"/>
          <p:cNvSpPr/>
          <p:nvPr/>
        </p:nvSpPr>
        <p:spPr>
          <a:xfrm>
            <a:off x="13305060" y="0"/>
            <a:ext cx="4987812" cy="4987812"/>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TextBox 4"/>
          <p:cNvSpPr txBox="1"/>
          <p:nvPr/>
        </p:nvSpPr>
        <p:spPr>
          <a:xfrm>
            <a:off x="1352550" y="1085850"/>
            <a:ext cx="8671214" cy="859144"/>
          </a:xfrm>
          <a:prstGeom prst="rect">
            <a:avLst/>
          </a:prstGeom>
        </p:spPr>
        <p:txBody>
          <a:bodyPr lIns="0" tIns="0" rIns="0" bIns="0" rtlCol="0" anchor="t">
            <a:spAutoFit/>
          </a:bodyPr>
          <a:lstStyle/>
          <a:p>
            <a:pPr algn="l">
              <a:lnSpc>
                <a:spcPts val="7128"/>
              </a:lnSpc>
            </a:pPr>
            <a:r>
              <a:rPr lang="en-US" sz="6600" b="1" dirty="0">
                <a:solidFill>
                  <a:srgbClr val="000000"/>
                </a:solidFill>
                <a:latin typeface="Garamond Bold"/>
                <a:ea typeface="Garamond Bold"/>
                <a:cs typeface="Garamond Bold"/>
                <a:sym typeface="Garamond Bold"/>
              </a:rPr>
              <a:t>Idea/Approach Details</a:t>
            </a:r>
          </a:p>
        </p:txBody>
      </p:sp>
      <p:sp>
        <p:nvSpPr>
          <p:cNvPr id="5" name="TextBox 5"/>
          <p:cNvSpPr txBox="1"/>
          <p:nvPr/>
        </p:nvSpPr>
        <p:spPr>
          <a:xfrm>
            <a:off x="1352550" y="2229419"/>
            <a:ext cx="7075200" cy="376129"/>
          </a:xfrm>
          <a:prstGeom prst="rect">
            <a:avLst/>
          </a:prstGeom>
        </p:spPr>
        <p:txBody>
          <a:bodyPr lIns="0" tIns="0" rIns="0" bIns="0" rtlCol="0" anchor="t">
            <a:spAutoFit/>
          </a:bodyPr>
          <a:lstStyle/>
          <a:p>
            <a:pPr algn="l">
              <a:lnSpc>
                <a:spcPts val="2916"/>
              </a:lnSpc>
            </a:pPr>
            <a:r>
              <a:rPr lang="en-US" sz="2700" b="1" dirty="0">
                <a:solidFill>
                  <a:srgbClr val="7CA655"/>
                </a:solidFill>
                <a:latin typeface="Garamond Bold"/>
                <a:ea typeface="Garamond Bold"/>
                <a:cs typeface="Garamond Bold"/>
                <a:sym typeface="Garamond Bold"/>
              </a:rPr>
              <a:t>Description of our use cases</a:t>
            </a:r>
          </a:p>
        </p:txBody>
      </p:sp>
      <p:grpSp>
        <p:nvGrpSpPr>
          <p:cNvPr id="6" name="Group 6"/>
          <p:cNvGrpSpPr/>
          <p:nvPr/>
        </p:nvGrpSpPr>
        <p:grpSpPr>
          <a:xfrm>
            <a:off x="1316911" y="2762967"/>
            <a:ext cx="15654179" cy="7462745"/>
            <a:chOff x="0" y="0"/>
            <a:chExt cx="20872238" cy="9414161"/>
          </a:xfrm>
        </p:grpSpPr>
        <p:sp>
          <p:nvSpPr>
            <p:cNvPr id="7" name="Freeform 7"/>
            <p:cNvSpPr/>
            <p:nvPr/>
          </p:nvSpPr>
          <p:spPr>
            <a:xfrm>
              <a:off x="0" y="0"/>
              <a:ext cx="20872235" cy="9414158"/>
            </a:xfrm>
            <a:custGeom>
              <a:avLst/>
              <a:gdLst/>
              <a:ahLst/>
              <a:cxnLst/>
              <a:rect l="l" t="t" r="r" b="b"/>
              <a:pathLst>
                <a:path w="20872235" h="9414158">
                  <a:moveTo>
                    <a:pt x="20503" y="0"/>
                  </a:moveTo>
                  <a:lnTo>
                    <a:pt x="20851730" y="0"/>
                  </a:lnTo>
                  <a:cubicBezTo>
                    <a:pt x="20862939" y="0"/>
                    <a:pt x="20872235" y="5169"/>
                    <a:pt x="20872235" y="11401"/>
                  </a:cubicBezTo>
                  <a:lnTo>
                    <a:pt x="20872235" y="9402756"/>
                  </a:lnTo>
                  <a:cubicBezTo>
                    <a:pt x="20872235" y="9408988"/>
                    <a:pt x="20862939" y="9414158"/>
                    <a:pt x="20851730" y="9414158"/>
                  </a:cubicBezTo>
                  <a:lnTo>
                    <a:pt x="20503" y="9414158"/>
                  </a:lnTo>
                  <a:cubicBezTo>
                    <a:pt x="9295" y="9414158"/>
                    <a:pt x="0" y="9408988"/>
                    <a:pt x="0" y="9402756"/>
                  </a:cubicBezTo>
                  <a:lnTo>
                    <a:pt x="0" y="11401"/>
                  </a:lnTo>
                  <a:cubicBezTo>
                    <a:pt x="0" y="5169"/>
                    <a:pt x="9295" y="0"/>
                    <a:pt x="20503" y="0"/>
                  </a:cubicBezTo>
                  <a:moveTo>
                    <a:pt x="20503" y="22802"/>
                  </a:moveTo>
                  <a:lnTo>
                    <a:pt x="20503" y="11401"/>
                  </a:lnTo>
                  <a:lnTo>
                    <a:pt x="41006" y="11401"/>
                  </a:lnTo>
                  <a:lnTo>
                    <a:pt x="41006" y="9402756"/>
                  </a:lnTo>
                  <a:lnTo>
                    <a:pt x="20503" y="9402756"/>
                  </a:lnTo>
                  <a:lnTo>
                    <a:pt x="20503" y="9391355"/>
                  </a:lnTo>
                  <a:lnTo>
                    <a:pt x="20851730" y="9391355"/>
                  </a:lnTo>
                  <a:lnTo>
                    <a:pt x="20851730" y="9402756"/>
                  </a:lnTo>
                  <a:lnTo>
                    <a:pt x="20831228" y="9402756"/>
                  </a:lnTo>
                  <a:lnTo>
                    <a:pt x="20831228" y="11401"/>
                  </a:lnTo>
                  <a:lnTo>
                    <a:pt x="20851730" y="11401"/>
                  </a:lnTo>
                  <a:lnTo>
                    <a:pt x="20851730" y="22802"/>
                  </a:lnTo>
                  <a:lnTo>
                    <a:pt x="20503" y="22802"/>
                  </a:lnTo>
                  <a:close/>
                </a:path>
              </a:pathLst>
            </a:custGeom>
            <a:solidFill>
              <a:srgbClr val="000000"/>
            </a:solidFill>
          </p:spPr>
          <p:txBody>
            <a:bodyPr/>
            <a:lstStyle/>
            <a:p>
              <a:endParaRPr lang="en-IN" dirty="0"/>
            </a:p>
          </p:txBody>
        </p:sp>
      </p:grpSp>
      <p:sp>
        <p:nvSpPr>
          <p:cNvPr id="8" name="TextBox 8"/>
          <p:cNvSpPr txBox="1"/>
          <p:nvPr/>
        </p:nvSpPr>
        <p:spPr>
          <a:xfrm>
            <a:off x="1467713" y="2889973"/>
            <a:ext cx="8440888" cy="7389523"/>
          </a:xfrm>
          <a:prstGeom prst="rect">
            <a:avLst/>
          </a:prstGeom>
        </p:spPr>
        <p:txBody>
          <a:bodyPr lIns="0" tIns="0" rIns="0" bIns="0" rtlCol="0" anchor="t">
            <a:spAutoFit/>
          </a:bodyPr>
          <a:lstStyle/>
          <a:p>
            <a:pPr algn="l">
              <a:lnSpc>
                <a:spcPts val="2396"/>
              </a:lnSpc>
            </a:pPr>
            <a:r>
              <a:rPr lang="en-US" sz="2218" b="1" dirty="0">
                <a:solidFill>
                  <a:srgbClr val="000000"/>
                </a:solidFill>
                <a:latin typeface="Garamond Bold"/>
                <a:ea typeface="Garamond Bold"/>
                <a:cs typeface="Garamond Bold"/>
                <a:sym typeface="Garamond Bold"/>
              </a:rPr>
              <a:t>1. User Registration</a:t>
            </a:r>
          </a:p>
          <a:p>
            <a:pPr algn="l">
              <a:lnSpc>
                <a:spcPts val="2396"/>
              </a:lnSpc>
            </a:pPr>
            <a:r>
              <a:rPr lang="en-US" sz="2218" dirty="0">
                <a:solidFill>
                  <a:srgbClr val="000000"/>
                </a:solidFill>
                <a:latin typeface="Garamond"/>
                <a:ea typeface="Garamond"/>
                <a:cs typeface="Garamond"/>
                <a:sym typeface="Garamond"/>
              </a:rPr>
              <a:t>Actors: Student, Teacher </a:t>
            </a:r>
          </a:p>
          <a:p>
            <a:pPr algn="l">
              <a:lnSpc>
                <a:spcPts val="2396"/>
              </a:lnSpc>
            </a:pPr>
            <a:r>
              <a:rPr lang="en-US" sz="2218" dirty="0">
                <a:solidFill>
                  <a:srgbClr val="000000"/>
                </a:solidFill>
                <a:latin typeface="Garamond"/>
                <a:ea typeface="Garamond"/>
                <a:cs typeface="Garamond"/>
                <a:sym typeface="Garamond"/>
              </a:rPr>
              <a:t>Users register by providing name, email, username, and password.                         </a:t>
            </a:r>
          </a:p>
          <a:p>
            <a:pPr algn="l">
              <a:lnSpc>
                <a:spcPts val="2396"/>
              </a:lnSpc>
            </a:pPr>
            <a:endParaRPr lang="en-US" sz="2218" dirty="0">
              <a:solidFill>
                <a:srgbClr val="000000"/>
              </a:solidFill>
              <a:latin typeface="Garamond"/>
              <a:ea typeface="Garamond"/>
              <a:cs typeface="Garamond"/>
              <a:sym typeface="Garamond"/>
            </a:endParaRPr>
          </a:p>
          <a:p>
            <a:pPr algn="l">
              <a:lnSpc>
                <a:spcPts val="2396"/>
              </a:lnSpc>
            </a:pPr>
            <a:r>
              <a:rPr lang="en-US" sz="2218" b="1" dirty="0">
                <a:solidFill>
                  <a:srgbClr val="000000"/>
                </a:solidFill>
                <a:latin typeface="Garamond Bold"/>
                <a:ea typeface="Garamond Bold"/>
                <a:cs typeface="Garamond Bold"/>
                <a:sym typeface="Garamond Bold"/>
              </a:rPr>
              <a:t>2. User Login</a:t>
            </a:r>
          </a:p>
          <a:p>
            <a:pPr algn="l">
              <a:lnSpc>
                <a:spcPts val="2396"/>
              </a:lnSpc>
            </a:pPr>
            <a:r>
              <a:rPr lang="en-US" sz="2218" dirty="0">
                <a:solidFill>
                  <a:srgbClr val="000000"/>
                </a:solidFill>
                <a:latin typeface="Garamond"/>
                <a:ea typeface="Garamond"/>
                <a:cs typeface="Garamond"/>
                <a:sym typeface="Garamond"/>
              </a:rPr>
              <a:t>Actors: Student, Teacher </a:t>
            </a:r>
          </a:p>
          <a:p>
            <a:pPr algn="l">
              <a:lnSpc>
                <a:spcPts val="2396"/>
              </a:lnSpc>
            </a:pPr>
            <a:r>
              <a:rPr lang="en-US" sz="2218" dirty="0">
                <a:solidFill>
                  <a:srgbClr val="000000"/>
                </a:solidFill>
                <a:latin typeface="Garamond"/>
                <a:ea typeface="Garamond"/>
                <a:cs typeface="Garamond"/>
                <a:sym typeface="Garamond"/>
              </a:rPr>
              <a:t>Users log in with their credentials. </a:t>
            </a:r>
          </a:p>
          <a:p>
            <a:pPr algn="l">
              <a:lnSpc>
                <a:spcPts val="2396"/>
              </a:lnSpc>
            </a:pPr>
            <a:endParaRPr lang="en-US" sz="2218" dirty="0">
              <a:solidFill>
                <a:srgbClr val="000000"/>
              </a:solidFill>
              <a:latin typeface="Garamond"/>
              <a:ea typeface="Garamond"/>
              <a:cs typeface="Garamond"/>
              <a:sym typeface="Garamond"/>
            </a:endParaRPr>
          </a:p>
          <a:p>
            <a:pPr algn="l">
              <a:lnSpc>
                <a:spcPts val="2396"/>
              </a:lnSpc>
            </a:pPr>
            <a:r>
              <a:rPr lang="en-US" sz="2218" b="1" dirty="0">
                <a:solidFill>
                  <a:srgbClr val="000000"/>
                </a:solidFill>
                <a:latin typeface="Garamond Bold"/>
                <a:ea typeface="Garamond Bold"/>
                <a:cs typeface="Garamond Bold"/>
                <a:sym typeface="Garamond Bold"/>
              </a:rPr>
              <a:t>3. Create Exam </a:t>
            </a:r>
          </a:p>
          <a:p>
            <a:pPr algn="l">
              <a:lnSpc>
                <a:spcPts val="2396"/>
              </a:lnSpc>
            </a:pPr>
            <a:r>
              <a:rPr lang="en-US" sz="2218" dirty="0">
                <a:solidFill>
                  <a:srgbClr val="000000"/>
                </a:solidFill>
                <a:latin typeface="Garamond"/>
                <a:ea typeface="Garamond"/>
                <a:cs typeface="Garamond"/>
                <a:sym typeface="Garamond"/>
              </a:rPr>
              <a:t>Actors: Teacher </a:t>
            </a:r>
          </a:p>
          <a:p>
            <a:pPr algn="l">
              <a:lnSpc>
                <a:spcPts val="2396"/>
              </a:lnSpc>
            </a:pPr>
            <a:r>
              <a:rPr lang="en-US" sz="2218" dirty="0">
                <a:solidFill>
                  <a:srgbClr val="000000"/>
                </a:solidFill>
                <a:latin typeface="Garamond"/>
                <a:ea typeface="Garamond"/>
                <a:cs typeface="Garamond"/>
                <a:sym typeface="Garamond"/>
              </a:rPr>
              <a:t>Teachers create an exam by entering details. </a:t>
            </a:r>
          </a:p>
          <a:p>
            <a:pPr algn="l">
              <a:lnSpc>
                <a:spcPts val="2396"/>
              </a:lnSpc>
            </a:pPr>
            <a:endParaRPr lang="en-US" sz="2218" dirty="0">
              <a:solidFill>
                <a:srgbClr val="000000"/>
              </a:solidFill>
              <a:latin typeface="Garamond"/>
              <a:ea typeface="Garamond"/>
              <a:cs typeface="Garamond"/>
              <a:sym typeface="Garamond"/>
            </a:endParaRPr>
          </a:p>
          <a:p>
            <a:pPr algn="l">
              <a:lnSpc>
                <a:spcPts val="2396"/>
              </a:lnSpc>
            </a:pPr>
            <a:r>
              <a:rPr lang="en-US" sz="2218" b="1" dirty="0">
                <a:solidFill>
                  <a:srgbClr val="000000"/>
                </a:solidFill>
                <a:latin typeface="Garamond Bold"/>
                <a:ea typeface="Garamond Bold"/>
                <a:cs typeface="Garamond Bold"/>
                <a:sym typeface="Garamond Bold"/>
              </a:rPr>
              <a:t>4. View Exams </a:t>
            </a:r>
          </a:p>
          <a:p>
            <a:pPr algn="l">
              <a:lnSpc>
                <a:spcPts val="2396"/>
              </a:lnSpc>
            </a:pPr>
            <a:r>
              <a:rPr lang="en-US" sz="2218" dirty="0">
                <a:solidFill>
                  <a:srgbClr val="000000"/>
                </a:solidFill>
                <a:latin typeface="Garamond"/>
                <a:ea typeface="Garamond"/>
                <a:cs typeface="Garamond"/>
                <a:sym typeface="Garamond"/>
              </a:rPr>
              <a:t>Actors: Student </a:t>
            </a:r>
          </a:p>
          <a:p>
            <a:pPr algn="l">
              <a:lnSpc>
                <a:spcPts val="2396"/>
              </a:lnSpc>
            </a:pPr>
            <a:r>
              <a:rPr lang="en-US" sz="2218" dirty="0">
                <a:solidFill>
                  <a:srgbClr val="000000"/>
                </a:solidFill>
                <a:latin typeface="Garamond"/>
                <a:ea typeface="Garamond"/>
                <a:cs typeface="Garamond"/>
                <a:sym typeface="Garamond"/>
              </a:rPr>
              <a:t>Students view available exams. </a:t>
            </a:r>
          </a:p>
          <a:p>
            <a:pPr algn="l">
              <a:lnSpc>
                <a:spcPts val="2396"/>
              </a:lnSpc>
            </a:pPr>
            <a:endParaRPr lang="en-US" sz="2218" dirty="0">
              <a:solidFill>
                <a:srgbClr val="000000"/>
              </a:solidFill>
              <a:latin typeface="Garamond"/>
              <a:ea typeface="Garamond"/>
              <a:cs typeface="Garamond"/>
              <a:sym typeface="Garamond"/>
            </a:endParaRPr>
          </a:p>
          <a:p>
            <a:pPr algn="l">
              <a:lnSpc>
                <a:spcPts val="2396"/>
              </a:lnSpc>
            </a:pPr>
            <a:r>
              <a:rPr lang="en-US" sz="2218" b="1" dirty="0">
                <a:solidFill>
                  <a:srgbClr val="000000"/>
                </a:solidFill>
                <a:latin typeface="Garamond Bold"/>
                <a:ea typeface="Garamond Bold"/>
                <a:cs typeface="Garamond Bold"/>
                <a:sym typeface="Garamond Bold"/>
              </a:rPr>
              <a:t>5. Take Exam </a:t>
            </a:r>
          </a:p>
          <a:p>
            <a:pPr algn="l">
              <a:lnSpc>
                <a:spcPts val="2396"/>
              </a:lnSpc>
            </a:pPr>
            <a:r>
              <a:rPr lang="en-US" sz="2218" dirty="0">
                <a:solidFill>
                  <a:srgbClr val="000000"/>
                </a:solidFill>
                <a:latin typeface="Garamond"/>
                <a:ea typeface="Garamond"/>
                <a:cs typeface="Garamond"/>
                <a:sym typeface="Garamond"/>
              </a:rPr>
              <a:t>Actors: Student</a:t>
            </a:r>
          </a:p>
          <a:p>
            <a:pPr algn="l">
              <a:lnSpc>
                <a:spcPts val="2396"/>
              </a:lnSpc>
            </a:pPr>
            <a:r>
              <a:rPr lang="en-US" sz="2218" dirty="0">
                <a:solidFill>
                  <a:srgbClr val="000000"/>
                </a:solidFill>
                <a:latin typeface="Garamond"/>
                <a:ea typeface="Garamond"/>
                <a:cs typeface="Garamond"/>
                <a:sym typeface="Garamond"/>
              </a:rPr>
              <a:t> Students answer questions and submit the exam. </a:t>
            </a:r>
          </a:p>
          <a:p>
            <a:pPr algn="l">
              <a:lnSpc>
                <a:spcPts val="2396"/>
              </a:lnSpc>
            </a:pPr>
            <a:endParaRPr lang="en-US" sz="2218" dirty="0">
              <a:solidFill>
                <a:srgbClr val="000000"/>
              </a:solidFill>
              <a:latin typeface="Garamond"/>
              <a:ea typeface="Garamond"/>
              <a:cs typeface="Garamond"/>
              <a:sym typeface="Garamond"/>
            </a:endParaRPr>
          </a:p>
          <a:p>
            <a:pPr algn="l">
              <a:lnSpc>
                <a:spcPts val="2396"/>
              </a:lnSpc>
            </a:pPr>
            <a:r>
              <a:rPr lang="en-US" sz="2218" dirty="0">
                <a:solidFill>
                  <a:srgbClr val="000000"/>
                </a:solidFill>
                <a:latin typeface="Garamond"/>
                <a:ea typeface="Garamond"/>
                <a:cs typeface="Garamond"/>
                <a:sym typeface="Garamond"/>
              </a:rPr>
              <a:t>6. </a:t>
            </a:r>
            <a:r>
              <a:rPr lang="en-US" sz="2218" b="1" dirty="0">
                <a:solidFill>
                  <a:srgbClr val="000000"/>
                </a:solidFill>
                <a:latin typeface="Garamond Bold"/>
                <a:ea typeface="Garamond Bold"/>
                <a:cs typeface="Garamond Bold"/>
                <a:sym typeface="Garamond Bold"/>
              </a:rPr>
              <a:t>View Results</a:t>
            </a:r>
          </a:p>
          <a:p>
            <a:pPr algn="l">
              <a:lnSpc>
                <a:spcPts val="2396"/>
              </a:lnSpc>
            </a:pPr>
            <a:r>
              <a:rPr lang="en-US" sz="2218" dirty="0">
                <a:solidFill>
                  <a:srgbClr val="000000"/>
                </a:solidFill>
                <a:latin typeface="Garamond"/>
                <a:ea typeface="Garamond"/>
                <a:cs typeface="Garamond"/>
                <a:sym typeface="Garamond"/>
              </a:rPr>
              <a:t>Actors: Student </a:t>
            </a:r>
          </a:p>
          <a:p>
            <a:pPr algn="l">
              <a:lnSpc>
                <a:spcPts val="2396"/>
              </a:lnSpc>
            </a:pPr>
            <a:r>
              <a:rPr lang="en-US" sz="2218" dirty="0">
                <a:solidFill>
                  <a:srgbClr val="000000"/>
                </a:solidFill>
                <a:latin typeface="Garamond"/>
                <a:ea typeface="Garamond"/>
                <a:cs typeface="Garamond"/>
                <a:sym typeface="Garamond"/>
              </a:rPr>
              <a:t>Students view their scores and feedback. </a:t>
            </a:r>
          </a:p>
          <a:p>
            <a:pPr algn="l">
              <a:lnSpc>
                <a:spcPts val="2396"/>
              </a:lnSpc>
            </a:pPr>
            <a:endParaRPr lang="en-US" sz="2218" dirty="0">
              <a:solidFill>
                <a:srgbClr val="000000"/>
              </a:solidFill>
              <a:latin typeface="Garamond"/>
              <a:ea typeface="Garamond"/>
              <a:cs typeface="Garamond"/>
              <a:sym typeface="Garamond"/>
            </a:endParaRPr>
          </a:p>
        </p:txBody>
      </p:sp>
      <p:sp>
        <p:nvSpPr>
          <p:cNvPr id="9" name="TextBox 9"/>
          <p:cNvSpPr txBox="1"/>
          <p:nvPr/>
        </p:nvSpPr>
        <p:spPr>
          <a:xfrm>
            <a:off x="8963582" y="2836508"/>
            <a:ext cx="8000072" cy="7389202"/>
          </a:xfrm>
          <a:prstGeom prst="rect">
            <a:avLst/>
          </a:prstGeom>
        </p:spPr>
        <p:txBody>
          <a:bodyPr lIns="0" tIns="0" rIns="0" bIns="0" rtlCol="0" anchor="t">
            <a:spAutoFit/>
          </a:bodyPr>
          <a:lstStyle/>
          <a:p>
            <a:pPr algn="l">
              <a:lnSpc>
                <a:spcPts val="2385"/>
              </a:lnSpc>
            </a:pPr>
            <a:r>
              <a:rPr lang="en-US" sz="2209" b="1" dirty="0">
                <a:solidFill>
                  <a:srgbClr val="000000"/>
                </a:solidFill>
                <a:latin typeface="Garamond Bold"/>
                <a:ea typeface="Garamond Bold"/>
                <a:cs typeface="Garamond Bold"/>
                <a:sym typeface="Garamond Bold"/>
              </a:rPr>
              <a:t>7. Provide Feedback</a:t>
            </a:r>
          </a:p>
          <a:p>
            <a:pPr algn="l">
              <a:lnSpc>
                <a:spcPts val="2385"/>
              </a:lnSpc>
            </a:pPr>
            <a:r>
              <a:rPr lang="en-US" sz="2209" dirty="0">
                <a:solidFill>
                  <a:srgbClr val="000000"/>
                </a:solidFill>
                <a:latin typeface="Garamond"/>
                <a:ea typeface="Garamond"/>
                <a:cs typeface="Garamond"/>
                <a:sym typeface="Garamond"/>
              </a:rPr>
              <a:t>Actors: Teacher </a:t>
            </a:r>
          </a:p>
          <a:p>
            <a:pPr algn="l">
              <a:lnSpc>
                <a:spcPts val="2385"/>
              </a:lnSpc>
            </a:pPr>
            <a:r>
              <a:rPr lang="en-US" sz="2209" dirty="0">
                <a:solidFill>
                  <a:srgbClr val="000000"/>
                </a:solidFill>
                <a:latin typeface="Garamond"/>
                <a:ea typeface="Garamond"/>
                <a:cs typeface="Garamond"/>
                <a:sym typeface="Garamond"/>
              </a:rPr>
              <a:t>Teachers give feedback on exams. </a:t>
            </a:r>
          </a:p>
          <a:p>
            <a:pPr algn="l">
              <a:lnSpc>
                <a:spcPts val="2385"/>
              </a:lnSpc>
            </a:pPr>
            <a:r>
              <a:rPr lang="en-US" sz="2209" dirty="0">
                <a:solidFill>
                  <a:srgbClr val="000000"/>
                </a:solidFill>
                <a:latin typeface="Garamond"/>
                <a:ea typeface="Garamond"/>
                <a:cs typeface="Garamond"/>
                <a:sym typeface="Garamond"/>
              </a:rPr>
              <a:t> </a:t>
            </a:r>
          </a:p>
          <a:p>
            <a:pPr algn="l">
              <a:lnSpc>
                <a:spcPts val="2385"/>
              </a:lnSpc>
            </a:pPr>
            <a:r>
              <a:rPr lang="en-US" sz="2209" b="1" dirty="0">
                <a:solidFill>
                  <a:srgbClr val="000000"/>
                </a:solidFill>
                <a:latin typeface="Garamond Bold"/>
                <a:ea typeface="Garamond Bold"/>
                <a:cs typeface="Garamond Bold"/>
                <a:sym typeface="Garamond Bold"/>
              </a:rPr>
              <a:t>8.View Submissions</a:t>
            </a:r>
          </a:p>
          <a:p>
            <a:pPr algn="l">
              <a:lnSpc>
                <a:spcPts val="2385"/>
              </a:lnSpc>
            </a:pPr>
            <a:r>
              <a:rPr lang="en-US" sz="2209" dirty="0">
                <a:solidFill>
                  <a:srgbClr val="000000"/>
                </a:solidFill>
                <a:latin typeface="Garamond"/>
                <a:ea typeface="Garamond"/>
                <a:cs typeface="Garamond"/>
                <a:sym typeface="Garamond"/>
              </a:rPr>
              <a:t>Actors: Teacher</a:t>
            </a:r>
          </a:p>
          <a:p>
            <a:pPr algn="l">
              <a:lnSpc>
                <a:spcPts val="2385"/>
              </a:lnSpc>
            </a:pPr>
            <a:r>
              <a:rPr lang="en-US" sz="2209" dirty="0">
                <a:solidFill>
                  <a:srgbClr val="000000"/>
                </a:solidFill>
                <a:latin typeface="Garamond"/>
                <a:ea typeface="Garamond"/>
                <a:cs typeface="Garamond"/>
                <a:sym typeface="Garamond"/>
              </a:rPr>
              <a:t> Teachers view student submissions. </a:t>
            </a:r>
          </a:p>
          <a:p>
            <a:pPr algn="l">
              <a:lnSpc>
                <a:spcPts val="2385"/>
              </a:lnSpc>
            </a:pPr>
            <a:endParaRPr lang="en-US" sz="2209" dirty="0">
              <a:solidFill>
                <a:srgbClr val="000000"/>
              </a:solidFill>
              <a:latin typeface="Garamond"/>
              <a:ea typeface="Garamond"/>
              <a:cs typeface="Garamond"/>
              <a:sym typeface="Garamond"/>
            </a:endParaRPr>
          </a:p>
          <a:p>
            <a:pPr algn="l">
              <a:lnSpc>
                <a:spcPts val="2385"/>
              </a:lnSpc>
            </a:pPr>
            <a:r>
              <a:rPr lang="en-US" sz="2209" b="1" dirty="0">
                <a:solidFill>
                  <a:srgbClr val="000000"/>
                </a:solidFill>
                <a:latin typeface="Garamond Bold"/>
                <a:ea typeface="Garamond Bold"/>
                <a:cs typeface="Garamond Bold"/>
                <a:sym typeface="Garamond Bold"/>
              </a:rPr>
              <a:t>9.Update Profile</a:t>
            </a:r>
          </a:p>
          <a:p>
            <a:pPr algn="l">
              <a:lnSpc>
                <a:spcPts val="2385"/>
              </a:lnSpc>
            </a:pPr>
            <a:r>
              <a:rPr lang="en-US" sz="2209" dirty="0">
                <a:solidFill>
                  <a:srgbClr val="000000"/>
                </a:solidFill>
                <a:latin typeface="Garamond"/>
                <a:ea typeface="Garamond"/>
                <a:cs typeface="Garamond"/>
                <a:sym typeface="Garamond"/>
              </a:rPr>
              <a:t>Actors: Student, Teacher </a:t>
            </a:r>
          </a:p>
          <a:p>
            <a:pPr algn="l">
              <a:lnSpc>
                <a:spcPts val="2385"/>
              </a:lnSpc>
            </a:pPr>
            <a:r>
              <a:rPr lang="en-US" sz="2209" dirty="0">
                <a:solidFill>
                  <a:srgbClr val="000000"/>
                </a:solidFill>
                <a:latin typeface="Garamond"/>
                <a:ea typeface="Garamond"/>
                <a:cs typeface="Garamond"/>
                <a:sym typeface="Garamond"/>
              </a:rPr>
              <a:t>Users update profile details. </a:t>
            </a:r>
          </a:p>
          <a:p>
            <a:pPr algn="l">
              <a:lnSpc>
                <a:spcPts val="2385"/>
              </a:lnSpc>
            </a:pPr>
            <a:endParaRPr lang="en-US" sz="2209" dirty="0">
              <a:solidFill>
                <a:srgbClr val="000000"/>
              </a:solidFill>
              <a:latin typeface="Garamond"/>
              <a:ea typeface="Garamond"/>
              <a:cs typeface="Garamond"/>
              <a:sym typeface="Garamond"/>
            </a:endParaRPr>
          </a:p>
          <a:p>
            <a:pPr algn="l">
              <a:lnSpc>
                <a:spcPts val="2385"/>
              </a:lnSpc>
            </a:pPr>
            <a:r>
              <a:rPr lang="en-US" sz="2209" b="1" dirty="0">
                <a:solidFill>
                  <a:srgbClr val="000000"/>
                </a:solidFill>
                <a:latin typeface="Garamond Bold"/>
                <a:ea typeface="Garamond Bold"/>
                <a:cs typeface="Garamond Bold"/>
                <a:sym typeface="Garamond Bold"/>
              </a:rPr>
              <a:t>10. Access Study Materials</a:t>
            </a:r>
          </a:p>
          <a:p>
            <a:pPr algn="l">
              <a:lnSpc>
                <a:spcPts val="2385"/>
              </a:lnSpc>
            </a:pPr>
            <a:r>
              <a:rPr lang="en-US" sz="2209" dirty="0">
                <a:solidFill>
                  <a:srgbClr val="000000"/>
                </a:solidFill>
                <a:latin typeface="Garamond"/>
                <a:ea typeface="Garamond"/>
                <a:cs typeface="Garamond"/>
                <a:sym typeface="Garamond"/>
              </a:rPr>
              <a:t>Actors: Student</a:t>
            </a:r>
          </a:p>
          <a:p>
            <a:pPr algn="l">
              <a:lnSpc>
                <a:spcPts val="2385"/>
              </a:lnSpc>
            </a:pPr>
            <a:r>
              <a:rPr lang="en-US" sz="2209" dirty="0">
                <a:solidFill>
                  <a:srgbClr val="000000"/>
                </a:solidFill>
                <a:latin typeface="Garamond"/>
                <a:ea typeface="Garamond"/>
                <a:cs typeface="Garamond"/>
                <a:sym typeface="Garamond"/>
              </a:rPr>
              <a:t> Students download study materials. </a:t>
            </a:r>
          </a:p>
          <a:p>
            <a:pPr algn="l">
              <a:lnSpc>
                <a:spcPts val="2385"/>
              </a:lnSpc>
            </a:pPr>
            <a:r>
              <a:rPr lang="en-US" sz="2209" dirty="0">
                <a:solidFill>
                  <a:srgbClr val="000000"/>
                </a:solidFill>
                <a:latin typeface="Garamond"/>
                <a:ea typeface="Garamond"/>
                <a:cs typeface="Garamond"/>
                <a:sym typeface="Garamond"/>
              </a:rPr>
              <a:t> </a:t>
            </a:r>
          </a:p>
          <a:p>
            <a:pPr algn="l">
              <a:lnSpc>
                <a:spcPts val="2385"/>
              </a:lnSpc>
            </a:pPr>
            <a:r>
              <a:rPr lang="en-US" sz="2209" b="1" dirty="0">
                <a:solidFill>
                  <a:srgbClr val="000000"/>
                </a:solidFill>
                <a:latin typeface="Garamond Bold"/>
                <a:ea typeface="Garamond Bold"/>
                <a:cs typeface="Garamond Bold"/>
                <a:sym typeface="Garamond Bold"/>
              </a:rPr>
              <a:t>11.Analytics Dashboard</a:t>
            </a:r>
          </a:p>
          <a:p>
            <a:pPr algn="l">
              <a:lnSpc>
                <a:spcPts val="2385"/>
              </a:lnSpc>
            </a:pPr>
            <a:r>
              <a:rPr lang="en-US" sz="2209" dirty="0">
                <a:solidFill>
                  <a:srgbClr val="000000"/>
                </a:solidFill>
                <a:latin typeface="Garamond"/>
                <a:ea typeface="Garamond"/>
                <a:cs typeface="Garamond"/>
                <a:sym typeface="Garamond"/>
              </a:rPr>
              <a:t>Actors: Teacher</a:t>
            </a:r>
          </a:p>
          <a:p>
            <a:pPr algn="l">
              <a:lnSpc>
                <a:spcPts val="2385"/>
              </a:lnSpc>
            </a:pPr>
            <a:r>
              <a:rPr lang="en-US" sz="2209" dirty="0">
                <a:solidFill>
                  <a:srgbClr val="000000"/>
                </a:solidFill>
                <a:latin typeface="Garamond"/>
                <a:ea typeface="Garamond"/>
                <a:cs typeface="Garamond"/>
                <a:sym typeface="Garamond"/>
              </a:rPr>
              <a:t> Teachers view student performance data. </a:t>
            </a:r>
          </a:p>
          <a:p>
            <a:pPr algn="l">
              <a:lnSpc>
                <a:spcPts val="2385"/>
              </a:lnSpc>
            </a:pPr>
            <a:endParaRPr lang="en-US" sz="2209" dirty="0">
              <a:solidFill>
                <a:srgbClr val="000000"/>
              </a:solidFill>
              <a:latin typeface="Garamond"/>
              <a:ea typeface="Garamond"/>
              <a:cs typeface="Garamond"/>
              <a:sym typeface="Garamond"/>
            </a:endParaRPr>
          </a:p>
          <a:p>
            <a:pPr algn="l">
              <a:lnSpc>
                <a:spcPts val="2385"/>
              </a:lnSpc>
            </a:pPr>
            <a:r>
              <a:rPr lang="en-US" sz="2209" b="1" dirty="0">
                <a:solidFill>
                  <a:srgbClr val="000000"/>
                </a:solidFill>
                <a:latin typeface="Garamond Bold"/>
                <a:ea typeface="Garamond Bold"/>
                <a:cs typeface="Garamond Bold"/>
                <a:sym typeface="Garamond Bold"/>
              </a:rPr>
              <a:t>12.Notification Alerts</a:t>
            </a:r>
          </a:p>
          <a:p>
            <a:pPr algn="l">
              <a:lnSpc>
                <a:spcPts val="2385"/>
              </a:lnSpc>
            </a:pPr>
            <a:r>
              <a:rPr lang="en-US" sz="2209" dirty="0">
                <a:solidFill>
                  <a:srgbClr val="000000"/>
                </a:solidFill>
                <a:latin typeface="Garamond"/>
                <a:ea typeface="Garamond"/>
                <a:cs typeface="Garamond"/>
                <a:sym typeface="Garamond"/>
              </a:rPr>
              <a:t>Actors: Student, Teacher</a:t>
            </a:r>
          </a:p>
          <a:p>
            <a:pPr algn="l">
              <a:lnSpc>
                <a:spcPts val="2385"/>
              </a:lnSpc>
            </a:pPr>
            <a:r>
              <a:rPr lang="en-US" sz="2209" dirty="0">
                <a:solidFill>
                  <a:srgbClr val="000000"/>
                </a:solidFill>
                <a:latin typeface="Garamond"/>
                <a:ea typeface="Garamond"/>
                <a:cs typeface="Garamond"/>
                <a:sym typeface="Garamond"/>
              </a:rPr>
              <a:t> Users receive notifications for important updates. </a:t>
            </a:r>
          </a:p>
          <a:p>
            <a:pPr algn="l">
              <a:lnSpc>
                <a:spcPts val="2385"/>
              </a:lnSpc>
            </a:pPr>
            <a:endParaRPr lang="en-US" sz="2209" dirty="0">
              <a:solidFill>
                <a:srgbClr val="000000"/>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52550" y="2832462"/>
            <a:ext cx="2865638"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3" name="Freeform 3"/>
          <p:cNvSpPr/>
          <p:nvPr/>
        </p:nvSpPr>
        <p:spPr>
          <a:xfrm>
            <a:off x="13305060" y="0"/>
            <a:ext cx="4987812" cy="4987812"/>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TextBox 4"/>
          <p:cNvSpPr txBox="1"/>
          <p:nvPr/>
        </p:nvSpPr>
        <p:spPr>
          <a:xfrm>
            <a:off x="1428748" y="1701669"/>
            <a:ext cx="8671214" cy="859144"/>
          </a:xfrm>
          <a:prstGeom prst="rect">
            <a:avLst/>
          </a:prstGeom>
        </p:spPr>
        <p:txBody>
          <a:bodyPr lIns="0" tIns="0" rIns="0" bIns="0" rtlCol="0" anchor="t">
            <a:spAutoFit/>
          </a:bodyPr>
          <a:lstStyle/>
          <a:p>
            <a:pPr algn="l">
              <a:lnSpc>
                <a:spcPts val="7128"/>
              </a:lnSpc>
            </a:pPr>
            <a:r>
              <a:rPr lang="en-US" sz="6600" b="1" dirty="0">
                <a:solidFill>
                  <a:srgbClr val="000000"/>
                </a:solidFill>
                <a:latin typeface="Garamond Bold"/>
                <a:ea typeface="Garamond Bold"/>
                <a:cs typeface="Garamond Bold"/>
                <a:sym typeface="Garamond Bold"/>
              </a:rPr>
              <a:t>Idea/Approach Details</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b="1" dirty="0">
                <a:solidFill>
                  <a:srgbClr val="000000"/>
                </a:solidFill>
                <a:latin typeface="Garamond Bold"/>
                <a:ea typeface="Garamond Bold"/>
                <a:cs typeface="Garamond Bold"/>
                <a:sym typeface="Garamond Bold"/>
              </a:rPr>
              <a:t>5</a:t>
            </a:r>
          </a:p>
        </p:txBody>
      </p:sp>
      <p:sp>
        <p:nvSpPr>
          <p:cNvPr id="6" name="TextBox 6"/>
          <p:cNvSpPr txBox="1"/>
          <p:nvPr/>
        </p:nvSpPr>
        <p:spPr>
          <a:xfrm>
            <a:off x="1428748" y="3261725"/>
            <a:ext cx="7532400" cy="376129"/>
          </a:xfrm>
          <a:prstGeom prst="rect">
            <a:avLst/>
          </a:prstGeom>
        </p:spPr>
        <p:txBody>
          <a:bodyPr lIns="0" tIns="0" rIns="0" bIns="0" rtlCol="0" anchor="t">
            <a:spAutoFit/>
          </a:bodyPr>
          <a:lstStyle/>
          <a:p>
            <a:pPr algn="l">
              <a:lnSpc>
                <a:spcPts val="2916"/>
              </a:lnSpc>
            </a:pPr>
            <a:r>
              <a:rPr lang="en-US" sz="2700" b="1" dirty="0">
                <a:solidFill>
                  <a:srgbClr val="7CA655"/>
                </a:solidFill>
                <a:latin typeface="Garamond Bold"/>
                <a:ea typeface="Garamond Bold"/>
                <a:cs typeface="Garamond Bold"/>
                <a:sym typeface="Garamond Bold"/>
              </a:rPr>
              <a:t>Description of our Dependencies and Show stopper</a:t>
            </a:r>
          </a:p>
        </p:txBody>
      </p:sp>
      <p:grpSp>
        <p:nvGrpSpPr>
          <p:cNvPr id="7" name="Group 7"/>
          <p:cNvGrpSpPr/>
          <p:nvPr/>
        </p:nvGrpSpPr>
        <p:grpSpPr>
          <a:xfrm>
            <a:off x="1352550" y="3978211"/>
            <a:ext cx="15285244" cy="5898740"/>
            <a:chOff x="0" y="0"/>
            <a:chExt cx="20380325" cy="7864986"/>
          </a:xfrm>
        </p:grpSpPr>
        <p:sp>
          <p:nvSpPr>
            <p:cNvPr id="8" name="Freeform 8"/>
            <p:cNvSpPr/>
            <p:nvPr/>
          </p:nvSpPr>
          <p:spPr>
            <a:xfrm>
              <a:off x="0" y="0"/>
              <a:ext cx="20380320" cy="7864983"/>
            </a:xfrm>
            <a:custGeom>
              <a:avLst/>
              <a:gdLst/>
              <a:ahLst/>
              <a:cxnLst/>
              <a:rect l="l" t="t" r="r" b="b"/>
              <a:pathLst>
                <a:path w="20380320" h="7864983">
                  <a:moveTo>
                    <a:pt x="20020" y="0"/>
                  </a:moveTo>
                  <a:lnTo>
                    <a:pt x="20360301" y="0"/>
                  </a:lnTo>
                  <a:cubicBezTo>
                    <a:pt x="20371245" y="0"/>
                    <a:pt x="20380320" y="4318"/>
                    <a:pt x="20380320" y="9525"/>
                  </a:cubicBezTo>
                  <a:lnTo>
                    <a:pt x="20380320" y="7855458"/>
                  </a:lnTo>
                  <a:cubicBezTo>
                    <a:pt x="20380320" y="7860664"/>
                    <a:pt x="20371245" y="7864983"/>
                    <a:pt x="20360301" y="7864983"/>
                  </a:cubicBezTo>
                  <a:lnTo>
                    <a:pt x="20020" y="7864983"/>
                  </a:lnTo>
                  <a:cubicBezTo>
                    <a:pt x="9076" y="7864983"/>
                    <a:pt x="0" y="7860664"/>
                    <a:pt x="0" y="7855458"/>
                  </a:cubicBezTo>
                  <a:lnTo>
                    <a:pt x="0" y="9525"/>
                  </a:lnTo>
                  <a:cubicBezTo>
                    <a:pt x="0" y="4318"/>
                    <a:pt x="9076" y="0"/>
                    <a:pt x="20020" y="0"/>
                  </a:cubicBezTo>
                  <a:moveTo>
                    <a:pt x="20020" y="19050"/>
                  </a:moveTo>
                  <a:lnTo>
                    <a:pt x="20020" y="9525"/>
                  </a:lnTo>
                  <a:lnTo>
                    <a:pt x="40040" y="9525"/>
                  </a:lnTo>
                  <a:lnTo>
                    <a:pt x="40040" y="7855458"/>
                  </a:lnTo>
                  <a:lnTo>
                    <a:pt x="20020" y="7855458"/>
                  </a:lnTo>
                  <a:lnTo>
                    <a:pt x="20020" y="7845933"/>
                  </a:lnTo>
                  <a:lnTo>
                    <a:pt x="20360301" y="7845933"/>
                  </a:lnTo>
                  <a:lnTo>
                    <a:pt x="20360301" y="7855458"/>
                  </a:lnTo>
                  <a:lnTo>
                    <a:pt x="20340281" y="7855458"/>
                  </a:lnTo>
                  <a:lnTo>
                    <a:pt x="20340281" y="9525"/>
                  </a:lnTo>
                  <a:lnTo>
                    <a:pt x="20360301" y="9525"/>
                  </a:lnTo>
                  <a:lnTo>
                    <a:pt x="20360301" y="19050"/>
                  </a:lnTo>
                  <a:lnTo>
                    <a:pt x="20020" y="19050"/>
                  </a:lnTo>
                  <a:close/>
                </a:path>
              </a:pathLst>
            </a:custGeom>
            <a:solidFill>
              <a:srgbClr val="000000"/>
            </a:solidFill>
          </p:spPr>
          <p:txBody>
            <a:bodyPr/>
            <a:lstStyle/>
            <a:p>
              <a:endParaRPr lang="en-IN" dirty="0"/>
            </a:p>
          </p:txBody>
        </p:sp>
      </p:grpSp>
      <p:sp>
        <p:nvSpPr>
          <p:cNvPr id="9" name="TextBox 9"/>
          <p:cNvSpPr txBox="1"/>
          <p:nvPr/>
        </p:nvSpPr>
        <p:spPr>
          <a:xfrm>
            <a:off x="1674867" y="4301423"/>
            <a:ext cx="14938265" cy="5198218"/>
          </a:xfrm>
          <a:prstGeom prst="rect">
            <a:avLst/>
          </a:prstGeom>
        </p:spPr>
        <p:txBody>
          <a:bodyPr lIns="0" tIns="0" rIns="0" bIns="0" rtlCol="0" anchor="t">
            <a:spAutoFit/>
          </a:bodyPr>
          <a:lstStyle/>
          <a:p>
            <a:pPr algn="l">
              <a:lnSpc>
                <a:spcPts val="2730"/>
              </a:lnSpc>
            </a:pPr>
            <a:r>
              <a:rPr lang="en-US" sz="2528" b="1" dirty="0">
                <a:solidFill>
                  <a:srgbClr val="000000"/>
                </a:solidFill>
                <a:latin typeface="Garamond Bold"/>
                <a:ea typeface="Garamond Bold"/>
                <a:cs typeface="Garamond Bold"/>
                <a:sym typeface="Garamond Bold"/>
              </a:rPr>
              <a:t>Financial Dependency</a:t>
            </a:r>
            <a:r>
              <a:rPr lang="en-US" sz="2528" dirty="0">
                <a:solidFill>
                  <a:srgbClr val="000000"/>
                </a:solidFill>
                <a:latin typeface="Garamond"/>
                <a:ea typeface="Garamond"/>
                <a:cs typeface="Garamond"/>
                <a:sym typeface="Garamond"/>
              </a:rPr>
              <a:t> -</a:t>
            </a:r>
          </a:p>
          <a:p>
            <a:pPr algn="l">
              <a:lnSpc>
                <a:spcPts val="2730"/>
              </a:lnSpc>
            </a:pPr>
            <a:r>
              <a:rPr lang="en-US" sz="2528" b="1" dirty="0">
                <a:solidFill>
                  <a:srgbClr val="000000"/>
                </a:solidFill>
                <a:latin typeface="Garamond Bold"/>
                <a:ea typeface="Garamond Bold"/>
                <a:cs typeface="Garamond Bold"/>
                <a:sym typeface="Garamond Bold"/>
              </a:rPr>
              <a:t>Development Costs:</a:t>
            </a:r>
            <a:r>
              <a:rPr lang="en-US" sz="2528" dirty="0">
                <a:solidFill>
                  <a:srgbClr val="000000"/>
                </a:solidFill>
                <a:latin typeface="Garamond"/>
                <a:ea typeface="Garamond"/>
                <a:cs typeface="Garamond"/>
                <a:sym typeface="Garamond"/>
              </a:rPr>
              <a:t> Building the exam portal needs an initial investment to hire security experts. </a:t>
            </a:r>
          </a:p>
          <a:p>
            <a:pPr algn="l">
              <a:lnSpc>
                <a:spcPts val="2730"/>
              </a:lnSpc>
            </a:pPr>
            <a:endParaRPr lang="en-US" sz="2528" dirty="0">
              <a:solidFill>
                <a:srgbClr val="000000"/>
              </a:solidFill>
              <a:latin typeface="Garamond"/>
              <a:ea typeface="Garamond"/>
              <a:cs typeface="Garamond"/>
              <a:sym typeface="Garamond"/>
            </a:endParaRPr>
          </a:p>
          <a:p>
            <a:pPr algn="l">
              <a:lnSpc>
                <a:spcPts val="2730"/>
              </a:lnSpc>
            </a:pPr>
            <a:r>
              <a:rPr lang="en-US" sz="2528" b="1" dirty="0">
                <a:solidFill>
                  <a:srgbClr val="000000"/>
                </a:solidFill>
                <a:latin typeface="Garamond Bold"/>
                <a:ea typeface="Garamond Bold"/>
                <a:cs typeface="Garamond Bold"/>
                <a:sym typeface="Garamond Bold"/>
              </a:rPr>
              <a:t>Ongoing Maintenance:</a:t>
            </a:r>
            <a:r>
              <a:rPr lang="en-US" sz="2528" dirty="0">
                <a:solidFill>
                  <a:srgbClr val="000000"/>
                </a:solidFill>
                <a:latin typeface="Garamond"/>
                <a:ea typeface="Garamond"/>
                <a:cs typeface="Garamond"/>
                <a:sym typeface="Garamond"/>
              </a:rPr>
              <a:t> There are regular costs for updates, fixing bugs, and improving features to keep the portal secure and running well. </a:t>
            </a:r>
          </a:p>
          <a:p>
            <a:pPr algn="l">
              <a:lnSpc>
                <a:spcPts val="2730"/>
              </a:lnSpc>
            </a:pPr>
            <a:endParaRPr lang="en-US" sz="2528" dirty="0">
              <a:solidFill>
                <a:srgbClr val="000000"/>
              </a:solidFill>
              <a:latin typeface="Garamond"/>
              <a:ea typeface="Garamond"/>
              <a:cs typeface="Garamond"/>
              <a:sym typeface="Garamond"/>
            </a:endParaRPr>
          </a:p>
          <a:p>
            <a:pPr algn="l">
              <a:lnSpc>
                <a:spcPts val="2730"/>
              </a:lnSpc>
            </a:pPr>
            <a:r>
              <a:rPr lang="en-US" sz="2528" b="1" dirty="0">
                <a:solidFill>
                  <a:srgbClr val="000000"/>
                </a:solidFill>
                <a:latin typeface="Garamond Bold"/>
                <a:ea typeface="Garamond Bold"/>
                <a:cs typeface="Garamond Bold"/>
                <a:sym typeface="Garamond Bold"/>
              </a:rPr>
              <a:t>Technical Dependency -</a:t>
            </a:r>
            <a:r>
              <a:rPr lang="en-US" sz="2528" dirty="0">
                <a:solidFill>
                  <a:srgbClr val="000000"/>
                </a:solidFill>
                <a:latin typeface="Garamond"/>
                <a:ea typeface="Garamond"/>
                <a:cs typeface="Garamond"/>
                <a:sym typeface="Garamond"/>
              </a:rPr>
              <a:t> </a:t>
            </a:r>
          </a:p>
          <a:p>
            <a:pPr algn="l">
              <a:lnSpc>
                <a:spcPts val="2730"/>
              </a:lnSpc>
            </a:pPr>
            <a:r>
              <a:rPr lang="en-US" sz="2528" b="1" dirty="0">
                <a:solidFill>
                  <a:srgbClr val="000000"/>
                </a:solidFill>
                <a:latin typeface="Garamond Bold"/>
                <a:ea typeface="Garamond Bold"/>
                <a:cs typeface="Garamond Bold"/>
                <a:sym typeface="Garamond Bold"/>
              </a:rPr>
              <a:t>Front-End:</a:t>
            </a:r>
            <a:r>
              <a:rPr lang="en-US" sz="2528" dirty="0">
                <a:solidFill>
                  <a:srgbClr val="000000"/>
                </a:solidFill>
                <a:latin typeface="Garamond"/>
                <a:ea typeface="Garamond"/>
                <a:cs typeface="Garamond"/>
                <a:sym typeface="Garamond"/>
              </a:rPr>
              <a:t> The portal's user interface uses tools like Bootstrap CSS to ensure it works well on different devices. </a:t>
            </a:r>
          </a:p>
          <a:p>
            <a:pPr algn="l">
              <a:lnSpc>
                <a:spcPts val="2730"/>
              </a:lnSpc>
            </a:pPr>
            <a:endParaRPr lang="en-US" sz="2528" dirty="0">
              <a:solidFill>
                <a:srgbClr val="000000"/>
              </a:solidFill>
              <a:latin typeface="Garamond"/>
              <a:ea typeface="Garamond"/>
              <a:cs typeface="Garamond"/>
              <a:sym typeface="Garamond"/>
            </a:endParaRPr>
          </a:p>
          <a:p>
            <a:pPr algn="l">
              <a:lnSpc>
                <a:spcPts val="2730"/>
              </a:lnSpc>
            </a:pPr>
            <a:r>
              <a:rPr lang="en-US" sz="2528" b="1" dirty="0">
                <a:solidFill>
                  <a:srgbClr val="000000"/>
                </a:solidFill>
                <a:latin typeface="Garamond Bold"/>
                <a:ea typeface="Garamond Bold"/>
                <a:cs typeface="Garamond Bold"/>
                <a:sym typeface="Garamond Bold"/>
              </a:rPr>
              <a:t>Back-End:</a:t>
            </a:r>
            <a:r>
              <a:rPr lang="en-US" sz="2528" dirty="0">
                <a:solidFill>
                  <a:srgbClr val="000000"/>
                </a:solidFill>
                <a:latin typeface="Garamond"/>
                <a:ea typeface="Garamond"/>
                <a:cs typeface="Garamond"/>
                <a:sym typeface="Garamond"/>
              </a:rPr>
              <a:t> Technologies like Node.js or Flask handle the data, security, and performance behind the scenes.</a:t>
            </a:r>
          </a:p>
          <a:p>
            <a:pPr algn="l">
              <a:lnSpc>
                <a:spcPts val="2730"/>
              </a:lnSpc>
            </a:pPr>
            <a:endParaRPr lang="en-US" sz="2528" dirty="0">
              <a:solidFill>
                <a:srgbClr val="000000"/>
              </a:solidFill>
              <a:latin typeface="Garamond"/>
              <a:ea typeface="Garamond"/>
              <a:cs typeface="Garamond"/>
              <a:sym typeface="Garamond"/>
            </a:endParaRPr>
          </a:p>
          <a:p>
            <a:pPr algn="l">
              <a:lnSpc>
                <a:spcPts val="2730"/>
              </a:lnSpc>
            </a:pPr>
            <a:r>
              <a:rPr lang="en-US" sz="2528" b="1" dirty="0">
                <a:solidFill>
                  <a:srgbClr val="000000"/>
                </a:solidFill>
                <a:latin typeface="Garamond Bold"/>
                <a:ea typeface="Garamond Bold"/>
                <a:cs typeface="Garamond Bold"/>
                <a:sym typeface="Garamond Bold"/>
              </a:rPr>
              <a:t>Show stopper</a:t>
            </a:r>
          </a:p>
          <a:p>
            <a:pPr algn="l">
              <a:lnSpc>
                <a:spcPts val="2730"/>
              </a:lnSpc>
            </a:pPr>
            <a:r>
              <a:rPr lang="en-US" sz="2528" b="1" dirty="0">
                <a:solidFill>
                  <a:srgbClr val="000000"/>
                </a:solidFill>
                <a:latin typeface="Garamond Bold"/>
                <a:ea typeface="Garamond Bold"/>
                <a:cs typeface="Garamond Bold"/>
                <a:sym typeface="Garamond Bold"/>
              </a:rPr>
              <a:t>AI-Driven Question Generation </a:t>
            </a:r>
          </a:p>
          <a:p>
            <a:pPr algn="l">
              <a:lnSpc>
                <a:spcPts val="2730"/>
              </a:lnSpc>
            </a:pPr>
            <a:r>
              <a:rPr lang="en-US" sz="2528" dirty="0">
                <a:solidFill>
                  <a:srgbClr val="000000"/>
                </a:solidFill>
                <a:latin typeface="Garamond"/>
                <a:ea typeface="Garamond"/>
                <a:cs typeface="Garamond"/>
                <a:sym typeface="Garamond"/>
              </a:rPr>
              <a:t>AI-Driven Question Generation Uses AI to create new questions based on existing materials, ensuring a fresh and relevant exam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23186" y="1836507"/>
            <a:ext cx="3240503" cy="0"/>
          </a:xfrm>
          <a:prstGeom prst="line">
            <a:avLst/>
          </a:prstGeom>
          <a:ln w="76200" cap="rnd">
            <a:solidFill>
              <a:srgbClr val="7CA655"/>
            </a:solidFill>
            <a:prstDash val="solid"/>
            <a:headEnd type="none" w="sm" len="sm"/>
            <a:tailEnd type="none" w="sm" len="sm"/>
          </a:ln>
        </p:spPr>
        <p:txBody>
          <a:bodyPr/>
          <a:lstStyle/>
          <a:p>
            <a:endParaRPr lang="en-IN" dirty="0"/>
          </a:p>
        </p:txBody>
      </p:sp>
      <p:sp>
        <p:nvSpPr>
          <p:cNvPr id="3" name="Freeform 3"/>
          <p:cNvSpPr/>
          <p:nvPr/>
        </p:nvSpPr>
        <p:spPr>
          <a:xfrm>
            <a:off x="13305060" y="0"/>
            <a:ext cx="4987812" cy="4987812"/>
          </a:xfrm>
          <a:custGeom>
            <a:avLst/>
            <a:gdLst/>
            <a:ahLst/>
            <a:cxnLst/>
            <a:rect l="l" t="t" r="r" b="b"/>
            <a:pathLst>
              <a:path w="4987812" h="4987812">
                <a:moveTo>
                  <a:pt x="0" y="0"/>
                </a:moveTo>
                <a:lnTo>
                  <a:pt x="4987812" y="0"/>
                </a:lnTo>
                <a:lnTo>
                  <a:pt x="4987812" y="4987812"/>
                </a:lnTo>
                <a:lnTo>
                  <a:pt x="0" y="49878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TextBox 4"/>
          <p:cNvSpPr txBox="1"/>
          <p:nvPr/>
        </p:nvSpPr>
        <p:spPr>
          <a:xfrm>
            <a:off x="523186" y="939263"/>
            <a:ext cx="9926261" cy="859144"/>
          </a:xfrm>
          <a:prstGeom prst="rect">
            <a:avLst/>
          </a:prstGeom>
        </p:spPr>
        <p:txBody>
          <a:bodyPr lIns="0" tIns="0" rIns="0" bIns="0" rtlCol="0" anchor="t">
            <a:spAutoFit/>
          </a:bodyPr>
          <a:lstStyle/>
          <a:p>
            <a:pPr algn="l">
              <a:lnSpc>
                <a:spcPts val="7128"/>
              </a:lnSpc>
            </a:pPr>
            <a:r>
              <a:rPr lang="en-US" sz="6600" b="1" dirty="0">
                <a:solidFill>
                  <a:srgbClr val="000000"/>
                </a:solidFill>
                <a:latin typeface="Garamond Bold"/>
                <a:ea typeface="Garamond Bold"/>
                <a:cs typeface="Garamond Bold"/>
                <a:sym typeface="Garamond Bold"/>
              </a:rPr>
              <a:t>Team Member Details </a:t>
            </a:r>
          </a:p>
        </p:txBody>
      </p:sp>
      <p:graphicFrame>
        <p:nvGraphicFramePr>
          <p:cNvPr id="5" name="Table 5"/>
          <p:cNvGraphicFramePr>
            <a:graphicFrameLocks noGrp="1"/>
          </p:cNvGraphicFramePr>
          <p:nvPr>
            <p:extLst>
              <p:ext uri="{D42A27DB-BD31-4B8C-83A1-F6EECF244321}">
                <p14:modId xmlns:p14="http://schemas.microsoft.com/office/powerpoint/2010/main" val="1844612077"/>
              </p:ext>
            </p:extLst>
          </p:nvPr>
        </p:nvGraphicFramePr>
        <p:xfrm>
          <a:off x="523187" y="2564046"/>
          <a:ext cx="16677360" cy="5119639"/>
        </p:xfrm>
        <a:graphic>
          <a:graphicData uri="http://schemas.openxmlformats.org/drawingml/2006/table">
            <a:tbl>
              <a:tblPr/>
              <a:tblGrid>
                <a:gridCol w="713866">
                  <a:extLst>
                    <a:ext uri="{9D8B030D-6E8A-4147-A177-3AD203B41FA5}">
                      <a16:colId xmlns:a16="http://schemas.microsoft.com/office/drawing/2014/main" val="20000"/>
                    </a:ext>
                  </a:extLst>
                </a:gridCol>
                <a:gridCol w="1971680">
                  <a:extLst>
                    <a:ext uri="{9D8B030D-6E8A-4147-A177-3AD203B41FA5}">
                      <a16:colId xmlns:a16="http://schemas.microsoft.com/office/drawing/2014/main" val="20001"/>
                    </a:ext>
                  </a:extLst>
                </a:gridCol>
                <a:gridCol w="3960383">
                  <a:extLst>
                    <a:ext uri="{9D8B030D-6E8A-4147-A177-3AD203B41FA5}">
                      <a16:colId xmlns:a16="http://schemas.microsoft.com/office/drawing/2014/main" val="20002"/>
                    </a:ext>
                  </a:extLst>
                </a:gridCol>
                <a:gridCol w="1600264">
                  <a:extLst>
                    <a:ext uri="{9D8B030D-6E8A-4147-A177-3AD203B41FA5}">
                      <a16:colId xmlns:a16="http://schemas.microsoft.com/office/drawing/2014/main" val="20003"/>
                    </a:ext>
                  </a:extLst>
                </a:gridCol>
                <a:gridCol w="1565785">
                  <a:extLst>
                    <a:ext uri="{9D8B030D-6E8A-4147-A177-3AD203B41FA5}">
                      <a16:colId xmlns:a16="http://schemas.microsoft.com/office/drawing/2014/main" val="20004"/>
                    </a:ext>
                  </a:extLst>
                </a:gridCol>
                <a:gridCol w="2178402">
                  <a:extLst>
                    <a:ext uri="{9D8B030D-6E8A-4147-A177-3AD203B41FA5}">
                      <a16:colId xmlns:a16="http://schemas.microsoft.com/office/drawing/2014/main" val="20005"/>
                    </a:ext>
                  </a:extLst>
                </a:gridCol>
                <a:gridCol w="2480322">
                  <a:extLst>
                    <a:ext uri="{9D8B030D-6E8A-4147-A177-3AD203B41FA5}">
                      <a16:colId xmlns:a16="http://schemas.microsoft.com/office/drawing/2014/main" val="20006"/>
                    </a:ext>
                  </a:extLst>
                </a:gridCol>
                <a:gridCol w="2206658">
                  <a:extLst>
                    <a:ext uri="{9D8B030D-6E8A-4147-A177-3AD203B41FA5}">
                      <a16:colId xmlns:a16="http://schemas.microsoft.com/office/drawing/2014/main" val="20007"/>
                    </a:ext>
                  </a:extLst>
                </a:gridCol>
              </a:tblGrid>
              <a:tr h="620665">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SL</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Student  ID</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Name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Class</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DOB</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Email</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Phone Number</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Gender</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878479">
                <a:tc>
                  <a:txBody>
                    <a:bodyPr/>
                    <a:lstStyle/>
                    <a:p>
                      <a:pPr algn="ctr">
                        <a:lnSpc>
                          <a:spcPts val="2520"/>
                        </a:lnSpc>
                        <a:defRPr/>
                      </a:pPr>
                      <a:r>
                        <a:rPr lang="en-US" sz="2100" b="1" dirty="0">
                          <a:solidFill>
                            <a:srgbClr val="000000"/>
                          </a:solidFill>
                          <a:latin typeface="Garamond Bold"/>
                          <a:ea typeface="Garamond Bold"/>
                          <a:cs typeface="Garamond Bold"/>
                          <a:sym typeface="Garamond Bold"/>
                        </a:rPr>
                        <a:t>1</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Ishan Sinha </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9</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23/02/2011</a:t>
                      </a:r>
                      <a:endParaRPr lang="en-US" sz="1100" dirty="0"/>
                    </a:p>
                    <a:p>
                      <a:pPr algn="l">
                        <a:lnSpc>
                          <a:spcPts val="2520"/>
                        </a:lnSpc>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ruchitasinha77@gmail.com</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9650011657</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Male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878479">
                <a:tc>
                  <a:txBody>
                    <a:bodyPr/>
                    <a:lstStyle/>
                    <a:p>
                      <a:pPr algn="ctr">
                        <a:lnSpc>
                          <a:spcPts val="2520"/>
                        </a:lnSpc>
                        <a:defRPr/>
                      </a:pPr>
                      <a:r>
                        <a:rPr lang="en-US" sz="2100" b="1" dirty="0">
                          <a:solidFill>
                            <a:srgbClr val="000000"/>
                          </a:solidFill>
                          <a:latin typeface="Garamond Bold"/>
                          <a:ea typeface="Garamond Bold"/>
                          <a:cs typeface="Garamond Bold"/>
                          <a:sym typeface="Garamond Bold"/>
                        </a:rPr>
                        <a:t>2</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Khyati Singh</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9</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18/03/2011</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Khyatigarima@gmail.com</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8527252659</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Female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78479">
                <a:tc>
                  <a:txBody>
                    <a:bodyPr/>
                    <a:lstStyle/>
                    <a:p>
                      <a:pPr algn="ctr">
                        <a:lnSpc>
                          <a:spcPts val="2520"/>
                        </a:lnSpc>
                        <a:defRPr/>
                      </a:pPr>
                      <a:r>
                        <a:rPr lang="en-US" sz="2100" b="1" dirty="0">
                          <a:solidFill>
                            <a:srgbClr val="000000"/>
                          </a:solidFill>
                          <a:latin typeface="Garamond Bold"/>
                          <a:ea typeface="Garamond Bold"/>
                          <a:cs typeface="Garamond Bold"/>
                          <a:sym typeface="Garamond Bold"/>
                        </a:rPr>
                        <a:t>3</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Yakshit Yadav </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9</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18/08/2010</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yyp2622@gmail.com</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7048989191</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Male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3"/>
                  </a:ext>
                </a:extLst>
              </a:tr>
              <a:tr h="1193586">
                <a:tc>
                  <a:txBody>
                    <a:bodyPr/>
                    <a:lstStyle/>
                    <a:p>
                      <a:pPr algn="ctr">
                        <a:lnSpc>
                          <a:spcPts val="2520"/>
                        </a:lnSpc>
                        <a:defRPr/>
                      </a:pPr>
                      <a:r>
                        <a:rPr lang="en-US" sz="2100" b="1" dirty="0">
                          <a:solidFill>
                            <a:srgbClr val="000000"/>
                          </a:solidFill>
                          <a:latin typeface="Garamond Bold"/>
                          <a:ea typeface="Garamond Bold"/>
                          <a:cs typeface="Garamond Bold"/>
                          <a:sym typeface="Garamond Bold"/>
                        </a:rPr>
                        <a:t>4</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Tejas Tyagi</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9</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22/6/2010</a:t>
                      </a:r>
                      <a:endParaRPr lang="en-US" sz="1100" dirty="0"/>
                    </a:p>
                    <a:p>
                      <a:pPr algn="l">
                        <a:lnSpc>
                          <a:spcPts val="2520"/>
                        </a:lnSpc>
                      </a:pPr>
                      <a:endParaRPr lang="en-US" sz="1100" dirty="0"/>
                    </a:p>
                    <a:p>
                      <a:pPr algn="l">
                        <a:lnSpc>
                          <a:spcPts val="2520"/>
                        </a:lnSpc>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tyagitejas777@gmail.com</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8826839531</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Male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69951">
                <a:tc>
                  <a:txBody>
                    <a:bodyPr/>
                    <a:lstStyle/>
                    <a:p>
                      <a:pPr algn="ctr">
                        <a:lnSpc>
                          <a:spcPts val="2520"/>
                        </a:lnSpc>
                        <a:defRPr/>
                      </a:pPr>
                      <a:r>
                        <a:rPr lang="en-US" sz="2100" dirty="0">
                          <a:solidFill>
                            <a:srgbClr val="000000"/>
                          </a:solidFill>
                          <a:latin typeface="Garamond"/>
                          <a:ea typeface="Garamond"/>
                          <a:cs typeface="Garamond"/>
                          <a:sym typeface="Garamond"/>
                        </a:rPr>
                        <a:t>5</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5"/>
                  </a:ext>
                </a:extLst>
              </a:tr>
            </a:tbl>
          </a:graphicData>
        </a:graphic>
      </p:graphicFrame>
      <p:graphicFrame>
        <p:nvGraphicFramePr>
          <p:cNvPr id="6" name="Table 6"/>
          <p:cNvGraphicFramePr>
            <a:graphicFrameLocks noGrp="1"/>
          </p:cNvGraphicFramePr>
          <p:nvPr/>
        </p:nvGraphicFramePr>
        <p:xfrm>
          <a:off x="523187" y="8361668"/>
          <a:ext cx="17354551" cy="1699692"/>
        </p:xfrm>
        <a:graphic>
          <a:graphicData uri="http://schemas.openxmlformats.org/drawingml/2006/table">
            <a:tbl>
              <a:tblPr/>
              <a:tblGrid>
                <a:gridCol w="670486">
                  <a:extLst>
                    <a:ext uri="{9D8B030D-6E8A-4147-A177-3AD203B41FA5}">
                      <a16:colId xmlns:a16="http://schemas.microsoft.com/office/drawing/2014/main" val="20000"/>
                    </a:ext>
                  </a:extLst>
                </a:gridCol>
                <a:gridCol w="3155917">
                  <a:extLst>
                    <a:ext uri="{9D8B030D-6E8A-4147-A177-3AD203B41FA5}">
                      <a16:colId xmlns:a16="http://schemas.microsoft.com/office/drawing/2014/main" val="20001"/>
                    </a:ext>
                  </a:extLst>
                </a:gridCol>
                <a:gridCol w="1670926">
                  <a:extLst>
                    <a:ext uri="{9D8B030D-6E8A-4147-A177-3AD203B41FA5}">
                      <a16:colId xmlns:a16="http://schemas.microsoft.com/office/drawing/2014/main" val="20002"/>
                    </a:ext>
                  </a:extLst>
                </a:gridCol>
                <a:gridCol w="1578121">
                  <a:extLst>
                    <a:ext uri="{9D8B030D-6E8A-4147-A177-3AD203B41FA5}">
                      <a16:colId xmlns:a16="http://schemas.microsoft.com/office/drawing/2014/main" val="20003"/>
                    </a:ext>
                  </a:extLst>
                </a:gridCol>
                <a:gridCol w="3266804">
                  <a:extLst>
                    <a:ext uri="{9D8B030D-6E8A-4147-A177-3AD203B41FA5}">
                      <a16:colId xmlns:a16="http://schemas.microsoft.com/office/drawing/2014/main" val="20004"/>
                    </a:ext>
                  </a:extLst>
                </a:gridCol>
                <a:gridCol w="3266804">
                  <a:extLst>
                    <a:ext uri="{9D8B030D-6E8A-4147-A177-3AD203B41FA5}">
                      <a16:colId xmlns:a16="http://schemas.microsoft.com/office/drawing/2014/main" val="20005"/>
                    </a:ext>
                  </a:extLst>
                </a:gridCol>
                <a:gridCol w="2214359">
                  <a:extLst>
                    <a:ext uri="{9D8B030D-6E8A-4147-A177-3AD203B41FA5}">
                      <a16:colId xmlns:a16="http://schemas.microsoft.com/office/drawing/2014/main" val="20006"/>
                    </a:ext>
                  </a:extLst>
                </a:gridCol>
                <a:gridCol w="1531134">
                  <a:extLst>
                    <a:ext uri="{9D8B030D-6E8A-4147-A177-3AD203B41FA5}">
                      <a16:colId xmlns:a16="http://schemas.microsoft.com/office/drawing/2014/main" val="20007"/>
                    </a:ext>
                  </a:extLst>
                </a:gridCol>
              </a:tblGrid>
              <a:tr h="624861">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SL</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Name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UID</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Address</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DOB</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Email</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Phone Number</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tc>
                  <a:txBody>
                    <a:bodyPr/>
                    <a:lstStyle/>
                    <a:p>
                      <a:pPr algn="ctr">
                        <a:lnSpc>
                          <a:spcPts val="2520"/>
                        </a:lnSpc>
                        <a:defRPr/>
                      </a:pPr>
                      <a:r>
                        <a:rPr lang="en-US" sz="2100" b="1" dirty="0">
                          <a:solidFill>
                            <a:srgbClr val="FFFFFF"/>
                          </a:solidFill>
                          <a:latin typeface="Garamond Bold"/>
                          <a:ea typeface="Garamond Bold"/>
                          <a:cs typeface="Garamond Bold"/>
                          <a:sym typeface="Garamond Bold"/>
                        </a:rPr>
                        <a:t>Gender</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742"/>
                    </a:solidFill>
                  </a:tcPr>
                </a:tc>
                <a:extLst>
                  <a:ext uri="{0D108BD9-81ED-4DB2-BD59-A6C34878D82A}">
                    <a16:rowId xmlns:a16="http://schemas.microsoft.com/office/drawing/2014/main" val="10000"/>
                  </a:ext>
                </a:extLst>
              </a:tr>
              <a:tr h="1074831">
                <a:tc>
                  <a:txBody>
                    <a:bodyPr/>
                    <a:lstStyle/>
                    <a:p>
                      <a:pPr algn="l">
                        <a:lnSpc>
                          <a:spcPts val="2520"/>
                        </a:lnSpc>
                        <a:defRPr/>
                      </a:pPr>
                      <a:r>
                        <a:rPr lang="en-US" sz="2100" b="1" dirty="0">
                          <a:solidFill>
                            <a:srgbClr val="000000"/>
                          </a:solidFill>
                          <a:latin typeface="Garamond Bold"/>
                          <a:ea typeface="Garamond Bold"/>
                          <a:cs typeface="Garamond Bold"/>
                          <a:sym typeface="Garamond Bold"/>
                        </a:rPr>
                        <a:t>1</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Prachi Kumari</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1679"/>
                        </a:lnSpc>
                        <a:defRPr/>
                      </a:pP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1679"/>
                        </a:lnSpc>
                        <a:defRPr/>
                      </a:pPr>
                      <a:r>
                        <a:rPr lang="en-US" sz="1200" b="1" dirty="0">
                          <a:solidFill>
                            <a:srgbClr val="000000"/>
                          </a:solidFill>
                          <a:latin typeface="Arimo Bold"/>
                          <a:ea typeface="Arimo Bold"/>
                          <a:cs typeface="Arimo Bold"/>
                          <a:sym typeface="Arimo Bold"/>
                        </a:rPr>
                        <a:t>G-120 Gali no. 8 Vishwas Park, Uttam Nagar New Delhi</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12/05/2004</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kprachi.link@gmail.com</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8810687748</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tc>
                  <a:txBody>
                    <a:bodyPr/>
                    <a:lstStyle/>
                    <a:p>
                      <a:pPr algn="l">
                        <a:lnSpc>
                          <a:spcPts val="2520"/>
                        </a:lnSpc>
                        <a:defRPr/>
                      </a:pPr>
                      <a:r>
                        <a:rPr lang="en-US" sz="1800" b="1" dirty="0">
                          <a:solidFill>
                            <a:srgbClr val="000000"/>
                          </a:solidFill>
                          <a:latin typeface="Arimo Bold"/>
                          <a:ea typeface="Arimo Bold"/>
                          <a:cs typeface="Arimo Bold"/>
                          <a:sym typeface="Arimo Bold"/>
                        </a:rPr>
                        <a:t>Female</a:t>
                      </a:r>
                      <a:endParaRPr lang="en-US" sz="1100" dirty="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EBE9"/>
                    </a:solidFill>
                  </a:tcPr>
                </a:tc>
                <a:extLst>
                  <a:ext uri="{0D108BD9-81ED-4DB2-BD59-A6C34878D82A}">
                    <a16:rowId xmlns:a16="http://schemas.microsoft.com/office/drawing/2014/main" val="10001"/>
                  </a:ext>
                </a:extLst>
              </a:tr>
            </a:tbl>
          </a:graphicData>
        </a:graphic>
      </p:graphicFrame>
      <p:sp>
        <p:nvSpPr>
          <p:cNvPr id="7" name="TextBox 7"/>
          <p:cNvSpPr txBox="1"/>
          <p:nvPr/>
        </p:nvSpPr>
        <p:spPr>
          <a:xfrm>
            <a:off x="557697" y="1950546"/>
            <a:ext cx="2856896" cy="527775"/>
          </a:xfrm>
          <a:prstGeom prst="rect">
            <a:avLst/>
          </a:prstGeom>
        </p:spPr>
        <p:txBody>
          <a:bodyPr lIns="0" tIns="0" rIns="0" bIns="0" rtlCol="0" anchor="t">
            <a:spAutoFit/>
          </a:bodyPr>
          <a:lstStyle/>
          <a:p>
            <a:pPr algn="l">
              <a:lnSpc>
                <a:spcPts val="3600"/>
              </a:lnSpc>
            </a:pPr>
            <a:r>
              <a:rPr lang="en-US" sz="3000" b="1" dirty="0">
                <a:solidFill>
                  <a:srgbClr val="000000"/>
                </a:solidFill>
                <a:latin typeface="Garamond Bold"/>
                <a:ea typeface="Garamond Bold"/>
                <a:cs typeface="Garamond Bold"/>
                <a:sym typeface="Garamond Bold"/>
              </a:rPr>
              <a:t>Student’s Details</a:t>
            </a:r>
          </a:p>
        </p:txBody>
      </p:sp>
      <p:sp>
        <p:nvSpPr>
          <p:cNvPr id="8" name="TextBox 8"/>
          <p:cNvSpPr txBox="1"/>
          <p:nvPr/>
        </p:nvSpPr>
        <p:spPr>
          <a:xfrm>
            <a:off x="557697" y="7750360"/>
            <a:ext cx="2544309" cy="527775"/>
          </a:xfrm>
          <a:prstGeom prst="rect">
            <a:avLst/>
          </a:prstGeom>
        </p:spPr>
        <p:txBody>
          <a:bodyPr lIns="0" tIns="0" rIns="0" bIns="0" rtlCol="0" anchor="t">
            <a:spAutoFit/>
          </a:bodyPr>
          <a:lstStyle/>
          <a:p>
            <a:pPr algn="l">
              <a:lnSpc>
                <a:spcPts val="3600"/>
              </a:lnSpc>
            </a:pPr>
            <a:r>
              <a:rPr lang="en-US" sz="3000" b="1" dirty="0">
                <a:solidFill>
                  <a:srgbClr val="000000"/>
                </a:solidFill>
                <a:latin typeface="Garamond Bold"/>
                <a:ea typeface="Garamond Bold"/>
                <a:cs typeface="Garamond Bold"/>
                <a:sym typeface="Garamond Bold"/>
              </a:rPr>
              <a:t>Mentor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885</Words>
  <Application>Microsoft Office PowerPoint</Application>
  <PresentationFormat>Custom</PresentationFormat>
  <Paragraphs>181</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Franklin Gothic</vt:lpstr>
      <vt:lpstr>Libre Franklin</vt:lpstr>
      <vt:lpstr>Arimo Bold</vt:lpstr>
      <vt:lpstr>Calibri</vt:lpstr>
      <vt:lpstr>Garamond Bold</vt:lpstr>
      <vt:lpstr>Garamond</vt:lpstr>
      <vt:lpstr>Office Theme</vt:lpstr>
      <vt:lpstr>PowerPoint Presentation</vt:lpstr>
      <vt:lpstr>PowerPoint Presentation</vt:lpstr>
      <vt:lpstr>Process Flow Chart for students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Idea-Presentation-Format-School</dc:title>
  <dc:creator>Ishan Sinha</dc:creator>
  <cp:lastModifiedBy>Subandhu Sinha</cp:lastModifiedBy>
  <cp:revision>13</cp:revision>
  <dcterms:created xsi:type="dcterms:W3CDTF">2006-08-16T00:00:00Z</dcterms:created>
  <dcterms:modified xsi:type="dcterms:W3CDTF">2024-09-26T09:09:22Z</dcterms:modified>
  <dc:identifier>DAGRX8WXJdw</dc:identifier>
</cp:coreProperties>
</file>