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04" r:id="rId1"/>
  </p:sldMasterIdLst>
  <p:notesMasterIdLst>
    <p:notesMasterId r:id="rId27"/>
  </p:notesMasterIdLst>
  <p:sldIdLst>
    <p:sldId id="256" r:id="rId2"/>
    <p:sldId id="403" r:id="rId3"/>
    <p:sldId id="405" r:id="rId4"/>
    <p:sldId id="406" r:id="rId5"/>
    <p:sldId id="404" r:id="rId6"/>
    <p:sldId id="407" r:id="rId7"/>
    <p:sldId id="408" r:id="rId8"/>
    <p:sldId id="412" r:id="rId9"/>
    <p:sldId id="409" r:id="rId10"/>
    <p:sldId id="410" r:id="rId11"/>
    <p:sldId id="411" r:id="rId12"/>
    <p:sldId id="413" r:id="rId13"/>
    <p:sldId id="417" r:id="rId14"/>
    <p:sldId id="414" r:id="rId15"/>
    <p:sldId id="416" r:id="rId16"/>
    <p:sldId id="418" r:id="rId17"/>
    <p:sldId id="419" r:id="rId18"/>
    <p:sldId id="422" r:id="rId19"/>
    <p:sldId id="420" r:id="rId20"/>
    <p:sldId id="421" r:id="rId21"/>
    <p:sldId id="423" r:id="rId22"/>
    <p:sldId id="424" r:id="rId23"/>
    <p:sldId id="425" r:id="rId24"/>
    <p:sldId id="426" r:id="rId25"/>
    <p:sldId id="372" r:id="rId2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809" autoAdjust="0"/>
    <p:restoredTop sz="97118" autoAdjust="0"/>
  </p:normalViewPr>
  <p:slideViewPr>
    <p:cSldViewPr>
      <p:cViewPr>
        <p:scale>
          <a:sx n="90" d="100"/>
          <a:sy n="90" d="100"/>
        </p:scale>
        <p:origin x="-600" y="-1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318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510C8-0F21-45FD-B69A-78D6FF3064EA}" type="datetimeFigureOut">
              <a:rPr lang="ru-RU" smtClean="0"/>
              <a:pPr/>
              <a:t>27.03.2021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55401-035D-45C3-8083-4522C94F6BE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532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08778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92562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92562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92562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9256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9256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9256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9256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9256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08778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9256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031357"/>
            <a:ext cx="3313355" cy="12766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3315810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1"/>
            <a:ext cx="2133600" cy="563236"/>
          </a:xfrm>
        </p:spPr>
        <p:txBody>
          <a:bodyPr anchor="b"/>
          <a:lstStyle>
            <a:lvl1pPr algn="l">
              <a:defRPr sz="2400"/>
            </a:lvl1pPr>
          </a:lstStyle>
          <a:p>
            <a:fld id="{62F1A3A9-9D85-4BF5-92C8-8D6285E98538}" type="datetime1">
              <a:rPr lang="ru-RU" smtClean="0"/>
              <a:pPr/>
              <a:t>27.03.2021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5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4289975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9650-A7FF-4D02-9AA2-3DCA956CAB20}" type="datetime1">
              <a:rPr lang="ru-RU" smtClean="0"/>
              <a:pPr/>
              <a:t>27.03.2021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772610"/>
            <a:ext cx="1484453" cy="3585258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772610"/>
            <a:ext cx="5423704" cy="3585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A1C-8A54-4817-9D3D-3CC0A0967F07}" type="datetime1">
              <a:rPr lang="ru-RU" smtClean="0"/>
              <a:pPr/>
              <a:t>27.03.2021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A85F-4BB6-4F5E-A31B-10A98743CC51}" type="datetime1">
              <a:rPr lang="ru-RU" smtClean="0"/>
              <a:pPr/>
              <a:t>27.03.2021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175622"/>
            <a:ext cx="6637468" cy="1021556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3200400"/>
            <a:ext cx="6637467" cy="11403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6EA9-9B73-4EAE-8655-30126E01ADDD}" type="datetime1">
              <a:rPr lang="ru-RU" smtClean="0"/>
              <a:pPr/>
              <a:t>27.03.2021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853C-B9F5-413F-B9ED-6FC072E739AD}" type="datetime1">
              <a:rPr lang="ru-RU" smtClean="0"/>
              <a:pPr/>
              <a:t>27.03.2021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1737007"/>
            <a:ext cx="305714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1737007"/>
            <a:ext cx="3055717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6735-AABE-41A8-897B-0AA756311D52}" type="datetime1">
              <a:rPr lang="ru-RU" smtClean="0"/>
              <a:pPr/>
              <a:t>27.03.2021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A413-779C-4DC6-B495-2E5462A08F8E}" type="datetime1">
              <a:rPr lang="ru-RU" smtClean="0"/>
              <a:pPr/>
              <a:t>27.03.2021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C9A8-B2EB-43BD-BDB7-73260B459292}" type="datetime1">
              <a:rPr lang="ru-RU" smtClean="0"/>
              <a:pPr/>
              <a:t>27.03.2021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8C36-0220-4D5A-896B-2DBE009908CD}" type="datetime1">
              <a:rPr lang="ru-RU" smtClean="0"/>
              <a:pPr/>
              <a:t>27.03.2021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642395"/>
            <a:ext cx="3090440" cy="386305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6"/>
            <a:ext cx="3304572" cy="109736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8"/>
            <a:ext cx="3300984" cy="109728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9" y="520346"/>
            <a:ext cx="3359623" cy="4101084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3099816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801E-8ED6-469A-AD50-E9BE5E4884C6}" type="datetime1">
              <a:rPr lang="ru-RU" smtClean="0"/>
              <a:pPr/>
              <a:t>27.03.2021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6"/>
            <a:ext cx="8229600" cy="4639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3" y="1742739"/>
            <a:ext cx="6777317" cy="2631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8C4BF5E-6749-4F04-BCA0-2A394DD4A8B0}" type="datetime1">
              <a:rPr lang="ru-RU" smtClean="0"/>
              <a:pPr/>
              <a:t>27.03.2021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33366" y="1928808"/>
            <a:ext cx="3410534" cy="928694"/>
          </a:xfrm>
        </p:spPr>
        <p:txBody>
          <a:bodyPr>
            <a:noAutofit/>
          </a:bodyPr>
          <a:lstStyle/>
          <a:p>
            <a:r>
              <a:rPr lang="en-IE" sz="3200" dirty="0" smtClean="0"/>
              <a:t>8085 Microprocessor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86512" y="3601562"/>
            <a:ext cx="1857388" cy="756138"/>
          </a:xfrm>
        </p:spPr>
        <p:txBody>
          <a:bodyPr>
            <a:normAutofit fontScale="55000" lnSpcReduction="20000"/>
          </a:bodyPr>
          <a:lstStyle/>
          <a:p>
            <a:r>
              <a:rPr lang="en-IN" b="1" dirty="0" smtClean="0">
                <a:latin typeface="Bell MT" pitchFamily="18" charset="0"/>
              </a:rPr>
              <a:t>Dr. Manju Khurana</a:t>
            </a:r>
          </a:p>
          <a:p>
            <a:r>
              <a:rPr lang="en-IN" b="1" dirty="0" smtClean="0">
                <a:latin typeface="Bell MT" pitchFamily="18" charset="0"/>
              </a:rPr>
              <a:t>Assistant Professor, CSED</a:t>
            </a:r>
          </a:p>
          <a:p>
            <a:r>
              <a:rPr lang="en-IN" b="1" dirty="0" smtClean="0">
                <a:latin typeface="Bell MT" pitchFamily="18" charset="0"/>
              </a:rPr>
              <a:t>TIET, Patiala</a:t>
            </a:r>
          </a:p>
          <a:p>
            <a:r>
              <a:rPr lang="en-IN" b="1" dirty="0" smtClean="0">
                <a:latin typeface="Bell MT" pitchFamily="18" charset="0"/>
              </a:rPr>
              <a:t>manju.khurana@thapar.edu</a:t>
            </a:r>
            <a:endParaRPr lang="en-US" b="1" dirty="0">
              <a:latin typeface="Bell MT" pitchFamily="18" charset="0"/>
            </a:endParaRPr>
          </a:p>
        </p:txBody>
      </p:sp>
      <p:pic>
        <p:nvPicPr>
          <p:cNvPr id="11266" name="Picture 2" descr="Introduction to Microprocessor Programm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886" y="142858"/>
            <a:ext cx="2423948" cy="1500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421626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14302"/>
            <a:ext cx="7858180" cy="857250"/>
          </a:xfrm>
        </p:spPr>
        <p:txBody>
          <a:bodyPr>
            <a:noAutofit/>
          </a:bodyPr>
          <a:lstStyle/>
          <a:p>
            <a:pPr algn="ctr"/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 </a:t>
            </a:r>
            <a:br>
              <a:rPr lang="en-US" sz="1600" b="1" dirty="0" smtClean="0"/>
            </a:br>
            <a:r>
              <a:rPr lang="en-US" sz="1600" b="1" dirty="0" smtClean="0"/>
              <a:t>Program No. 2.5: Write a program to add 8-bit numbers using carry. (using JNC instruction). </a:t>
            </a: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85786" y="1071552"/>
          <a:ext cx="2857520" cy="3457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20"/>
              </a:tblGrid>
              <a:tr h="265968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/>
                        <a:t>Code</a:t>
                      </a:r>
                      <a:endParaRPr lang="en-US" sz="1000" dirty="0"/>
                    </a:p>
                  </a:txBody>
                  <a:tcPr/>
                </a:tc>
              </a:tr>
              <a:tr h="26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MVI C, 00</a:t>
                      </a:r>
                    </a:p>
                  </a:txBody>
                  <a:tcPr/>
                </a:tc>
              </a:tr>
              <a:tr h="26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LXI H, 8500</a:t>
                      </a:r>
                    </a:p>
                  </a:txBody>
                  <a:tcPr/>
                </a:tc>
              </a:tr>
              <a:tr h="26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 A, M</a:t>
                      </a:r>
                    </a:p>
                  </a:txBody>
                  <a:tcPr/>
                </a:tc>
              </a:tr>
              <a:tr h="26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INX H</a:t>
                      </a:r>
                    </a:p>
                  </a:txBody>
                  <a:tcPr/>
                </a:tc>
              </a:tr>
              <a:tr h="26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M</a:t>
                      </a:r>
                    </a:p>
                  </a:txBody>
                  <a:tcPr/>
                </a:tc>
              </a:tr>
              <a:tr h="26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JNC Next</a:t>
                      </a:r>
                    </a:p>
                  </a:txBody>
                  <a:tcPr/>
                </a:tc>
              </a:tr>
              <a:tr h="26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INR C</a:t>
                      </a:r>
                    </a:p>
                  </a:txBody>
                  <a:tcPr/>
                </a:tc>
              </a:tr>
              <a:tr h="26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INX H</a:t>
                      </a:r>
                    </a:p>
                  </a:txBody>
                  <a:tcPr/>
                </a:tc>
              </a:tr>
              <a:tr h="26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Next:  MOV M, A</a:t>
                      </a:r>
                    </a:p>
                  </a:txBody>
                  <a:tcPr/>
                </a:tc>
              </a:tr>
              <a:tr h="26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INX H</a:t>
                      </a:r>
                    </a:p>
                  </a:txBody>
                  <a:tcPr/>
                </a:tc>
              </a:tr>
              <a:tr h="26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 M, C</a:t>
                      </a:r>
                    </a:p>
                  </a:txBody>
                  <a:tcPr/>
                </a:tc>
              </a:tr>
              <a:tr h="265968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smtClean="0"/>
                        <a:t>RST 5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286248" y="2211171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- </a:t>
            </a:r>
            <a:r>
              <a:rPr lang="en-US" dirty="0" smtClean="0"/>
              <a:t>[ 8500 ] – 88, [ 8501 ] – 88 </a:t>
            </a:r>
          </a:p>
          <a:p>
            <a:r>
              <a:rPr lang="en-US" b="1" dirty="0" smtClean="0"/>
              <a:t>Output - </a:t>
            </a:r>
            <a:r>
              <a:rPr lang="en-US" dirty="0" smtClean="0"/>
              <a:t>[ 8502 ] – 10, [ 8503 ] – 01 </a:t>
            </a:r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749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14302"/>
            <a:ext cx="7858180" cy="857250"/>
          </a:xfrm>
        </p:spPr>
        <p:txBody>
          <a:bodyPr>
            <a:noAutofit/>
          </a:bodyPr>
          <a:lstStyle/>
          <a:p>
            <a:pPr algn="ctr"/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 </a:t>
            </a:r>
            <a:br>
              <a:rPr lang="en-US" sz="1600" b="1" dirty="0" smtClean="0"/>
            </a:br>
            <a:r>
              <a:rPr lang="en-US" sz="1600" b="1" dirty="0" smtClean="0"/>
              <a:t>Program No. 2.6: Write a program to find 1’s complement and 2’s complement of a 8-bit number. </a:t>
            </a: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28662" y="1214426"/>
          <a:ext cx="2286016" cy="207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/>
              </a:tblGrid>
              <a:tr h="414341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Code</a:t>
                      </a:r>
                      <a:endParaRPr lang="en-US" sz="1100" dirty="0"/>
                    </a:p>
                  </a:txBody>
                  <a:tcPr/>
                </a:tc>
              </a:tr>
              <a:tr h="414341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LDA 8500H</a:t>
                      </a:r>
                    </a:p>
                  </a:txBody>
                  <a:tcPr/>
                </a:tc>
              </a:tr>
              <a:tr h="4143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CMA</a:t>
                      </a:r>
                      <a:endParaRPr lang="en-US" sz="11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43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 8501H</a:t>
                      </a:r>
                    </a:p>
                  </a:txBody>
                  <a:tcPr/>
                </a:tc>
              </a:tr>
              <a:tr h="414341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RST 5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85786" y="3643320"/>
            <a:ext cx="392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- </a:t>
            </a:r>
            <a:r>
              <a:rPr lang="en-US" dirty="0" smtClean="0"/>
              <a:t>[ 8500 ] – 48</a:t>
            </a:r>
          </a:p>
          <a:p>
            <a:r>
              <a:rPr lang="en-US" b="1" dirty="0" smtClean="0"/>
              <a:t>Output - </a:t>
            </a:r>
            <a:r>
              <a:rPr lang="en-US" dirty="0" smtClean="0"/>
              <a:t>[ 8501 ] – B7 </a:t>
            </a:r>
            <a:endParaRPr lang="en-US" b="1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572133" y="1214426"/>
          <a:ext cx="2714643" cy="2071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43"/>
              </a:tblGrid>
              <a:tr h="345284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Code</a:t>
                      </a:r>
                      <a:endParaRPr lang="en-US" sz="1100" dirty="0"/>
                    </a:p>
                  </a:txBody>
                  <a:tcPr/>
                </a:tc>
              </a:tr>
              <a:tr h="345284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LDA 8500H</a:t>
                      </a:r>
                    </a:p>
                  </a:txBody>
                  <a:tcPr/>
                </a:tc>
              </a:tr>
              <a:tr h="3452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CMA</a:t>
                      </a:r>
                      <a:endParaRPr lang="en-US" sz="11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52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INR A</a:t>
                      </a:r>
                    </a:p>
                  </a:txBody>
                  <a:tcPr/>
                </a:tc>
              </a:tr>
              <a:tr h="3452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 8501H</a:t>
                      </a:r>
                    </a:p>
                  </a:txBody>
                  <a:tcPr/>
                </a:tc>
              </a:tr>
              <a:tr h="345284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RST 5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715008" y="3643320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- </a:t>
            </a:r>
            <a:r>
              <a:rPr lang="en-US" dirty="0" smtClean="0"/>
              <a:t>[ 8500 ] – 48</a:t>
            </a:r>
          </a:p>
          <a:p>
            <a:r>
              <a:rPr lang="en-US" b="1" dirty="0" smtClean="0"/>
              <a:t>Output - </a:t>
            </a:r>
            <a:r>
              <a:rPr lang="en-US" dirty="0" smtClean="0"/>
              <a:t>[ 8501 ] – B8</a:t>
            </a:r>
            <a:endParaRPr lang="en-US" b="1" dirty="0" smtClean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749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642910" y="214302"/>
            <a:ext cx="7858180" cy="642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 No. </a:t>
            </a:r>
            <a:r>
              <a:rPr lang="en-US" sz="16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3: Write a program for the sum of series of numbers.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28662" y="928679"/>
          <a:ext cx="2286016" cy="3000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/>
              </a:tblGrid>
              <a:tr h="262043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Code</a:t>
                      </a:r>
                      <a:endParaRPr lang="en-US" sz="1100" dirty="0"/>
                    </a:p>
                  </a:txBody>
                  <a:tcPr/>
                </a:tc>
              </a:tr>
              <a:tr h="262043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LDA 8500H</a:t>
                      </a:r>
                    </a:p>
                  </a:txBody>
                  <a:tcPr/>
                </a:tc>
              </a:tr>
              <a:tr h="262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 C, A</a:t>
                      </a:r>
                      <a:endParaRPr lang="en-US" sz="11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2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 A</a:t>
                      </a:r>
                    </a:p>
                  </a:txBody>
                  <a:tcPr/>
                </a:tc>
              </a:tr>
              <a:tr h="262043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LXI</a:t>
                      </a:r>
                      <a:r>
                        <a:rPr lang="en-IN" sz="1100" baseline="0" dirty="0" smtClean="0"/>
                        <a:t> H, 8501H</a:t>
                      </a:r>
                    </a:p>
                  </a:txBody>
                  <a:tcPr/>
                </a:tc>
              </a:tr>
              <a:tr h="262043">
                <a:tc>
                  <a:txBody>
                    <a:bodyPr/>
                    <a:lstStyle/>
                    <a:p>
                      <a:pPr algn="ctr"/>
                      <a:r>
                        <a:rPr lang="en-IN" sz="1100" baseline="0" dirty="0" smtClean="0"/>
                        <a:t>Back: ADD M</a:t>
                      </a:r>
                    </a:p>
                  </a:txBody>
                  <a:tcPr/>
                </a:tc>
              </a:tr>
              <a:tr h="262043">
                <a:tc>
                  <a:txBody>
                    <a:bodyPr/>
                    <a:lstStyle/>
                    <a:p>
                      <a:pPr algn="ctr"/>
                      <a:r>
                        <a:rPr lang="en-IN" sz="1100" baseline="0" dirty="0" smtClean="0"/>
                        <a:t>INX H</a:t>
                      </a:r>
                    </a:p>
                  </a:txBody>
                  <a:tcPr/>
                </a:tc>
              </a:tr>
              <a:tr h="262043">
                <a:tc>
                  <a:txBody>
                    <a:bodyPr/>
                    <a:lstStyle/>
                    <a:p>
                      <a:pPr algn="ctr"/>
                      <a:r>
                        <a:rPr lang="en-IN" sz="1100" baseline="0" dirty="0" smtClean="0"/>
                        <a:t>DCR C</a:t>
                      </a:r>
                    </a:p>
                  </a:txBody>
                  <a:tcPr/>
                </a:tc>
              </a:tr>
              <a:tr h="262043">
                <a:tc>
                  <a:txBody>
                    <a:bodyPr/>
                    <a:lstStyle/>
                    <a:p>
                      <a:pPr algn="ctr"/>
                      <a:r>
                        <a:rPr lang="en-IN" sz="1100" baseline="0" dirty="0" smtClean="0"/>
                        <a:t>JNZ Back</a:t>
                      </a:r>
                    </a:p>
                  </a:txBody>
                  <a:tcPr/>
                </a:tc>
              </a:tr>
              <a:tr h="262043">
                <a:tc>
                  <a:txBody>
                    <a:bodyPr/>
                    <a:lstStyle/>
                    <a:p>
                      <a:pPr algn="ctr"/>
                      <a:r>
                        <a:rPr lang="en-IN" sz="1100" baseline="0" dirty="0" smtClean="0"/>
                        <a:t>STA 8600H</a:t>
                      </a:r>
                    </a:p>
                  </a:txBody>
                  <a:tcPr/>
                </a:tc>
              </a:tr>
              <a:tr h="379963">
                <a:tc>
                  <a:txBody>
                    <a:bodyPr/>
                    <a:lstStyle/>
                    <a:p>
                      <a:pPr algn="ctr"/>
                      <a:r>
                        <a:rPr lang="en-IN" sz="1100" baseline="0" dirty="0" smtClean="0"/>
                        <a:t>RST 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57224" y="4071948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- </a:t>
            </a:r>
            <a:r>
              <a:rPr lang="en-US" dirty="0" smtClean="0"/>
              <a:t>[8500] – 04, [8501] – 9A, [8502] – 52, [8503] – 89, [8504] – 3E</a:t>
            </a:r>
          </a:p>
          <a:p>
            <a:r>
              <a:rPr lang="en-US" b="1" dirty="0" smtClean="0"/>
              <a:t>Result – 1B3     Output - </a:t>
            </a:r>
            <a:r>
              <a:rPr lang="en-US" dirty="0" smtClean="0"/>
              <a:t>[8600] – B3  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42910" y="428616"/>
            <a:ext cx="7858180" cy="642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 No. </a:t>
            </a:r>
            <a:r>
              <a:rPr lang="en-US" sz="16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4: Write a program for data transfer from memory block B1 to memory block B2.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28662" y="928679"/>
          <a:ext cx="2286016" cy="3000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/>
              </a:tblGrid>
              <a:tr h="262043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Code</a:t>
                      </a:r>
                      <a:endParaRPr lang="en-US" sz="1100" dirty="0"/>
                    </a:p>
                  </a:txBody>
                  <a:tcPr/>
                </a:tc>
              </a:tr>
              <a:tr h="262043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MVI C, 0AH</a:t>
                      </a:r>
                    </a:p>
                  </a:txBody>
                  <a:tcPr/>
                </a:tc>
              </a:tr>
              <a:tr h="262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LXI H, 8500H</a:t>
                      </a:r>
                      <a:endParaRPr lang="en-US" sz="11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2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LXI D, 8600H</a:t>
                      </a:r>
                      <a:endParaRPr lang="en-US" sz="11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2043">
                <a:tc>
                  <a:txBody>
                    <a:bodyPr/>
                    <a:lstStyle/>
                    <a:p>
                      <a:pPr algn="ctr"/>
                      <a:r>
                        <a:rPr lang="en-IN" sz="1100" baseline="0" dirty="0" smtClean="0"/>
                        <a:t>Back: MOV A, M</a:t>
                      </a:r>
                    </a:p>
                  </a:txBody>
                  <a:tcPr/>
                </a:tc>
              </a:tr>
              <a:tr h="262043">
                <a:tc>
                  <a:txBody>
                    <a:bodyPr/>
                    <a:lstStyle/>
                    <a:p>
                      <a:pPr algn="ctr"/>
                      <a:r>
                        <a:rPr lang="en-IN" sz="1100" baseline="0" dirty="0" smtClean="0"/>
                        <a:t>STAX D</a:t>
                      </a:r>
                    </a:p>
                  </a:txBody>
                  <a:tcPr/>
                </a:tc>
              </a:tr>
              <a:tr h="262043">
                <a:tc>
                  <a:txBody>
                    <a:bodyPr/>
                    <a:lstStyle/>
                    <a:p>
                      <a:pPr algn="ctr"/>
                      <a:r>
                        <a:rPr lang="en-IN" sz="1100" baseline="0" dirty="0" smtClean="0"/>
                        <a:t>INX H</a:t>
                      </a:r>
                    </a:p>
                  </a:txBody>
                  <a:tcPr/>
                </a:tc>
              </a:tr>
              <a:tr h="262043">
                <a:tc>
                  <a:txBody>
                    <a:bodyPr/>
                    <a:lstStyle/>
                    <a:p>
                      <a:pPr algn="ctr"/>
                      <a:r>
                        <a:rPr lang="en-IN" sz="1100" baseline="0" dirty="0" smtClean="0"/>
                        <a:t>INX D</a:t>
                      </a:r>
                    </a:p>
                  </a:txBody>
                  <a:tcPr/>
                </a:tc>
              </a:tr>
              <a:tr h="262043">
                <a:tc>
                  <a:txBody>
                    <a:bodyPr/>
                    <a:lstStyle/>
                    <a:p>
                      <a:pPr algn="ctr"/>
                      <a:r>
                        <a:rPr lang="en-IN" sz="1100" baseline="0" dirty="0" smtClean="0"/>
                        <a:t>DCR C</a:t>
                      </a:r>
                    </a:p>
                  </a:txBody>
                  <a:tcPr/>
                </a:tc>
              </a:tr>
              <a:tr h="262043">
                <a:tc>
                  <a:txBody>
                    <a:bodyPr/>
                    <a:lstStyle/>
                    <a:p>
                      <a:pPr algn="ctr"/>
                      <a:r>
                        <a:rPr lang="en-IN" sz="1100" baseline="0" dirty="0" smtClean="0"/>
                        <a:t>JNZ Back</a:t>
                      </a:r>
                    </a:p>
                  </a:txBody>
                  <a:tcPr/>
                </a:tc>
              </a:tr>
              <a:tr h="379963">
                <a:tc>
                  <a:txBody>
                    <a:bodyPr/>
                    <a:lstStyle/>
                    <a:p>
                      <a:pPr algn="ctr"/>
                      <a:r>
                        <a:rPr lang="en-IN" sz="1100" baseline="0" dirty="0" smtClean="0"/>
                        <a:t>RST 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57224" y="4071948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- </a:t>
            </a:r>
            <a:r>
              <a:rPr lang="en-US" dirty="0" smtClean="0"/>
              <a:t>[8500] – 01, [8501] – 02, [8502] – 03,……… [8509] – 0A</a:t>
            </a:r>
          </a:p>
          <a:p>
            <a:r>
              <a:rPr lang="en-US" b="1" dirty="0" smtClean="0"/>
              <a:t>Output - </a:t>
            </a:r>
            <a:r>
              <a:rPr lang="en-US" dirty="0" smtClean="0"/>
              <a:t>[8600] – 01, [8601] – 02, [8602] – 03,……… [8609] – 0A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>
          <a:xfrm>
            <a:off x="8358214" y="4655360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65536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42910" y="142858"/>
            <a:ext cx="7858180" cy="642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 No. 5</a:t>
            </a:r>
            <a:r>
              <a:rPr lang="en-US" sz="16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 Write a program for multiply two 8-bit numbers.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28662" y="857238"/>
          <a:ext cx="2286016" cy="32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/>
              </a:tblGrid>
              <a:tr h="262043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Code</a:t>
                      </a:r>
                      <a:endParaRPr lang="en-US" sz="1100" dirty="0"/>
                    </a:p>
                  </a:txBody>
                  <a:tcPr/>
                </a:tc>
              </a:tr>
              <a:tr h="262043">
                <a:tc>
                  <a:txBody>
                    <a:bodyPr/>
                    <a:lstStyle/>
                    <a:p>
                      <a:pPr algn="ctr"/>
                      <a:r>
                        <a:rPr lang="en-IN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LDA 8500H</a:t>
                      </a:r>
                      <a:endParaRPr lang="en-US" sz="11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2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 E, A</a:t>
                      </a:r>
                      <a:endParaRPr lang="en-US" sz="11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2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MVI D, 00</a:t>
                      </a:r>
                      <a:endParaRPr lang="en-US" sz="11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2043">
                <a:tc>
                  <a:txBody>
                    <a:bodyPr/>
                    <a:lstStyle/>
                    <a:p>
                      <a:pPr algn="ctr"/>
                      <a:r>
                        <a:rPr lang="en-IN" sz="1100" baseline="0" dirty="0" smtClean="0"/>
                        <a:t>LDA 8501H</a:t>
                      </a:r>
                    </a:p>
                  </a:txBody>
                  <a:tcPr/>
                </a:tc>
              </a:tr>
              <a:tr h="262043">
                <a:tc>
                  <a:txBody>
                    <a:bodyPr/>
                    <a:lstStyle/>
                    <a:p>
                      <a:pPr algn="ctr"/>
                      <a:r>
                        <a:rPr lang="en-IN" sz="1100" baseline="0" dirty="0" smtClean="0"/>
                        <a:t>MOV C, A</a:t>
                      </a:r>
                    </a:p>
                  </a:txBody>
                  <a:tcPr/>
                </a:tc>
              </a:tr>
              <a:tr h="262043">
                <a:tc>
                  <a:txBody>
                    <a:bodyPr/>
                    <a:lstStyle/>
                    <a:p>
                      <a:pPr algn="ctr"/>
                      <a:r>
                        <a:rPr lang="en-IN" sz="1100" baseline="0" dirty="0" smtClean="0"/>
                        <a:t>LXI H, 0000H</a:t>
                      </a:r>
                    </a:p>
                  </a:txBody>
                  <a:tcPr/>
                </a:tc>
              </a:tr>
              <a:tr h="262043">
                <a:tc>
                  <a:txBody>
                    <a:bodyPr/>
                    <a:lstStyle/>
                    <a:p>
                      <a:pPr algn="ctr"/>
                      <a:r>
                        <a:rPr lang="en-IN" sz="1100" baseline="0" dirty="0" smtClean="0"/>
                        <a:t>Back: DAD D</a:t>
                      </a:r>
                    </a:p>
                  </a:txBody>
                  <a:tcPr/>
                </a:tc>
              </a:tr>
              <a:tr h="262043">
                <a:tc>
                  <a:txBody>
                    <a:bodyPr/>
                    <a:lstStyle/>
                    <a:p>
                      <a:pPr algn="ctr"/>
                      <a:r>
                        <a:rPr lang="en-IN" sz="1100" baseline="0" dirty="0" smtClean="0"/>
                        <a:t>DCR C</a:t>
                      </a:r>
                    </a:p>
                  </a:txBody>
                  <a:tcPr/>
                </a:tc>
              </a:tr>
              <a:tr h="262043">
                <a:tc>
                  <a:txBody>
                    <a:bodyPr/>
                    <a:lstStyle/>
                    <a:p>
                      <a:pPr algn="ctr"/>
                      <a:r>
                        <a:rPr lang="en-IN" sz="1100" baseline="0" dirty="0" smtClean="0"/>
                        <a:t>JNZ Back</a:t>
                      </a:r>
                    </a:p>
                  </a:txBody>
                  <a:tcPr/>
                </a:tc>
              </a:tr>
              <a:tr h="237087">
                <a:tc>
                  <a:txBody>
                    <a:bodyPr/>
                    <a:lstStyle/>
                    <a:p>
                      <a:pPr algn="ctr"/>
                      <a:r>
                        <a:rPr lang="en-IN" sz="1100" baseline="0" dirty="0" smtClean="0"/>
                        <a:t>SHLD 8600H</a:t>
                      </a:r>
                    </a:p>
                  </a:txBody>
                  <a:tcPr/>
                </a:tc>
              </a:tr>
              <a:tr h="3799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aseline="0" dirty="0" smtClean="0"/>
                        <a:t>RST 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57224" y="4139997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- </a:t>
            </a:r>
            <a:r>
              <a:rPr lang="en-US" dirty="0" smtClean="0"/>
              <a:t>[8500] – B2, [8501] – 03</a:t>
            </a:r>
          </a:p>
          <a:p>
            <a:r>
              <a:rPr lang="en-US" b="1" dirty="0" smtClean="0"/>
              <a:t>Result – B2 + B2 + B2 = 0216 H    Output - </a:t>
            </a:r>
            <a:r>
              <a:rPr lang="en-US" dirty="0" smtClean="0"/>
              <a:t>[8600] – 16, [8601] – 02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42910" y="428616"/>
            <a:ext cx="7858180" cy="642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 No. 14</a:t>
            </a:r>
            <a:r>
              <a:rPr lang="en-US" sz="16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 Write an ALP for exchange the contents of memory location. </a:t>
            </a:r>
          </a:p>
          <a:p>
            <a:pPr algn="ctr">
              <a:spcBef>
                <a:spcPct val="0"/>
              </a:spcBef>
            </a:pPr>
            <a:endParaRPr lang="en-US" sz="1600" b="1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28662" y="1071866"/>
          <a:ext cx="2286016" cy="2214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/>
              </a:tblGrid>
              <a:tr h="262043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Code</a:t>
                      </a:r>
                      <a:endParaRPr lang="en-US" sz="1100" dirty="0"/>
                    </a:p>
                  </a:txBody>
                  <a:tcPr/>
                </a:tc>
              </a:tr>
              <a:tr h="262043">
                <a:tc>
                  <a:txBody>
                    <a:bodyPr/>
                    <a:lstStyle/>
                    <a:p>
                      <a:pPr algn="ctr"/>
                      <a:r>
                        <a:rPr lang="en-IN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LDA 8500H</a:t>
                      </a:r>
                      <a:endParaRPr lang="en-US" sz="11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2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 B, A</a:t>
                      </a:r>
                      <a:endParaRPr lang="en-US" sz="11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2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LDA 8600H</a:t>
                      </a:r>
                      <a:endParaRPr lang="en-US" sz="11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2043">
                <a:tc>
                  <a:txBody>
                    <a:bodyPr/>
                    <a:lstStyle/>
                    <a:p>
                      <a:pPr algn="ctr"/>
                      <a:r>
                        <a:rPr lang="en-IN" sz="1100" baseline="0" dirty="0" smtClean="0"/>
                        <a:t>STA 8500H</a:t>
                      </a:r>
                    </a:p>
                  </a:txBody>
                  <a:tcPr/>
                </a:tc>
              </a:tr>
              <a:tr h="262043">
                <a:tc>
                  <a:txBody>
                    <a:bodyPr/>
                    <a:lstStyle/>
                    <a:p>
                      <a:pPr algn="ctr"/>
                      <a:r>
                        <a:rPr lang="en-IN" sz="1100" baseline="0" dirty="0" smtClean="0"/>
                        <a:t>MOV A, B</a:t>
                      </a:r>
                    </a:p>
                  </a:txBody>
                  <a:tcPr/>
                </a:tc>
              </a:tr>
              <a:tr h="262043">
                <a:tc>
                  <a:txBody>
                    <a:bodyPr/>
                    <a:lstStyle/>
                    <a:p>
                      <a:pPr algn="ctr"/>
                      <a:r>
                        <a:rPr lang="en-IN" sz="1100" baseline="0" dirty="0" smtClean="0"/>
                        <a:t>STA 8600H</a:t>
                      </a:r>
                    </a:p>
                  </a:txBody>
                  <a:tcPr/>
                </a:tc>
              </a:tr>
              <a:tr h="379963">
                <a:tc>
                  <a:txBody>
                    <a:bodyPr/>
                    <a:lstStyle/>
                    <a:p>
                      <a:pPr algn="ctr"/>
                      <a:r>
                        <a:rPr lang="en-IN" sz="1100" baseline="0" dirty="0" smtClean="0"/>
                        <a:t>RST 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57224" y="3571882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- </a:t>
            </a:r>
            <a:r>
              <a:rPr lang="en-US" dirty="0" smtClean="0"/>
              <a:t>[8500] – 48, [8600] – 88</a:t>
            </a:r>
          </a:p>
          <a:p>
            <a:r>
              <a:rPr lang="en-US" b="1" dirty="0" smtClean="0"/>
              <a:t>Output - </a:t>
            </a:r>
            <a:r>
              <a:rPr lang="en-US" dirty="0" smtClean="0"/>
              <a:t>[8500] – 88, [8600] – 48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>
          <a:xfrm>
            <a:off x="8358214" y="4655360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65536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42910" y="428616"/>
            <a:ext cx="7858180" cy="642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 No. 15</a:t>
            </a:r>
            <a:r>
              <a:rPr lang="en-US" sz="16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 Write a program to find the largest number in an array of 10 elements.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071538" y="881009"/>
          <a:ext cx="2143140" cy="3296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</a:tblGrid>
              <a:tr h="249155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Code</a:t>
                      </a:r>
                      <a:endParaRPr lang="en-US" sz="1050" dirty="0"/>
                    </a:p>
                  </a:txBody>
                  <a:tcPr/>
                </a:tc>
              </a:tr>
              <a:tr h="249155">
                <a:tc>
                  <a:txBody>
                    <a:bodyPr/>
                    <a:lstStyle/>
                    <a:p>
                      <a:pPr algn="ctr"/>
                      <a:r>
                        <a:rPr lang="en-IN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MVI B, 09</a:t>
                      </a:r>
                      <a:endParaRPr lang="en-US" sz="105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91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LXI H, 8500H</a:t>
                      </a:r>
                      <a:endParaRPr lang="en-US" sz="105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91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 A, M</a:t>
                      </a:r>
                      <a:endParaRPr lang="en-US" sz="105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9155">
                <a:tc>
                  <a:txBody>
                    <a:bodyPr/>
                    <a:lstStyle/>
                    <a:p>
                      <a:pPr algn="ctr"/>
                      <a:r>
                        <a:rPr lang="en-IN" sz="1050" baseline="0" dirty="0" smtClean="0"/>
                        <a:t>INX H</a:t>
                      </a:r>
                    </a:p>
                  </a:txBody>
                  <a:tcPr/>
                </a:tc>
              </a:tr>
              <a:tr h="249155">
                <a:tc>
                  <a:txBody>
                    <a:bodyPr/>
                    <a:lstStyle/>
                    <a:p>
                      <a:pPr algn="ctr"/>
                      <a:r>
                        <a:rPr lang="en-IN" sz="1050" baseline="0" dirty="0" smtClean="0"/>
                        <a:t>Back: CMP M</a:t>
                      </a:r>
                    </a:p>
                  </a:txBody>
                  <a:tcPr/>
                </a:tc>
              </a:tr>
              <a:tr h="249155">
                <a:tc>
                  <a:txBody>
                    <a:bodyPr/>
                    <a:lstStyle/>
                    <a:p>
                      <a:pPr algn="ctr"/>
                      <a:r>
                        <a:rPr lang="en-IN" sz="1050" baseline="0" dirty="0" smtClean="0"/>
                        <a:t>JNC Next</a:t>
                      </a:r>
                    </a:p>
                  </a:txBody>
                  <a:tcPr/>
                </a:tc>
              </a:tr>
              <a:tr h="249155">
                <a:tc>
                  <a:txBody>
                    <a:bodyPr/>
                    <a:lstStyle/>
                    <a:p>
                      <a:pPr algn="ctr"/>
                      <a:r>
                        <a:rPr lang="en-IN" sz="1050" baseline="0" dirty="0" smtClean="0"/>
                        <a:t>MOV A, M</a:t>
                      </a:r>
                    </a:p>
                  </a:txBody>
                  <a:tcPr/>
                </a:tc>
              </a:tr>
              <a:tr h="249155">
                <a:tc>
                  <a:txBody>
                    <a:bodyPr/>
                    <a:lstStyle/>
                    <a:p>
                      <a:pPr algn="ctr"/>
                      <a:r>
                        <a:rPr lang="en-IN" sz="1050" baseline="0" dirty="0" smtClean="0"/>
                        <a:t>Next: INX H</a:t>
                      </a:r>
                    </a:p>
                  </a:txBody>
                  <a:tcPr/>
                </a:tc>
              </a:tr>
              <a:tr h="249155">
                <a:tc>
                  <a:txBody>
                    <a:bodyPr/>
                    <a:lstStyle/>
                    <a:p>
                      <a:pPr algn="ctr"/>
                      <a:r>
                        <a:rPr lang="en-IN" sz="1050" baseline="0" dirty="0" smtClean="0"/>
                        <a:t>DCR B</a:t>
                      </a:r>
                    </a:p>
                  </a:txBody>
                  <a:tcPr/>
                </a:tc>
              </a:tr>
              <a:tr h="249155">
                <a:tc>
                  <a:txBody>
                    <a:bodyPr/>
                    <a:lstStyle/>
                    <a:p>
                      <a:pPr algn="ctr"/>
                      <a:r>
                        <a:rPr lang="en-IN" sz="1050" baseline="0" dirty="0" smtClean="0"/>
                        <a:t>JNZ Back</a:t>
                      </a:r>
                    </a:p>
                  </a:txBody>
                  <a:tcPr/>
                </a:tc>
              </a:tr>
              <a:tr h="249155">
                <a:tc>
                  <a:txBody>
                    <a:bodyPr/>
                    <a:lstStyle/>
                    <a:p>
                      <a:pPr algn="ctr"/>
                      <a:r>
                        <a:rPr lang="en-IN" sz="1050" baseline="0" dirty="0" smtClean="0"/>
                        <a:t>STA 850AH</a:t>
                      </a:r>
                    </a:p>
                  </a:txBody>
                  <a:tcPr/>
                </a:tc>
              </a:tr>
              <a:tr h="2786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aseline="0" dirty="0" smtClean="0"/>
                        <a:t>RST 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57224" y="4139997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- </a:t>
            </a:r>
            <a:r>
              <a:rPr lang="en-US" dirty="0" smtClean="0"/>
              <a:t>[8500] – 01, [8501] – 02, ………………………. [8509] – 0A</a:t>
            </a:r>
          </a:p>
          <a:p>
            <a:r>
              <a:rPr lang="en-US" b="1" dirty="0" smtClean="0"/>
              <a:t>Output - </a:t>
            </a:r>
            <a:r>
              <a:rPr lang="en-US" dirty="0" smtClean="0"/>
              <a:t>[850A] – 0A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>
          <a:xfrm>
            <a:off x="8358214" y="4655360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65536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42910" y="357178"/>
            <a:ext cx="7858180" cy="642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 No. 6</a:t>
            </a:r>
            <a:r>
              <a:rPr lang="en-US" sz="1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 Write a program to add ten 8-bit numbers. Assume the numbers are stored in 8500-8509. Store the result in 850A and 850B memory address. </a:t>
            </a:r>
            <a:endParaRPr lang="en-US" sz="1600" b="1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071538" y="1071552"/>
          <a:ext cx="1714512" cy="36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</a:tblGrid>
              <a:tr h="18657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 smtClean="0"/>
                        <a:t>Code</a:t>
                      </a:r>
                      <a:endParaRPr lang="en-US" sz="1050" dirty="0"/>
                    </a:p>
                  </a:txBody>
                  <a:tcPr/>
                </a:tc>
              </a:tr>
              <a:tr h="199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MVI C, 00</a:t>
                      </a:r>
                    </a:p>
                  </a:txBody>
                  <a:tcPr/>
                </a:tc>
              </a:tr>
              <a:tr h="199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MVI B, 09</a:t>
                      </a:r>
                    </a:p>
                  </a:txBody>
                  <a:tcPr/>
                </a:tc>
              </a:tr>
              <a:tr h="199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LXI H, 8500H</a:t>
                      </a:r>
                    </a:p>
                  </a:txBody>
                  <a:tcPr/>
                </a:tc>
              </a:tr>
              <a:tr h="199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MOV A, M</a:t>
                      </a:r>
                    </a:p>
                  </a:txBody>
                  <a:tcPr/>
                </a:tc>
              </a:tr>
              <a:tr h="199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Back: INX H</a:t>
                      </a:r>
                    </a:p>
                  </a:txBody>
                  <a:tcPr/>
                </a:tc>
              </a:tr>
              <a:tr h="199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ADD M</a:t>
                      </a:r>
                    </a:p>
                  </a:txBody>
                  <a:tcPr/>
                </a:tc>
              </a:tr>
              <a:tr h="199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JNC Next</a:t>
                      </a:r>
                    </a:p>
                  </a:txBody>
                  <a:tcPr/>
                </a:tc>
              </a:tr>
              <a:tr h="199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INR C</a:t>
                      </a:r>
                    </a:p>
                  </a:txBody>
                  <a:tcPr/>
                </a:tc>
              </a:tr>
              <a:tr h="199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Next: DCR B</a:t>
                      </a:r>
                    </a:p>
                  </a:txBody>
                  <a:tcPr/>
                </a:tc>
              </a:tr>
              <a:tr h="199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JNZ Back</a:t>
                      </a:r>
                    </a:p>
                  </a:txBody>
                  <a:tcPr/>
                </a:tc>
              </a:tr>
              <a:tr h="199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INX H</a:t>
                      </a:r>
                    </a:p>
                  </a:txBody>
                  <a:tcPr/>
                </a:tc>
              </a:tr>
              <a:tr h="199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MOV M, A</a:t>
                      </a:r>
                    </a:p>
                  </a:txBody>
                  <a:tcPr/>
                </a:tc>
              </a:tr>
              <a:tr h="199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INX H</a:t>
                      </a:r>
                    </a:p>
                  </a:txBody>
                  <a:tcPr/>
                </a:tc>
              </a:tr>
              <a:tr h="199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MOV M, C</a:t>
                      </a:r>
                    </a:p>
                  </a:txBody>
                  <a:tcPr/>
                </a:tc>
              </a:tr>
              <a:tr h="199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RST 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357686" y="1571618"/>
            <a:ext cx="41434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- </a:t>
            </a:r>
            <a:r>
              <a:rPr lang="en-US" dirty="0" smtClean="0"/>
              <a:t>[8500] – FF, [8501] – 01, [8502] – 01, [8503] – 01, [8504] – 01, [8505] – 01, [8506] – 01, [8507] – 01, [8508] – 01, [8509] – 01  </a:t>
            </a:r>
          </a:p>
          <a:p>
            <a:endParaRPr lang="en-US" dirty="0" smtClean="0"/>
          </a:p>
          <a:p>
            <a:r>
              <a:rPr lang="en-US" b="1" dirty="0" smtClean="0"/>
              <a:t>Output - </a:t>
            </a:r>
            <a:r>
              <a:rPr lang="en-US" dirty="0" smtClean="0"/>
              <a:t>[850A] – 08, [850B] – 01 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>
          <a:xfrm>
            <a:off x="8358214" y="4655360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65536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42910" y="428616"/>
            <a:ext cx="7858180" cy="642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 No. 7</a:t>
            </a:r>
            <a:r>
              <a:rPr lang="en-US" sz="16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 Write a program to find the negative numbers in a block of data. 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071538" y="857238"/>
          <a:ext cx="1714512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</a:tblGrid>
              <a:tr h="20145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 smtClean="0"/>
                        <a:t>Code</a:t>
                      </a:r>
                      <a:endParaRPr lang="en-US" sz="1050" dirty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LDA 8500H</a:t>
                      </a:r>
                      <a:endParaRPr 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 C, A</a:t>
                      </a:r>
                      <a:endParaRPr 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MVI B, 00</a:t>
                      </a:r>
                      <a:endParaRPr 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LXI H, 8501H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Back: MOV A, M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ANI 80H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JZ Skip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INR B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Skip: INX H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DCR C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JNZ Back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MOV A, B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STA 8600H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aseline="0" dirty="0" smtClean="0"/>
                        <a:t>RST 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57224" y="4211435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- </a:t>
            </a:r>
            <a:r>
              <a:rPr lang="en-US" dirty="0" smtClean="0"/>
              <a:t>[8500] – 04, [8501] – 56, [8502] – A9, [8503] – 73, [8504] – 82</a:t>
            </a:r>
          </a:p>
          <a:p>
            <a:r>
              <a:rPr lang="en-US" b="1" dirty="0" smtClean="0"/>
              <a:t>Result = 02      Output - </a:t>
            </a:r>
            <a:r>
              <a:rPr lang="en-US" dirty="0" smtClean="0"/>
              <a:t>[8600] – 02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>
          <a:xfrm>
            <a:off x="8358214" y="4655360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65536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42910" y="428616"/>
            <a:ext cx="7858180" cy="642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 No. </a:t>
            </a:r>
            <a:r>
              <a:rPr lang="en-US" sz="16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8: Write a program to count the number of one's in a number.</a:t>
            </a:r>
          </a:p>
          <a:p>
            <a:pPr lvl="0" algn="ctr">
              <a:spcBef>
                <a:spcPct val="0"/>
              </a:spcBef>
            </a:pPr>
            <a:endParaRPr lang="en-US" sz="1600" b="1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071538" y="1129674"/>
          <a:ext cx="1714512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</a:tblGrid>
              <a:tr h="20145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 smtClean="0"/>
                        <a:t>Code</a:t>
                      </a:r>
                      <a:endParaRPr lang="en-US" sz="1050" dirty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LDA 8500H</a:t>
                      </a:r>
                      <a:endParaRPr 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MVI B, 08</a:t>
                      </a:r>
                      <a:endParaRPr 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MVI D, 00</a:t>
                      </a:r>
                      <a:endParaRPr 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Loop1: RLC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JNC Loop2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INR D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Loop2: DCR B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JNZ Loop1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MOV A, D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STA 8600H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aseline="0" dirty="0" smtClean="0"/>
                        <a:t>RST 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57224" y="4211435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- </a:t>
            </a:r>
            <a:r>
              <a:rPr lang="en-US" dirty="0" smtClean="0"/>
              <a:t>[8500] – 25    0010 0101</a:t>
            </a:r>
          </a:p>
          <a:p>
            <a:r>
              <a:rPr lang="en-US" b="1" dirty="0" smtClean="0"/>
              <a:t>Output - </a:t>
            </a:r>
            <a:r>
              <a:rPr lang="en-US" dirty="0" smtClean="0"/>
              <a:t>[8600] – 03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214296"/>
            <a:ext cx="7024744" cy="642942"/>
          </a:xfrm>
        </p:spPr>
        <p:txBody>
          <a:bodyPr>
            <a:noAutofit/>
          </a:bodyPr>
          <a:lstStyle/>
          <a:p>
            <a:pPr algn="ctr"/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 LAB ASSIGNMENT (8085)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714348" y="928676"/>
            <a:ext cx="7715304" cy="3143272"/>
          </a:xfrm>
        </p:spPr>
        <p:txBody>
          <a:bodyPr>
            <a:noAutofit/>
          </a:bodyPr>
          <a:lstStyle/>
          <a:p>
            <a:pPr marL="525780" indent="-457200" algn="just">
              <a:buAutoNum type="arabicPeriod"/>
            </a:pPr>
            <a:r>
              <a:rPr lang="en-US" sz="900" dirty="0" smtClean="0"/>
              <a:t>Introduction of 8085-microprocessor kit and steps for execution on the kit. </a:t>
            </a:r>
          </a:p>
          <a:p>
            <a:pPr marL="525780" indent="-457200" algn="just">
              <a:buAutoNum type="arabicPeriod"/>
            </a:pPr>
            <a:r>
              <a:rPr lang="en-US" sz="900" dirty="0" smtClean="0"/>
              <a:t>Familiarity with 8085-microprocessor kit. </a:t>
            </a:r>
          </a:p>
          <a:p>
            <a:pPr lvl="1" algn="just">
              <a:buNone/>
            </a:pPr>
            <a:r>
              <a:rPr lang="en-US" sz="700" dirty="0" smtClean="0"/>
              <a:t>	</a:t>
            </a:r>
            <a:r>
              <a:rPr lang="en-US" sz="700" dirty="0" err="1" smtClean="0"/>
              <a:t>i</a:t>
            </a:r>
            <a:r>
              <a:rPr lang="en-US" sz="700" dirty="0" smtClean="0"/>
              <a:t>) Write a program to store 8-bit data into one register and then copy that to all registers. </a:t>
            </a:r>
          </a:p>
          <a:p>
            <a:pPr lvl="1" algn="just">
              <a:buNone/>
            </a:pPr>
            <a:r>
              <a:rPr lang="en-US" sz="700" dirty="0" smtClean="0"/>
              <a:t>	ii) Write a program for addition of two 8-bit numbers. </a:t>
            </a:r>
          </a:p>
          <a:p>
            <a:pPr lvl="1" algn="just">
              <a:buNone/>
            </a:pPr>
            <a:r>
              <a:rPr lang="en-US" sz="700" dirty="0" smtClean="0"/>
              <a:t>	iii) Write a program to add 8-bit numbers using direct and indirect addressing mode. </a:t>
            </a:r>
          </a:p>
          <a:p>
            <a:pPr lvl="1" algn="just">
              <a:buNone/>
            </a:pPr>
            <a:r>
              <a:rPr lang="en-US" sz="700" dirty="0" smtClean="0"/>
              <a:t>	iv) Write a program to add 16-bit numbers using direct and indirect addressing mode. </a:t>
            </a:r>
          </a:p>
          <a:p>
            <a:pPr lvl="1" algn="just">
              <a:buNone/>
            </a:pPr>
            <a:r>
              <a:rPr lang="en-US" sz="700" dirty="0" smtClean="0"/>
              <a:t>	v) Write a program to 8-bit numbers using carry. (using JNC instruction). </a:t>
            </a:r>
          </a:p>
          <a:p>
            <a:pPr lvl="1" algn="just">
              <a:buNone/>
            </a:pPr>
            <a:r>
              <a:rPr lang="en-US" sz="700" dirty="0" smtClean="0"/>
              <a:t>	vi) Write a program to find 1’s complement and 2’s complement of 8-bit number. </a:t>
            </a:r>
          </a:p>
          <a:p>
            <a:pPr marL="525780" indent="-457200" algn="just">
              <a:buFont typeface="+mj-lt"/>
              <a:buAutoNum type="arabicPeriod" startAt="3"/>
            </a:pPr>
            <a:r>
              <a:rPr lang="en-US" sz="900" dirty="0" smtClean="0"/>
              <a:t>Write a program for the sum of series of numbers. </a:t>
            </a:r>
          </a:p>
          <a:p>
            <a:pPr marL="525780" indent="-457200" algn="just">
              <a:buFont typeface="+mj-lt"/>
              <a:buAutoNum type="arabicPeriod" startAt="3"/>
            </a:pPr>
            <a:r>
              <a:rPr lang="en-US" sz="900" dirty="0" smtClean="0"/>
              <a:t>Write a program for data transfer from memory block B1 to memory block B2. </a:t>
            </a:r>
          </a:p>
          <a:p>
            <a:pPr marL="525780" indent="-457200" algn="just">
              <a:buFont typeface="+mj-lt"/>
              <a:buAutoNum type="arabicPeriod" startAt="3"/>
            </a:pPr>
            <a:r>
              <a:rPr lang="en-US" sz="900" dirty="0" smtClean="0"/>
              <a:t>Write a program for multiply two 8-bit numbers. </a:t>
            </a:r>
          </a:p>
          <a:p>
            <a:pPr marL="525780" indent="-457200" algn="just">
              <a:buFont typeface="+mj-lt"/>
              <a:buAutoNum type="arabicPeriod" startAt="3"/>
            </a:pPr>
            <a:r>
              <a:rPr lang="en-US" sz="900" dirty="0" smtClean="0"/>
              <a:t>Write a program to add ten 8-bit numbers. Assume the numbers are stored in 8500-8509. Store the result in 850A and 850B memory address. </a:t>
            </a:r>
          </a:p>
          <a:p>
            <a:pPr marL="525780" indent="-457200" algn="just">
              <a:buFont typeface="+mj-lt"/>
              <a:buAutoNum type="arabicPeriod" startAt="3"/>
            </a:pPr>
            <a:r>
              <a:rPr lang="en-US" sz="900" dirty="0" smtClean="0"/>
              <a:t>Write a program to find the negative numbers in a block of data. </a:t>
            </a:r>
          </a:p>
          <a:p>
            <a:pPr marL="525780" indent="-457200" algn="just">
              <a:buFont typeface="+mj-lt"/>
              <a:buAutoNum type="arabicPeriod" startAt="3"/>
            </a:pPr>
            <a:r>
              <a:rPr lang="en-US" sz="900" dirty="0" smtClean="0"/>
              <a:t>Write a program to count the number of one's in a number. </a:t>
            </a:r>
          </a:p>
          <a:p>
            <a:pPr marL="525780" indent="-457200" algn="just">
              <a:buFont typeface="+mj-lt"/>
              <a:buAutoNum type="arabicPeriod" startAt="3"/>
            </a:pPr>
            <a:r>
              <a:rPr lang="en-US" sz="900" dirty="0" smtClean="0"/>
              <a:t>Write a program to arrange numbers in Ascending order. </a:t>
            </a:r>
          </a:p>
          <a:p>
            <a:pPr marL="525780" indent="-457200" algn="just">
              <a:buFont typeface="+mj-lt"/>
              <a:buAutoNum type="arabicPeriod" startAt="3"/>
            </a:pPr>
            <a:r>
              <a:rPr lang="en-US" sz="900" dirty="0" smtClean="0"/>
              <a:t>Calculate the sum of series of even numbers. </a:t>
            </a:r>
          </a:p>
          <a:p>
            <a:pPr marL="525780" indent="-457200" algn="just">
              <a:buFont typeface="+mj-lt"/>
              <a:buAutoNum type="arabicPeriod" startAt="3"/>
            </a:pPr>
            <a:r>
              <a:rPr lang="en-US" sz="900" dirty="0" smtClean="0"/>
              <a:t>Write an assembly language program to verify how many bytes are present in a given set, which resembles 10101101 in 8085. </a:t>
            </a:r>
          </a:p>
          <a:p>
            <a:pPr marL="525780" indent="-457200" algn="just">
              <a:buFont typeface="+mj-lt"/>
              <a:buAutoNum type="arabicPeriod" startAt="3"/>
            </a:pPr>
            <a:r>
              <a:rPr lang="en-US" sz="900" dirty="0" smtClean="0"/>
              <a:t>Write an assembly language program to find the numbers of even parity in ten consecutive memory locations in 8085. </a:t>
            </a:r>
          </a:p>
          <a:p>
            <a:pPr marL="525780" indent="-457200" algn="just">
              <a:buFont typeface="+mj-lt"/>
              <a:buAutoNum type="arabicPeriod" startAt="3"/>
            </a:pPr>
            <a:r>
              <a:rPr lang="en-US" sz="900" dirty="0" smtClean="0"/>
              <a:t>Write an assembly language program to convert a BCD number into its equivalent binary in 8085. </a:t>
            </a:r>
          </a:p>
          <a:p>
            <a:pPr marL="525780" indent="-457200" algn="just">
              <a:buFont typeface="+mj-lt"/>
              <a:buAutoNum type="arabicPeriod" startAt="3"/>
            </a:pPr>
            <a:r>
              <a:rPr lang="en-US" sz="900" dirty="0" smtClean="0"/>
              <a:t>Write an assembly language program for exchange the contents of memory location. </a:t>
            </a:r>
          </a:p>
          <a:p>
            <a:pPr marL="525780" indent="-457200" algn="just">
              <a:buFont typeface="+mj-lt"/>
              <a:buAutoNum type="arabicPeriod" startAt="3"/>
            </a:pPr>
            <a:r>
              <a:rPr lang="en-US" sz="900" dirty="0" smtClean="0"/>
              <a:t>Write a program to find the largest number in an array of 10 elements. </a:t>
            </a:r>
          </a:p>
          <a:p>
            <a:pPr marL="525780" indent="-457200">
              <a:buNone/>
            </a:pPr>
            <a:endParaRPr lang="en-US" sz="900" dirty="0" smtClean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83922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49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>
          <a:xfrm>
            <a:off x="8358214" y="4655360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65536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42910" y="428616"/>
            <a:ext cx="7858180" cy="642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 No. </a:t>
            </a:r>
            <a:r>
              <a:rPr lang="en-US" sz="16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9: Write a program to arrange numbers in Ascending order.</a:t>
            </a:r>
          </a:p>
          <a:p>
            <a:pPr lvl="0" algn="ctr">
              <a:spcBef>
                <a:spcPct val="0"/>
              </a:spcBef>
            </a:pPr>
            <a:endParaRPr lang="en-US" sz="1600" b="1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071538" y="857238"/>
          <a:ext cx="1714512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</a:tblGrid>
              <a:tr h="20145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 smtClean="0"/>
                        <a:t>Code</a:t>
                      </a:r>
                      <a:endParaRPr lang="en-US" sz="1050" dirty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LXI H, 8500H</a:t>
                      </a:r>
                      <a:endParaRPr 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 C, M</a:t>
                      </a:r>
                      <a:endParaRPr 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DCR C</a:t>
                      </a:r>
                      <a:endParaRPr 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Repeat: MOV D, C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LXI H</a:t>
                      </a:r>
                      <a:r>
                        <a:rPr lang="en-IN" sz="900" baseline="0" smtClean="0"/>
                        <a:t>, 8501H</a:t>
                      </a:r>
                      <a:endParaRPr lang="en-IN" sz="900" baseline="0" dirty="0" smtClean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Loop: MOV A, M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INX H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CMP M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JC Skip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42910" y="4211435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Input - </a:t>
            </a:r>
            <a:r>
              <a:rPr lang="en-US" sz="1600" dirty="0" smtClean="0"/>
              <a:t>[8500] – 05, [8501] – 05, [8502] – 04, [8503] – 03, [8504] – 02, [8505] – 01 </a:t>
            </a:r>
          </a:p>
          <a:p>
            <a:r>
              <a:rPr lang="en-US" sz="1600" b="1" dirty="0" smtClean="0"/>
              <a:t>Input - </a:t>
            </a:r>
            <a:r>
              <a:rPr lang="en-US" sz="1600" dirty="0" smtClean="0"/>
              <a:t>[8500] – 05, [8501] – 01, [8502] – 02, [8503] – 03, [8504] – 04, [8505] – 05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357950" y="857238"/>
          <a:ext cx="171451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</a:tblGrid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MOV B, M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MOV M , A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DCX H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MOV M, B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aseline="0" dirty="0" smtClean="0"/>
                        <a:t>INX H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Skip: DCR D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JNZ Loop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DCR C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JNZ Repeat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RST5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>
          <a:xfrm>
            <a:off x="8358214" y="4655360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65536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42910" y="642930"/>
            <a:ext cx="7858180" cy="642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 No.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10</a:t>
            </a:r>
            <a:r>
              <a:rPr lang="en-US" sz="16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 Write a program </a:t>
            </a:r>
            <a:r>
              <a:rPr lang="en-US" sz="16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to </a:t>
            </a:r>
            <a:r>
              <a:rPr lang="en-US" sz="16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calculate </a:t>
            </a:r>
            <a:r>
              <a:rPr lang="en-US" sz="16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sum of series of even numbers. </a:t>
            </a:r>
            <a:endParaRPr lang="en-US" sz="1600" b="1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endParaRPr lang="en-US" sz="1600" b="1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071538" y="928676"/>
          <a:ext cx="1714512" cy="36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</a:tblGrid>
              <a:tr h="20145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 smtClean="0"/>
                        <a:t>Code</a:t>
                      </a:r>
                      <a:endParaRPr lang="en-US" sz="1050" dirty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LDA 8500H</a:t>
                      </a:r>
                      <a:endParaRPr 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 C, A</a:t>
                      </a:r>
                      <a:endParaRPr 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MVI B, 00</a:t>
                      </a:r>
                      <a:endParaRPr 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LXI H, 8501H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Back: MOV A, M</a:t>
                      </a:r>
                      <a:endParaRPr lang="en-IN" sz="900" baseline="0" dirty="0" smtClean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ANI 01</a:t>
                      </a:r>
                      <a:endParaRPr lang="en-IN" sz="900" baseline="0" dirty="0" smtClean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JNZ Skip</a:t>
                      </a:r>
                      <a:endParaRPr lang="en-IN" sz="900" baseline="0" dirty="0" smtClean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MOV A, B</a:t>
                      </a:r>
                      <a:endParaRPr lang="en-IN" sz="900" baseline="0" dirty="0" smtClean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ADD M</a:t>
                      </a:r>
                      <a:endParaRPr lang="en-IN" sz="900" baseline="0" dirty="0" smtClean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MOV B, A</a:t>
                      </a:r>
                      <a:endParaRPr lang="en-IN" sz="900" baseline="0" dirty="0" smtClean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aseline="0" dirty="0" smtClean="0"/>
                        <a:t>Skip: INX H</a:t>
                      </a:r>
                      <a:endParaRPr lang="en-IN" sz="900" baseline="0" dirty="0" smtClean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aseline="0" dirty="0" smtClean="0"/>
                        <a:t>DCR C</a:t>
                      </a:r>
                      <a:endParaRPr lang="en-IN" sz="900" baseline="0" dirty="0" smtClean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aseline="0" dirty="0" smtClean="0"/>
                        <a:t>JNZ Back</a:t>
                      </a:r>
                      <a:endParaRPr lang="en-IN" sz="900" baseline="0" dirty="0" smtClean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aseline="0" dirty="0" smtClean="0"/>
                        <a:t>STA 8600H</a:t>
                      </a:r>
                      <a:endParaRPr lang="en-IN" sz="900" baseline="0" dirty="0" smtClean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aseline="0" dirty="0" smtClean="0"/>
                        <a:t>RST 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86314" y="1571618"/>
            <a:ext cx="3500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Input - </a:t>
            </a:r>
            <a:r>
              <a:rPr lang="en-US" dirty="0" smtClean="0"/>
              <a:t>[8500] – </a:t>
            </a:r>
            <a:r>
              <a:rPr lang="en-US" dirty="0" smtClean="0"/>
              <a:t>04, [</a:t>
            </a:r>
            <a:r>
              <a:rPr lang="en-US" dirty="0" smtClean="0"/>
              <a:t>8501] </a:t>
            </a:r>
            <a:r>
              <a:rPr lang="en-US" dirty="0" smtClean="0"/>
              <a:t>– </a:t>
            </a:r>
            <a:r>
              <a:rPr lang="en-US" dirty="0" smtClean="0"/>
              <a:t>20, </a:t>
            </a:r>
            <a:endParaRPr lang="en-US" dirty="0" smtClean="0"/>
          </a:p>
          <a:p>
            <a:pPr algn="just"/>
            <a:r>
              <a:rPr lang="en-US" dirty="0" smtClean="0"/>
              <a:t>[</a:t>
            </a:r>
            <a:r>
              <a:rPr lang="en-US" dirty="0" smtClean="0"/>
              <a:t>8502] </a:t>
            </a:r>
            <a:r>
              <a:rPr lang="en-US" dirty="0" smtClean="0"/>
              <a:t>– </a:t>
            </a:r>
            <a:r>
              <a:rPr lang="en-US" dirty="0" smtClean="0"/>
              <a:t>15 , </a:t>
            </a:r>
            <a:r>
              <a:rPr lang="en-US" dirty="0" smtClean="0"/>
              <a:t>[</a:t>
            </a:r>
            <a:r>
              <a:rPr lang="en-US" dirty="0" smtClean="0"/>
              <a:t>8503] </a:t>
            </a:r>
            <a:r>
              <a:rPr lang="en-US" dirty="0" smtClean="0"/>
              <a:t>– </a:t>
            </a:r>
            <a:r>
              <a:rPr lang="en-US" dirty="0" smtClean="0"/>
              <a:t>13, </a:t>
            </a:r>
            <a:r>
              <a:rPr lang="en-US" dirty="0" smtClean="0"/>
              <a:t>[</a:t>
            </a:r>
            <a:r>
              <a:rPr lang="en-US" dirty="0" smtClean="0"/>
              <a:t>8504] </a:t>
            </a:r>
            <a:r>
              <a:rPr lang="en-US" dirty="0" smtClean="0"/>
              <a:t>– </a:t>
            </a:r>
            <a:r>
              <a:rPr lang="en-US" dirty="0" smtClean="0"/>
              <a:t>22</a:t>
            </a:r>
          </a:p>
          <a:p>
            <a:pPr algn="just"/>
            <a:r>
              <a:rPr lang="en-US" b="1" dirty="0" smtClean="0"/>
              <a:t>Output </a:t>
            </a:r>
            <a:r>
              <a:rPr lang="en-US" b="1" dirty="0" smtClean="0"/>
              <a:t>- </a:t>
            </a:r>
            <a:r>
              <a:rPr lang="en-US" dirty="0" smtClean="0"/>
              <a:t>[8600] – </a:t>
            </a:r>
            <a:r>
              <a:rPr lang="en-US" dirty="0" smtClean="0"/>
              <a:t>42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>
          <a:xfrm>
            <a:off x="8358214" y="4655360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65536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42910" y="642930"/>
            <a:ext cx="7858180" cy="642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 No.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11</a:t>
            </a:r>
            <a:r>
              <a:rPr lang="en-US" sz="16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16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Write </a:t>
            </a:r>
            <a:r>
              <a:rPr lang="en-US" sz="16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 assembly language program to verify how many bytes are present in a given set, which resembles 10101101 in 8085. </a:t>
            </a:r>
            <a:endParaRPr lang="en-US" sz="1600" b="1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endParaRPr lang="en-US" sz="1600" b="1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071538" y="1072530"/>
          <a:ext cx="1714512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</a:tblGrid>
              <a:tr h="20145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 smtClean="0"/>
                        <a:t>Code</a:t>
                      </a:r>
                      <a:endParaRPr lang="en-US" sz="1050" dirty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MVI B, 0A</a:t>
                      </a:r>
                      <a:endParaRPr 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MVI D, AD</a:t>
                      </a:r>
                      <a:endParaRPr 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MVI C, 00</a:t>
                      </a:r>
                      <a:endParaRPr 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LXI H, 8500H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Back: MOV A, M</a:t>
                      </a:r>
                      <a:endParaRPr lang="en-IN" sz="900" baseline="0" dirty="0" smtClean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CMP D</a:t>
                      </a:r>
                      <a:endParaRPr lang="en-IN" sz="900" baseline="0" dirty="0" smtClean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JNZ Next</a:t>
                      </a:r>
                      <a:endParaRPr lang="en-IN" sz="900" baseline="0" dirty="0" smtClean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INR C </a:t>
                      </a:r>
                      <a:endParaRPr lang="en-IN" sz="900" baseline="0" dirty="0" smtClean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Next: INX H</a:t>
                      </a:r>
                      <a:endParaRPr lang="en-IN" sz="900" baseline="0" dirty="0" smtClean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DCR B</a:t>
                      </a:r>
                      <a:endParaRPr lang="en-IN" sz="900" baseline="0" dirty="0" smtClean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aseline="0" dirty="0" smtClean="0"/>
                        <a:t>JNZ Back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aseline="0" dirty="0" smtClean="0"/>
                        <a:t>MOV A, C</a:t>
                      </a:r>
                      <a:endParaRPr lang="en-IN" sz="900" baseline="0" dirty="0" smtClean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aseline="0" dirty="0" smtClean="0"/>
                        <a:t>STA 8600H</a:t>
                      </a:r>
                      <a:endParaRPr lang="en-IN" sz="900" baseline="0" dirty="0" smtClean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aseline="0" dirty="0" smtClean="0"/>
                        <a:t>RST 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86314" y="1571618"/>
            <a:ext cx="35004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Input - </a:t>
            </a:r>
            <a:r>
              <a:rPr lang="en-US" dirty="0" smtClean="0"/>
              <a:t>[8500] – </a:t>
            </a:r>
            <a:r>
              <a:rPr lang="en-US" dirty="0" smtClean="0"/>
              <a:t>AD, </a:t>
            </a:r>
            <a:r>
              <a:rPr lang="en-US" dirty="0" smtClean="0"/>
              <a:t>[8501] – 01, [8502] – 01, [8503] – 01, [8504] – 01, [8505] – 01, [8506] – 01, [8507] – 01, [8508] – 01, [8509] – 01  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Output - </a:t>
            </a:r>
            <a:r>
              <a:rPr lang="en-US" dirty="0" smtClean="0"/>
              <a:t>[</a:t>
            </a:r>
            <a:r>
              <a:rPr lang="en-US" dirty="0" smtClean="0"/>
              <a:t>8600] </a:t>
            </a:r>
            <a:r>
              <a:rPr lang="en-US" dirty="0" smtClean="0"/>
              <a:t>– </a:t>
            </a:r>
            <a:r>
              <a:rPr lang="en-US" dirty="0" smtClean="0"/>
              <a:t>01 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>
          <a:xfrm>
            <a:off x="8358214" y="4655360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65536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42910" y="642930"/>
            <a:ext cx="7858180" cy="642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 No.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12</a:t>
            </a:r>
            <a:r>
              <a:rPr lang="en-US" sz="16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 Write </a:t>
            </a:r>
            <a:r>
              <a:rPr lang="en-US" sz="16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 assembly language program to find the numbers of even parity in ten consecutive memory locations in 8085. </a:t>
            </a:r>
            <a:endParaRPr lang="en-US" sz="1600" b="1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endParaRPr lang="en-US" sz="1600" b="1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071538" y="1072530"/>
          <a:ext cx="1714512" cy="31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</a:tblGrid>
              <a:tr h="20145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 smtClean="0"/>
                        <a:t>Code</a:t>
                      </a:r>
                      <a:endParaRPr lang="en-US" sz="1050" dirty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MVI B, 0A</a:t>
                      </a:r>
                      <a:endParaRPr 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MVI C, 00</a:t>
                      </a:r>
                      <a:endParaRPr 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LXI H, 8500H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Back: MOV A, M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ANI FF</a:t>
                      </a:r>
                      <a:endParaRPr lang="en-IN" sz="900" baseline="0" dirty="0" smtClean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JPO Next</a:t>
                      </a:r>
                      <a:endParaRPr lang="en-IN" sz="900" baseline="0" dirty="0" smtClean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INR C </a:t>
                      </a:r>
                      <a:endParaRPr lang="en-IN" sz="900" baseline="0" dirty="0" smtClean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Next: INX H</a:t>
                      </a:r>
                      <a:endParaRPr lang="en-IN" sz="900" baseline="0" dirty="0" smtClean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DCR B</a:t>
                      </a:r>
                      <a:endParaRPr lang="en-IN" sz="900" baseline="0" dirty="0" smtClean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aseline="0" dirty="0" smtClean="0"/>
                        <a:t>JNZ Back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aseline="0" dirty="0" smtClean="0"/>
                        <a:t>MOV A, C</a:t>
                      </a:r>
                      <a:endParaRPr lang="en-IN" sz="900" baseline="0" dirty="0" smtClean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aseline="0" dirty="0" smtClean="0"/>
                        <a:t>STA 8600H</a:t>
                      </a:r>
                      <a:endParaRPr lang="en-IN" sz="900" baseline="0" dirty="0" smtClean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aseline="0" dirty="0" smtClean="0"/>
                        <a:t>RST 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86314" y="1571618"/>
            <a:ext cx="35004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Input - </a:t>
            </a:r>
            <a:r>
              <a:rPr lang="en-US" dirty="0" smtClean="0"/>
              <a:t>[8500] – </a:t>
            </a:r>
            <a:r>
              <a:rPr lang="en-US" dirty="0" smtClean="0"/>
              <a:t>01, </a:t>
            </a:r>
            <a:r>
              <a:rPr lang="en-US" dirty="0" smtClean="0"/>
              <a:t>[8501] – </a:t>
            </a:r>
            <a:r>
              <a:rPr lang="en-US" dirty="0" smtClean="0"/>
              <a:t>03, </a:t>
            </a:r>
            <a:r>
              <a:rPr lang="en-US" dirty="0" smtClean="0"/>
              <a:t>[8502] – 01, [8503] – </a:t>
            </a:r>
            <a:r>
              <a:rPr lang="en-US" dirty="0" smtClean="0"/>
              <a:t>03, </a:t>
            </a:r>
            <a:r>
              <a:rPr lang="en-US" dirty="0" smtClean="0"/>
              <a:t>[8504] – 01, [8505] – </a:t>
            </a:r>
            <a:r>
              <a:rPr lang="en-US" dirty="0" smtClean="0"/>
              <a:t>03, </a:t>
            </a:r>
            <a:r>
              <a:rPr lang="en-US" dirty="0" smtClean="0"/>
              <a:t>[8506] – 01, [8507] – </a:t>
            </a:r>
            <a:r>
              <a:rPr lang="en-US" dirty="0" smtClean="0"/>
              <a:t>03, </a:t>
            </a:r>
            <a:r>
              <a:rPr lang="en-US" dirty="0" smtClean="0"/>
              <a:t>[8508] – 01, [8509] – </a:t>
            </a:r>
            <a:r>
              <a:rPr lang="en-US" dirty="0" smtClean="0"/>
              <a:t>03 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Output - </a:t>
            </a:r>
            <a:r>
              <a:rPr lang="en-US" dirty="0" smtClean="0"/>
              <a:t>[</a:t>
            </a:r>
            <a:r>
              <a:rPr lang="en-US" dirty="0" smtClean="0"/>
              <a:t>8600] </a:t>
            </a:r>
            <a:r>
              <a:rPr lang="en-US" dirty="0" smtClean="0"/>
              <a:t>– </a:t>
            </a:r>
            <a:r>
              <a:rPr lang="en-US" dirty="0" smtClean="0"/>
              <a:t>05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>
          <a:xfrm>
            <a:off x="8358214" y="4655360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65536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42910" y="642930"/>
            <a:ext cx="7858180" cy="642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 No.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13</a:t>
            </a:r>
            <a:r>
              <a:rPr lang="en-US" sz="16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16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Write </a:t>
            </a:r>
            <a:r>
              <a:rPr lang="en-US" sz="16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 assembly language program to convert a BCD number into its equivalent binary in 8085. </a:t>
            </a:r>
            <a:endParaRPr lang="en-US" sz="1600" b="1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endParaRPr lang="en-US" sz="1600" b="1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071538" y="1072530"/>
          <a:ext cx="1714512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</a:tblGrid>
              <a:tr h="20145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 smtClean="0"/>
                        <a:t>Code</a:t>
                      </a:r>
                      <a:endParaRPr lang="en-US" sz="1050" dirty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LDA 8500H</a:t>
                      </a:r>
                      <a:endParaRPr 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 B, A</a:t>
                      </a:r>
                      <a:endParaRPr lang="en-US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ANI 0F</a:t>
                      </a:r>
                      <a:endParaRPr lang="en-IN" sz="900" baseline="0" dirty="0" smtClean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MOV C, A</a:t>
                      </a:r>
                      <a:endParaRPr lang="en-IN" sz="900" baseline="0" dirty="0" smtClean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MOV A, B</a:t>
                      </a:r>
                      <a:endParaRPr lang="en-IN" sz="900" baseline="0" dirty="0" smtClean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ANI F0</a:t>
                      </a:r>
                      <a:endParaRPr lang="en-IN" sz="900" baseline="0" dirty="0" smtClean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RRC</a:t>
                      </a:r>
                      <a:endParaRPr lang="en-IN" sz="900" baseline="0" dirty="0" smtClean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RRC</a:t>
                      </a:r>
                      <a:endParaRPr lang="en-IN" sz="900" baseline="0" dirty="0" smtClean="0"/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algn="ctr"/>
                      <a:r>
                        <a:rPr lang="en-IN" sz="900" baseline="0" dirty="0" smtClean="0"/>
                        <a:t>RRC</a:t>
                      </a:r>
                      <a:endParaRPr lang="en-IN" sz="900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286512" y="1071552"/>
          <a:ext cx="171451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</a:tblGrid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aseline="0" dirty="0" smtClean="0"/>
                        <a:t>RRC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aseline="0" dirty="0" smtClean="0"/>
                        <a:t>MOV B, A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aseline="0" dirty="0" smtClean="0"/>
                        <a:t>XRA A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aseline="0" dirty="0" smtClean="0"/>
                        <a:t>MVI D, 0A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aseline="0" dirty="0" smtClean="0"/>
                        <a:t>Sum: ADD D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aseline="0" dirty="0" smtClean="0"/>
                        <a:t>DCR B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aseline="0" dirty="0" smtClean="0"/>
                        <a:t>JNZ Sum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aseline="0" dirty="0" smtClean="0"/>
                        <a:t>ADD C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aseline="0" dirty="0" smtClean="0"/>
                        <a:t>STA 8600H</a:t>
                      </a:r>
                    </a:p>
                  </a:txBody>
                  <a:tcPr/>
                </a:tc>
              </a:tr>
              <a:tr h="215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aseline="0" dirty="0" smtClean="0"/>
                        <a:t>RST 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42910" y="4211435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Input - </a:t>
            </a:r>
            <a:r>
              <a:rPr lang="en-US" sz="1600" dirty="0" smtClean="0"/>
              <a:t>[8500] – </a:t>
            </a:r>
            <a:r>
              <a:rPr lang="en-US" sz="1600" dirty="0" smtClean="0"/>
              <a:t>67</a:t>
            </a:r>
            <a:endParaRPr lang="en-US" sz="1600" dirty="0" smtClean="0"/>
          </a:p>
          <a:p>
            <a:r>
              <a:rPr lang="en-US" sz="1600" b="1" dirty="0" smtClean="0"/>
              <a:t>Input - </a:t>
            </a:r>
            <a:r>
              <a:rPr lang="en-US" sz="1600" dirty="0" smtClean="0"/>
              <a:t>[</a:t>
            </a:r>
            <a:r>
              <a:rPr lang="en-US" sz="1600" dirty="0" smtClean="0"/>
              <a:t>8600</a:t>
            </a:r>
            <a:r>
              <a:rPr lang="en-US" sz="1600" dirty="0" smtClean="0"/>
              <a:t>] – </a:t>
            </a:r>
            <a:r>
              <a:rPr lang="en-US" sz="1600" dirty="0" smtClean="0"/>
              <a:t>43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 thread to say Thank you! - Unreal Engine Foru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642924"/>
            <a:ext cx="48768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285734"/>
            <a:ext cx="7024744" cy="642942"/>
          </a:xfrm>
        </p:spPr>
        <p:txBody>
          <a:bodyPr>
            <a:noAutofit/>
          </a:bodyPr>
          <a:lstStyle/>
          <a:p>
            <a:pPr algn="ctr"/>
            <a:r>
              <a:rPr lang="en-US" sz="1600" b="1" dirty="0" smtClean="0"/>
              <a:t>Steps to perform on the Intel kit as well as on Simulator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57224" y="1142990"/>
            <a:ext cx="7572428" cy="314327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Press Reset</a:t>
            </a:r>
          </a:p>
          <a:p>
            <a:r>
              <a:rPr lang="en-US" dirty="0" smtClean="0"/>
              <a:t>Press Examine Memory</a:t>
            </a:r>
          </a:p>
          <a:p>
            <a:r>
              <a:rPr lang="en-US" dirty="0" smtClean="0"/>
              <a:t>Enter starting address</a:t>
            </a:r>
          </a:p>
          <a:p>
            <a:r>
              <a:rPr lang="en-US" dirty="0" smtClean="0"/>
              <a:t>Press Next</a:t>
            </a:r>
          </a:p>
          <a:p>
            <a:r>
              <a:rPr lang="en-US" dirty="0" smtClean="0"/>
              <a:t>Enter </a:t>
            </a:r>
            <a:r>
              <a:rPr lang="en-US" dirty="0" err="1" smtClean="0"/>
              <a:t>opcodes</a:t>
            </a:r>
            <a:r>
              <a:rPr lang="en-US" dirty="0" smtClean="0"/>
              <a:t> by subsequently pressing Next</a:t>
            </a:r>
          </a:p>
          <a:p>
            <a:r>
              <a:rPr lang="en-US" dirty="0" smtClean="0"/>
              <a:t>Press Reset</a:t>
            </a:r>
          </a:p>
          <a:p>
            <a:r>
              <a:rPr lang="en-US" dirty="0" smtClean="0"/>
              <a:t>Press Go</a:t>
            </a:r>
          </a:p>
          <a:p>
            <a:r>
              <a:rPr lang="en-US" dirty="0" smtClean="0"/>
              <a:t>Enter starting address of the program to compile</a:t>
            </a:r>
          </a:p>
          <a:p>
            <a:r>
              <a:rPr lang="en-US" dirty="0" smtClean="0"/>
              <a:t>Press EXEC/FILL</a:t>
            </a:r>
          </a:p>
          <a:p>
            <a:r>
              <a:rPr lang="en-US" dirty="0" smtClean="0"/>
              <a:t>Press Reset</a:t>
            </a:r>
          </a:p>
          <a:p>
            <a:r>
              <a:rPr lang="en-US" dirty="0" smtClean="0"/>
              <a:t>Press Examine Memory</a:t>
            </a:r>
          </a:p>
          <a:p>
            <a:r>
              <a:rPr lang="en-US" dirty="0" smtClean="0"/>
              <a:t>Enter Output Address</a:t>
            </a:r>
          </a:p>
          <a:p>
            <a:r>
              <a:rPr lang="en-US" dirty="0" smtClean="0"/>
              <a:t>Press Next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38912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49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214296"/>
            <a:ext cx="7024744" cy="642942"/>
          </a:xfrm>
        </p:spPr>
        <p:txBody>
          <a:bodyPr>
            <a:noAutofit/>
          </a:bodyPr>
          <a:lstStyle/>
          <a:p>
            <a:pPr algn="ctr"/>
            <a:r>
              <a:rPr lang="en-US" sz="1600" b="1" dirty="0" err="1" smtClean="0"/>
              <a:t>Vikas</a:t>
            </a:r>
            <a:r>
              <a:rPr lang="en-US" sz="1600" b="1" dirty="0" smtClean="0"/>
              <a:t> Simulator Screenshot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38912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0" name="Picture 2" descr="https://cdn.freewarefiles.com/screenshot/8085.jpg"/>
          <p:cNvPicPr>
            <a:picLocks noChangeAspect="1" noChangeArrowheads="1"/>
          </p:cNvPicPr>
          <p:nvPr/>
        </p:nvPicPr>
        <p:blipFill>
          <a:blip r:embed="rId3"/>
          <a:srcRect b="8587"/>
          <a:stretch>
            <a:fillRect/>
          </a:stretch>
        </p:blipFill>
        <p:spPr bwMode="auto">
          <a:xfrm>
            <a:off x="1928794" y="928676"/>
            <a:ext cx="5429288" cy="3429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749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142858"/>
            <a:ext cx="7858180" cy="857250"/>
          </a:xfrm>
        </p:spPr>
        <p:txBody>
          <a:bodyPr>
            <a:noAutofit/>
          </a:bodyPr>
          <a:lstStyle/>
          <a:p>
            <a:pPr algn="ctr"/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 </a:t>
            </a:r>
            <a:br>
              <a:rPr lang="en-US" sz="1600" b="1" dirty="0" smtClean="0"/>
            </a:br>
            <a:r>
              <a:rPr lang="en-US" sz="1600" b="1" dirty="0" smtClean="0"/>
              <a:t>Program No. 2.1: Write a program to store 8-bit data into one register and then copy that to all registers. </a:t>
            </a: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4348" y="1071552"/>
          <a:ext cx="4214842" cy="2357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810"/>
                <a:gridCol w="1707278"/>
                <a:gridCol w="1173754"/>
              </a:tblGrid>
              <a:tr h="261939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Code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Memory Location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 smtClean="0"/>
                        <a:t>Opcode</a:t>
                      </a:r>
                      <a:endParaRPr lang="en-US" sz="11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MVI A, 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8000, 8001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3E, 48</a:t>
                      </a:r>
                      <a:endParaRPr lang="en-US" sz="11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 B,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8002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47</a:t>
                      </a:r>
                      <a:endParaRPr lang="en-US" sz="11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 C,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8003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4F</a:t>
                      </a:r>
                      <a:endParaRPr lang="en-US" sz="11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 D,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8004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57</a:t>
                      </a:r>
                      <a:endParaRPr lang="en-US" sz="11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 E,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8005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5F</a:t>
                      </a:r>
                      <a:endParaRPr lang="en-US" sz="11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 H,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8006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67</a:t>
                      </a:r>
                      <a:endParaRPr lang="en-US" sz="11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 L,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8007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6F</a:t>
                      </a:r>
                      <a:endParaRPr lang="en-US" sz="11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RST 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8008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EF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00100" y="3571882"/>
            <a:ext cx="6500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 –</a:t>
            </a:r>
          </a:p>
          <a:p>
            <a:endParaRPr lang="en-US" b="1" dirty="0" smtClean="0"/>
          </a:p>
          <a:p>
            <a:r>
              <a:rPr lang="en-US" dirty="0" smtClean="0"/>
              <a:t>A – 48, B – 48, C – 48, D – 48, E – 48, H – 48, L – 48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1643056"/>
            <a:ext cx="3429024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749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14302"/>
            <a:ext cx="7858180" cy="857250"/>
          </a:xfrm>
        </p:spPr>
        <p:txBody>
          <a:bodyPr>
            <a:noAutofit/>
          </a:bodyPr>
          <a:lstStyle/>
          <a:p>
            <a:pPr algn="ctr"/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 </a:t>
            </a:r>
            <a:br>
              <a:rPr lang="en-US" sz="1600" b="1" dirty="0" smtClean="0"/>
            </a:br>
            <a:r>
              <a:rPr lang="en-US" sz="1600" b="1" dirty="0" smtClean="0"/>
              <a:t>Program No. 2.2: Write a program for addition of two 8-bit numbers. </a:t>
            </a: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571736" y="1285868"/>
          <a:ext cx="4214842" cy="1571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810"/>
                <a:gridCol w="1707278"/>
                <a:gridCol w="1173754"/>
              </a:tblGrid>
              <a:tr h="261939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Code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Memory Location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 smtClean="0"/>
                        <a:t>Opcode</a:t>
                      </a:r>
                      <a:endParaRPr lang="en-US" sz="11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MVI A, 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8000, 8001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3E, 48</a:t>
                      </a:r>
                      <a:endParaRPr lang="en-US" sz="11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MVI B, 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8002, 8003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06,</a:t>
                      </a:r>
                      <a:r>
                        <a:rPr lang="en-IN" sz="1100" baseline="0" dirty="0" smtClean="0"/>
                        <a:t> 48</a:t>
                      </a:r>
                      <a:endParaRPr lang="en-US" sz="11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8004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80</a:t>
                      </a:r>
                      <a:endParaRPr lang="en-US" sz="11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 8500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8005,</a:t>
                      </a:r>
                      <a:r>
                        <a:rPr lang="en-IN" sz="1100" baseline="0" dirty="0" smtClean="0"/>
                        <a:t> 8006, 8007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32,</a:t>
                      </a:r>
                      <a:r>
                        <a:rPr lang="en-IN" sz="1100" baseline="0" dirty="0" smtClean="0"/>
                        <a:t> 00, 85</a:t>
                      </a:r>
                      <a:endParaRPr lang="en-US" sz="11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RST 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8008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EF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85786" y="3286130"/>
            <a:ext cx="6500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 –</a:t>
            </a:r>
          </a:p>
          <a:p>
            <a:endParaRPr lang="en-US" b="1" dirty="0" smtClean="0"/>
          </a:p>
          <a:p>
            <a:r>
              <a:rPr lang="en-US" dirty="0" smtClean="0"/>
              <a:t>[ 8500 ] – 90 </a:t>
            </a:r>
          </a:p>
        </p:txBody>
      </p:sp>
    </p:spTree>
    <p:extLst>
      <p:ext uri="{BB962C8B-B14F-4D97-AF65-F5344CB8AC3E}">
        <p14:creationId xmlns="" xmlns:p14="http://schemas.microsoft.com/office/powerpoint/2010/main" val="42749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14302"/>
            <a:ext cx="7858180" cy="857250"/>
          </a:xfrm>
        </p:spPr>
        <p:txBody>
          <a:bodyPr>
            <a:noAutofit/>
          </a:bodyPr>
          <a:lstStyle/>
          <a:p>
            <a:pPr algn="ctr"/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 </a:t>
            </a:r>
            <a:br>
              <a:rPr lang="en-US" sz="1600" b="1" dirty="0" smtClean="0"/>
            </a:br>
            <a:r>
              <a:rPr lang="en-US" sz="1600" b="1" dirty="0" smtClean="0"/>
              <a:t>Program No. 2.3: Write a program to add 8-bit numbers using direct and indirect addressing mode. </a:t>
            </a: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4348" y="1285866"/>
          <a:ext cx="3643338" cy="183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024"/>
                <a:gridCol w="1373399"/>
                <a:gridCol w="1281915"/>
              </a:tblGrid>
              <a:tr h="261939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Code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Memory Location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 smtClean="0"/>
                        <a:t>Opcode</a:t>
                      </a:r>
                      <a:endParaRPr lang="en-US" sz="11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LDA 8500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8000, 8001, 8002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3A, 00,</a:t>
                      </a:r>
                      <a:r>
                        <a:rPr lang="en-IN" sz="1100" baseline="0" dirty="0" smtClean="0"/>
                        <a:t> 85</a:t>
                      </a:r>
                      <a:endParaRPr lang="en-US" sz="11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 B,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8003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47</a:t>
                      </a:r>
                      <a:endParaRPr lang="en-US" sz="11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LDA 8501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8004, 8005, 8006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3A, 01,</a:t>
                      </a:r>
                      <a:r>
                        <a:rPr lang="en-IN" sz="1100" baseline="0" dirty="0" smtClean="0"/>
                        <a:t> 85</a:t>
                      </a:r>
                      <a:endParaRPr lang="en-US" sz="1100" dirty="0" smtClean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aseline="0" dirty="0" smtClean="0"/>
                        <a:t>8007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aseline="0" dirty="0" smtClean="0"/>
                        <a:t>80</a:t>
                      </a:r>
                      <a:endParaRPr lang="en-US" sz="11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 8502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8008, 8009, 800A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32, 02, 85</a:t>
                      </a:r>
                      <a:endParaRPr lang="en-US" sz="11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RST 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800B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EF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2910" y="3639931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- </a:t>
            </a:r>
            <a:r>
              <a:rPr lang="en-US" dirty="0" smtClean="0"/>
              <a:t>[ 8500 ] – 88, [ 8501 ] – 88 </a:t>
            </a:r>
          </a:p>
          <a:p>
            <a:r>
              <a:rPr lang="en-US" b="1" dirty="0" smtClean="0"/>
              <a:t>Output - </a:t>
            </a:r>
            <a:r>
              <a:rPr lang="en-US" dirty="0" smtClean="0"/>
              <a:t>[ 8502 ] – 10 </a:t>
            </a:r>
            <a:endParaRPr lang="en-US" b="1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43438" y="1285866"/>
          <a:ext cx="3857652" cy="2095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143"/>
                <a:gridCol w="1454187"/>
                <a:gridCol w="1357322"/>
              </a:tblGrid>
              <a:tr h="261939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Code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Memory Location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 smtClean="0"/>
                        <a:t>Opcode</a:t>
                      </a:r>
                      <a:endParaRPr lang="en-US" sz="11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LXI H, 8500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8000, 8001, 8002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21, 00,</a:t>
                      </a:r>
                      <a:r>
                        <a:rPr lang="en-IN" sz="1100" baseline="0" dirty="0" smtClean="0"/>
                        <a:t> 85</a:t>
                      </a:r>
                      <a:endParaRPr lang="en-US" sz="11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 A,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8003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7E</a:t>
                      </a:r>
                      <a:endParaRPr lang="en-US" sz="11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INX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8004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23</a:t>
                      </a:r>
                      <a:endParaRPr lang="en-US" sz="1100" dirty="0" smtClean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aseline="0" dirty="0" smtClean="0"/>
                        <a:t>8005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aseline="0" dirty="0" smtClean="0"/>
                        <a:t>86</a:t>
                      </a:r>
                      <a:endParaRPr lang="en-US" sz="11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INX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8006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23</a:t>
                      </a:r>
                      <a:endParaRPr lang="en-US" sz="11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 M,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8007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77</a:t>
                      </a:r>
                      <a:endParaRPr lang="en-US" sz="11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RST 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8008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EF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72000" y="3711369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- </a:t>
            </a:r>
            <a:r>
              <a:rPr lang="en-US" dirty="0" smtClean="0"/>
              <a:t>[ 8500 ] – 88, [ 8501 ] – 88 </a:t>
            </a:r>
          </a:p>
          <a:p>
            <a:r>
              <a:rPr lang="en-US" b="1" dirty="0" smtClean="0"/>
              <a:t>Output –  </a:t>
            </a:r>
            <a:r>
              <a:rPr lang="en-US" dirty="0" smtClean="0"/>
              <a:t>A – 10 </a:t>
            </a: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42749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33366" y="1928808"/>
            <a:ext cx="3410534" cy="928694"/>
          </a:xfrm>
        </p:spPr>
        <p:txBody>
          <a:bodyPr>
            <a:noAutofit/>
          </a:bodyPr>
          <a:lstStyle/>
          <a:p>
            <a:r>
              <a:rPr lang="en-IE" sz="3200" dirty="0" smtClean="0"/>
              <a:t>8085 Microprocessor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86512" y="3601562"/>
            <a:ext cx="1857388" cy="756138"/>
          </a:xfrm>
        </p:spPr>
        <p:txBody>
          <a:bodyPr>
            <a:normAutofit fontScale="55000" lnSpcReduction="20000"/>
          </a:bodyPr>
          <a:lstStyle/>
          <a:p>
            <a:r>
              <a:rPr lang="en-IN" b="1" dirty="0" smtClean="0">
                <a:latin typeface="Bell MT" pitchFamily="18" charset="0"/>
              </a:rPr>
              <a:t>Dr. Manju Khurana</a:t>
            </a:r>
          </a:p>
          <a:p>
            <a:r>
              <a:rPr lang="en-IN" b="1" dirty="0" smtClean="0">
                <a:latin typeface="Bell MT" pitchFamily="18" charset="0"/>
              </a:rPr>
              <a:t>Assistant Professor, CSED</a:t>
            </a:r>
          </a:p>
          <a:p>
            <a:r>
              <a:rPr lang="en-IN" b="1" dirty="0" smtClean="0">
                <a:latin typeface="Bell MT" pitchFamily="18" charset="0"/>
              </a:rPr>
              <a:t>TIET, Patiala</a:t>
            </a:r>
          </a:p>
          <a:p>
            <a:r>
              <a:rPr lang="en-IN" b="1" dirty="0" smtClean="0">
                <a:latin typeface="Bell MT" pitchFamily="18" charset="0"/>
              </a:rPr>
              <a:t>manju.khurana@thapar.edu</a:t>
            </a:r>
            <a:endParaRPr lang="en-US" b="1" dirty="0">
              <a:latin typeface="Bell MT" pitchFamily="18" charset="0"/>
            </a:endParaRPr>
          </a:p>
        </p:txBody>
      </p:sp>
      <p:pic>
        <p:nvPicPr>
          <p:cNvPr id="11266" name="Picture 2" descr="Introduction to Microprocessor Programm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886" y="142858"/>
            <a:ext cx="2423948" cy="1500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421626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14302"/>
            <a:ext cx="7858180" cy="857250"/>
          </a:xfrm>
        </p:spPr>
        <p:txBody>
          <a:bodyPr>
            <a:noAutofit/>
          </a:bodyPr>
          <a:lstStyle/>
          <a:p>
            <a:pPr algn="ctr"/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 </a:t>
            </a:r>
            <a:br>
              <a:rPr lang="en-US" sz="1600" b="1" dirty="0" smtClean="0"/>
            </a:br>
            <a:r>
              <a:rPr lang="en-US" sz="1600" b="1" dirty="0" smtClean="0"/>
              <a:t>Program No. 2.4: Write a program to add 16-bit numbers using direct and indirect addressing mode. </a:t>
            </a: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4348" y="1285866"/>
          <a:ext cx="3643338" cy="183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024"/>
                <a:gridCol w="1373399"/>
                <a:gridCol w="1281915"/>
              </a:tblGrid>
              <a:tr h="261939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Code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Memory Location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 smtClean="0"/>
                        <a:t>Opcode</a:t>
                      </a:r>
                      <a:endParaRPr lang="en-US" sz="11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LHLD 8500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8000, 8001, 8002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2A, 00,</a:t>
                      </a:r>
                      <a:r>
                        <a:rPr lang="en-IN" sz="1100" baseline="0" dirty="0" smtClean="0"/>
                        <a:t> 85</a:t>
                      </a:r>
                      <a:endParaRPr lang="en-US" sz="11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XCHG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8003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EB</a:t>
                      </a:r>
                      <a:endParaRPr lang="en-US" sz="11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LHLD 8502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8004, 8005, 8006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2A, 02,</a:t>
                      </a:r>
                      <a:r>
                        <a:rPr lang="en-IN" sz="1100" baseline="0" dirty="0" smtClean="0"/>
                        <a:t> 85</a:t>
                      </a:r>
                      <a:endParaRPr lang="en-US" sz="1100" dirty="0" smtClean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DAD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aseline="0" dirty="0" smtClean="0"/>
                        <a:t>8007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aseline="0" dirty="0" smtClean="0"/>
                        <a:t>19</a:t>
                      </a:r>
                      <a:endParaRPr lang="en-US" sz="11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SHLD 8504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8008, 8009, 800A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22, 04, 85</a:t>
                      </a:r>
                      <a:endParaRPr lang="en-US" sz="11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RST 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800B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EF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1472" y="3643320"/>
            <a:ext cx="392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- </a:t>
            </a:r>
            <a:r>
              <a:rPr lang="en-US" dirty="0" smtClean="0"/>
              <a:t>[ 8500 ] – 48, [ 8501 ] – 48,   [ 8502 ] – 48, [ 8503 ] – 48 </a:t>
            </a:r>
          </a:p>
          <a:p>
            <a:r>
              <a:rPr lang="en-US" b="1" dirty="0" smtClean="0"/>
              <a:t>Output - </a:t>
            </a:r>
            <a:r>
              <a:rPr lang="en-US" dirty="0" smtClean="0"/>
              <a:t>[ 8504 ] – 90, [ 8505 ] – 90 </a:t>
            </a:r>
            <a:endParaRPr lang="en-US" b="1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857753" y="1114434"/>
          <a:ext cx="335758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533"/>
                <a:gridCol w="1265680"/>
                <a:gridCol w="1181373"/>
              </a:tblGrid>
              <a:tr h="180380">
                <a:tc>
                  <a:txBody>
                    <a:bodyPr/>
                    <a:lstStyle/>
                    <a:p>
                      <a:pPr algn="ctr"/>
                      <a:r>
                        <a:rPr lang="en-IN" sz="600" dirty="0" smtClean="0"/>
                        <a:t>Code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dirty="0" smtClean="0"/>
                        <a:t>Memory Location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dirty="0" err="1" smtClean="0"/>
                        <a:t>Opcode</a:t>
                      </a:r>
                      <a:endParaRPr lang="en-US" sz="600" dirty="0"/>
                    </a:p>
                  </a:txBody>
                  <a:tcPr/>
                </a:tc>
              </a:tr>
              <a:tr h="180380">
                <a:tc>
                  <a:txBody>
                    <a:bodyPr/>
                    <a:lstStyle/>
                    <a:p>
                      <a:pPr algn="ctr"/>
                      <a:r>
                        <a:rPr lang="en-US" sz="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LXI B</a:t>
                      </a:r>
                      <a:r>
                        <a:rPr lang="en-US" sz="6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8500</a:t>
                      </a:r>
                      <a:endParaRPr lang="en-US" sz="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dirty="0" smtClean="0"/>
                        <a:t>8000, 8001, 8002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dirty="0" smtClean="0"/>
                        <a:t>01, 00,</a:t>
                      </a:r>
                      <a:r>
                        <a:rPr lang="en-IN" sz="600" baseline="0" dirty="0" smtClean="0"/>
                        <a:t> 85</a:t>
                      </a:r>
                      <a:endParaRPr lang="en-US" sz="600" dirty="0"/>
                    </a:p>
                  </a:txBody>
                  <a:tcPr/>
                </a:tc>
              </a:tr>
              <a:tr h="1803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LDAX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dirty="0" smtClean="0"/>
                        <a:t>8003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dirty="0" smtClean="0"/>
                        <a:t>0A</a:t>
                      </a:r>
                      <a:endParaRPr lang="en-US" sz="600" dirty="0"/>
                    </a:p>
                  </a:txBody>
                  <a:tcPr/>
                </a:tc>
              </a:tr>
              <a:tr h="1803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 D,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dirty="0" smtClean="0"/>
                        <a:t>8004</a:t>
                      </a:r>
                      <a:endParaRPr 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dirty="0" smtClean="0"/>
                        <a:t>57</a:t>
                      </a:r>
                      <a:endParaRPr lang="en-US" sz="600" dirty="0" smtClean="0"/>
                    </a:p>
                  </a:txBody>
                  <a:tcPr/>
                </a:tc>
              </a:tr>
              <a:tr h="1803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INX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baseline="0" dirty="0" smtClean="0"/>
                        <a:t>8005</a:t>
                      </a:r>
                      <a:endParaRPr 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baseline="0" dirty="0" smtClean="0"/>
                        <a:t>03</a:t>
                      </a:r>
                      <a:endParaRPr lang="en-US" sz="600" dirty="0"/>
                    </a:p>
                  </a:txBody>
                  <a:tcPr/>
                </a:tc>
              </a:tr>
              <a:tr h="1803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LDAX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dirty="0" smtClean="0"/>
                        <a:t>8006</a:t>
                      </a:r>
                      <a:endParaRPr 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dirty="0" smtClean="0"/>
                        <a:t>0A</a:t>
                      </a:r>
                      <a:endParaRPr lang="en-US" sz="600" dirty="0"/>
                    </a:p>
                  </a:txBody>
                  <a:tcPr/>
                </a:tc>
              </a:tr>
              <a:tr h="1803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dirty="0" smtClean="0"/>
                        <a:t>8007</a:t>
                      </a:r>
                      <a:endParaRPr 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dirty="0" smtClean="0"/>
                        <a:t>82</a:t>
                      </a:r>
                      <a:endParaRPr lang="en-US" sz="600" dirty="0"/>
                    </a:p>
                  </a:txBody>
                  <a:tcPr/>
                </a:tc>
              </a:tr>
              <a:tr h="1803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 8504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dirty="0" smtClean="0"/>
                        <a:t>8008, 8009, 800A</a:t>
                      </a:r>
                      <a:endParaRPr 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dirty="0" smtClean="0"/>
                        <a:t>32, 04, 85</a:t>
                      </a:r>
                      <a:endParaRPr lang="en-US" sz="600" dirty="0"/>
                    </a:p>
                  </a:txBody>
                  <a:tcPr/>
                </a:tc>
              </a:tr>
              <a:tr h="1803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INX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dirty="0" smtClean="0"/>
                        <a:t>800B</a:t>
                      </a:r>
                      <a:endParaRPr 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dirty="0" smtClean="0"/>
                        <a:t>03</a:t>
                      </a:r>
                      <a:endParaRPr lang="en-US" sz="600" dirty="0"/>
                    </a:p>
                  </a:txBody>
                  <a:tcPr/>
                </a:tc>
              </a:tr>
              <a:tr h="1803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LDAX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dirty="0" smtClean="0"/>
                        <a:t>800C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dirty="0" smtClean="0"/>
                        <a:t>0A</a:t>
                      </a:r>
                      <a:endParaRPr lang="en-US" sz="600" dirty="0"/>
                    </a:p>
                  </a:txBody>
                  <a:tcPr/>
                </a:tc>
              </a:tr>
              <a:tr h="1803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 D,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dirty="0" smtClean="0"/>
                        <a:t>800D</a:t>
                      </a:r>
                      <a:endParaRPr 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dirty="0" smtClean="0"/>
                        <a:t>57</a:t>
                      </a:r>
                      <a:endParaRPr lang="en-US" sz="600" dirty="0"/>
                    </a:p>
                  </a:txBody>
                  <a:tcPr/>
                </a:tc>
              </a:tr>
              <a:tr h="1803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INX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dirty="0" smtClean="0"/>
                        <a:t>800E</a:t>
                      </a:r>
                      <a:endParaRPr 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dirty="0" smtClean="0"/>
                        <a:t>03</a:t>
                      </a:r>
                      <a:endParaRPr lang="en-US" sz="600" dirty="0"/>
                    </a:p>
                  </a:txBody>
                  <a:tcPr/>
                </a:tc>
              </a:tr>
              <a:tr h="1803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LDAX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dirty="0" smtClean="0"/>
                        <a:t>800F</a:t>
                      </a:r>
                      <a:endParaRPr 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dirty="0" smtClean="0"/>
                        <a:t>0A</a:t>
                      </a:r>
                      <a:endParaRPr lang="en-US" sz="600" dirty="0"/>
                    </a:p>
                  </a:txBody>
                  <a:tcPr/>
                </a:tc>
              </a:tr>
              <a:tr h="1803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ADC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dirty="0" smtClean="0"/>
                        <a:t>8010</a:t>
                      </a:r>
                      <a:endParaRPr 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dirty="0" smtClean="0"/>
                        <a:t>8A</a:t>
                      </a:r>
                      <a:endParaRPr lang="en-US" sz="600" dirty="0"/>
                    </a:p>
                  </a:txBody>
                  <a:tcPr/>
                </a:tc>
              </a:tr>
              <a:tr h="1803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 8505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dirty="0" smtClean="0"/>
                        <a:t>8011,</a:t>
                      </a:r>
                      <a:r>
                        <a:rPr lang="en-IN" sz="600" baseline="0" dirty="0" smtClean="0"/>
                        <a:t> 8012, 8013</a:t>
                      </a:r>
                      <a:endParaRPr 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dirty="0" smtClean="0"/>
                        <a:t>32, 05, 85</a:t>
                      </a:r>
                      <a:endParaRPr lang="en-US" sz="600" dirty="0"/>
                    </a:p>
                  </a:txBody>
                  <a:tcPr/>
                </a:tc>
              </a:tr>
              <a:tr h="180380">
                <a:tc>
                  <a:txBody>
                    <a:bodyPr/>
                    <a:lstStyle/>
                    <a:p>
                      <a:pPr algn="ctr"/>
                      <a:r>
                        <a:rPr lang="en-IN" sz="600" dirty="0" smtClean="0"/>
                        <a:t>RST 5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dirty="0" smtClean="0"/>
                        <a:t>8014</a:t>
                      </a:r>
                      <a:endParaRPr 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" dirty="0" smtClean="0"/>
                        <a:t>EF</a:t>
                      </a:r>
                      <a:endParaRPr 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72000" y="4000510"/>
            <a:ext cx="4143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- </a:t>
            </a:r>
            <a:r>
              <a:rPr lang="en-US" dirty="0" smtClean="0"/>
              <a:t>[ 8500 ] – 34, [ 8501 ] – 48, </a:t>
            </a:r>
          </a:p>
          <a:p>
            <a:r>
              <a:rPr lang="en-US" dirty="0" smtClean="0"/>
              <a:t>[ 8502 ] – 54, [ 8503 ] – 78 </a:t>
            </a:r>
          </a:p>
          <a:p>
            <a:r>
              <a:rPr lang="en-US" b="1" dirty="0" smtClean="0"/>
              <a:t>Output –  </a:t>
            </a:r>
            <a:r>
              <a:rPr lang="en-US" dirty="0" smtClean="0"/>
              <a:t>[ 8504 ] – 7C [ 8505 ] – CC </a:t>
            </a: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42749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5516</TotalTime>
  <Words>2074</Words>
  <Application>Microsoft Office PowerPoint</Application>
  <PresentationFormat>On-screen Show (16:9)</PresentationFormat>
  <Paragraphs>559</Paragraphs>
  <Slides>25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Остин</vt:lpstr>
      <vt:lpstr>8085 Microprocessor</vt:lpstr>
      <vt:lpstr>  LAB ASSIGNMENT (8085)</vt:lpstr>
      <vt:lpstr>Steps to perform on the Intel kit as well as on Simulator</vt:lpstr>
      <vt:lpstr>Vikas Simulator Screenshot</vt:lpstr>
      <vt:lpstr>   Program No. 2.1: Write a program to store 8-bit data into one register and then copy that to all registers. </vt:lpstr>
      <vt:lpstr>   Program No. 2.2: Write a program for addition of two 8-bit numbers. </vt:lpstr>
      <vt:lpstr>   Program No. 2.3: Write a program to add 8-bit numbers using direct and indirect addressing mode. </vt:lpstr>
      <vt:lpstr>8085 Microprocessor</vt:lpstr>
      <vt:lpstr>   Program No. 2.4: Write a program to add 16-bit numbers using direct and indirect addressing mode. </vt:lpstr>
      <vt:lpstr>   Program No. 2.5: Write a program to add 8-bit numbers using carry. (using JNC instruction). </vt:lpstr>
      <vt:lpstr>   Program No. 2.6: Write a program to find 1’s complement and 2’s complement of a 8-bit number. 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tazotazo29@hotmail.com</dc:creator>
  <cp:lastModifiedBy>Dr. Manju Khurana</cp:lastModifiedBy>
  <cp:revision>386</cp:revision>
  <dcterms:created xsi:type="dcterms:W3CDTF">2017-06-04T10:29:21Z</dcterms:created>
  <dcterms:modified xsi:type="dcterms:W3CDTF">2021-03-27T16:55:17Z</dcterms:modified>
</cp:coreProperties>
</file>