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F23AD91-AF0B-401B-B7A7-7642CE65441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39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9C5CE-3F04-4A36-964A-D83A6BC57DF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3AD91-AF0B-401B-B7A7-7642CE65441D}" type="slidenum">
              <a:rPr lang="en-IN" smtClean="0"/>
              <a:t>‹#›</a:t>
            </a:fld>
            <a:endParaRPr lang="en-IN"/>
          </a:p>
        </p:txBody>
      </p:sp>
    </p:spTree>
    <p:extLst>
      <p:ext uri="{BB962C8B-B14F-4D97-AF65-F5344CB8AC3E}">
        <p14:creationId xmlns:p14="http://schemas.microsoft.com/office/powerpoint/2010/main" val="62503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5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829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spTree>
    <p:extLst>
      <p:ext uri="{BB962C8B-B14F-4D97-AF65-F5344CB8AC3E}">
        <p14:creationId xmlns:p14="http://schemas.microsoft.com/office/powerpoint/2010/main" val="1814469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96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251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150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02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spTree>
    <p:extLst>
      <p:ext uri="{BB962C8B-B14F-4D97-AF65-F5344CB8AC3E}">
        <p14:creationId xmlns:p14="http://schemas.microsoft.com/office/powerpoint/2010/main" val="380837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9C5CE-3F04-4A36-964A-D83A6BC57DF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3AD91-AF0B-401B-B7A7-7642CE65441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71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9C5CE-3F04-4A36-964A-D83A6BC57DF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3AD91-AF0B-401B-B7A7-7642CE65441D}" type="slidenum">
              <a:rPr lang="en-IN" smtClean="0"/>
              <a:t>‹#›</a:t>
            </a:fld>
            <a:endParaRPr lang="en-IN"/>
          </a:p>
        </p:txBody>
      </p:sp>
    </p:spTree>
    <p:extLst>
      <p:ext uri="{BB962C8B-B14F-4D97-AF65-F5344CB8AC3E}">
        <p14:creationId xmlns:p14="http://schemas.microsoft.com/office/powerpoint/2010/main" val="392078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89C5CE-3F04-4A36-964A-D83A6BC57DF1}"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3AD91-AF0B-401B-B7A7-7642CE65441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45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89C5CE-3F04-4A36-964A-D83A6BC57DF1}"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3AD91-AF0B-401B-B7A7-7642CE65441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080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9C5CE-3F04-4A36-964A-D83A6BC57DF1}"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23AD91-AF0B-401B-B7A7-7642CE65441D}" type="slidenum">
              <a:rPr lang="en-IN" smtClean="0"/>
              <a:t>‹#›</a:t>
            </a:fld>
            <a:endParaRPr lang="en-IN"/>
          </a:p>
        </p:txBody>
      </p:sp>
    </p:spTree>
    <p:extLst>
      <p:ext uri="{BB962C8B-B14F-4D97-AF65-F5344CB8AC3E}">
        <p14:creationId xmlns:p14="http://schemas.microsoft.com/office/powerpoint/2010/main" val="45116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9C5CE-3F04-4A36-964A-D83A6BC57DF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3AD91-AF0B-401B-B7A7-7642CE65441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919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9C5CE-3F04-4A36-964A-D83A6BC57DF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3AD91-AF0B-401B-B7A7-7642CE65441D}" type="slidenum">
              <a:rPr lang="en-IN" smtClean="0"/>
              <a:t>‹#›</a:t>
            </a:fld>
            <a:endParaRPr lang="en-IN"/>
          </a:p>
        </p:txBody>
      </p:sp>
    </p:spTree>
    <p:extLst>
      <p:ext uri="{BB962C8B-B14F-4D97-AF65-F5344CB8AC3E}">
        <p14:creationId xmlns:p14="http://schemas.microsoft.com/office/powerpoint/2010/main" val="350809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89C5CE-3F04-4A36-964A-D83A6BC57DF1}" type="datetimeFigureOut">
              <a:rPr lang="en-IN" smtClean="0"/>
              <a:t>27-04-2022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23AD91-AF0B-401B-B7A7-7642CE65441D}" type="slidenum">
              <a:rPr lang="en-IN" smtClean="0"/>
              <a:t>‹#›</a:t>
            </a:fld>
            <a:endParaRPr lang="en-IN"/>
          </a:p>
        </p:txBody>
      </p:sp>
    </p:spTree>
    <p:extLst>
      <p:ext uri="{BB962C8B-B14F-4D97-AF65-F5344CB8AC3E}">
        <p14:creationId xmlns:p14="http://schemas.microsoft.com/office/powerpoint/2010/main" val="2881538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searchgate.net/publication/339055809_Salary_Prediction_Using_Regression_Techniqu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4026-EEEF-46A8-B35B-6E8125A7F200}"/>
              </a:ext>
            </a:extLst>
          </p:cNvPr>
          <p:cNvSpPr>
            <a:spLocks noGrp="1"/>
          </p:cNvSpPr>
          <p:nvPr>
            <p:ph type="ctrTitle"/>
          </p:nvPr>
        </p:nvSpPr>
        <p:spPr>
          <a:xfrm>
            <a:off x="2593788" y="1676400"/>
            <a:ext cx="7204635" cy="1416424"/>
          </a:xfrm>
        </p:spPr>
        <p:txBody>
          <a:bodyPr/>
          <a:lstStyle/>
          <a:p>
            <a:r>
              <a:rPr lang="en-IN" sz="4000" dirty="0">
                <a:latin typeface="Arial" panose="020B0604020202020204" pitchFamily="34" charset="0"/>
                <a:cs typeface="Arial" panose="020B0604020202020204" pitchFamily="34" charset="0"/>
              </a:rPr>
              <a:t>Software Developer Salary Prediction System</a:t>
            </a:r>
          </a:p>
        </p:txBody>
      </p:sp>
      <p:sp>
        <p:nvSpPr>
          <p:cNvPr id="3" name="Subtitle 2">
            <a:extLst>
              <a:ext uri="{FF2B5EF4-FFF2-40B4-BE49-F238E27FC236}">
                <a16:creationId xmlns:a16="http://schemas.microsoft.com/office/drawing/2014/main" id="{A9C850DF-8E39-4B6E-A6A6-D8D4759512E5}"/>
              </a:ext>
            </a:extLst>
          </p:cNvPr>
          <p:cNvSpPr>
            <a:spLocks noGrp="1"/>
          </p:cNvSpPr>
          <p:nvPr>
            <p:ph type="subTitle" idx="1"/>
          </p:nvPr>
        </p:nvSpPr>
        <p:spPr>
          <a:xfrm>
            <a:off x="2593788" y="3260658"/>
            <a:ext cx="7204636" cy="1920942"/>
          </a:xfrm>
        </p:spPr>
        <p:txBody>
          <a:bodyPr>
            <a:normAutofit fontScale="92500" lnSpcReduction="20000"/>
          </a:bodyPr>
          <a:lstStyle/>
          <a:p>
            <a:r>
              <a:rPr lang="en-IN" dirty="0">
                <a:latin typeface="Arial" panose="020B0604020202020204" pitchFamily="34" charset="0"/>
                <a:cs typeface="Arial" panose="020B0604020202020204" pitchFamily="34" charset="0"/>
              </a:rPr>
              <a:t>Group No. 21</a:t>
            </a:r>
          </a:p>
          <a:p>
            <a:r>
              <a:rPr lang="en-IN" dirty="0">
                <a:latin typeface="Arial" panose="020B0604020202020204" pitchFamily="34" charset="0"/>
                <a:cs typeface="Arial" panose="020B0604020202020204" pitchFamily="34" charset="0"/>
              </a:rPr>
              <a:t>02 : Zuhair </a:t>
            </a:r>
            <a:r>
              <a:rPr lang="en-IN" dirty="0" err="1">
                <a:latin typeface="Arial" panose="020B0604020202020204" pitchFamily="34" charset="0"/>
                <a:cs typeface="Arial" panose="020B0604020202020204" pitchFamily="34" charset="0"/>
              </a:rPr>
              <a:t>Bhati</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05: Ayush Dubey</a:t>
            </a:r>
          </a:p>
          <a:p>
            <a:r>
              <a:rPr lang="en-IN" dirty="0">
                <a:latin typeface="Arial" panose="020B0604020202020204" pitchFamily="34" charset="0"/>
                <a:cs typeface="Arial" panose="020B0604020202020204" pitchFamily="34" charset="0"/>
              </a:rPr>
              <a:t>15 : Ajay Pandey</a:t>
            </a:r>
          </a:p>
          <a:p>
            <a:r>
              <a:rPr lang="en-IN" dirty="0">
                <a:latin typeface="Arial" panose="020B0604020202020204" pitchFamily="34" charset="0"/>
                <a:cs typeface="Arial" panose="020B0604020202020204" pitchFamily="34" charset="0"/>
              </a:rPr>
              <a:t>Guided by Prof. Rahul </a:t>
            </a:r>
            <a:r>
              <a:rPr lang="en-IN" dirty="0" err="1">
                <a:latin typeface="Arial" panose="020B0604020202020204" pitchFamily="34" charset="0"/>
                <a:cs typeface="Arial" panose="020B0604020202020204" pitchFamily="34" charset="0"/>
              </a:rPr>
              <a:t>Jiwane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09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A1476E-99E3-4415-8966-54E2D569A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8" y="656665"/>
            <a:ext cx="5764306" cy="2918179"/>
          </a:xfrm>
          <a:prstGeom prst="rect">
            <a:avLst/>
          </a:prstGeom>
        </p:spPr>
      </p:pic>
      <p:pic>
        <p:nvPicPr>
          <p:cNvPr id="5" name="Picture 4">
            <a:extLst>
              <a:ext uri="{FF2B5EF4-FFF2-40B4-BE49-F238E27FC236}">
                <a16:creationId xmlns:a16="http://schemas.microsoft.com/office/drawing/2014/main" id="{D16876B7-E3D9-4C20-8163-1EEADFD01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5567082" cy="2824134"/>
          </a:xfrm>
          <a:prstGeom prst="rect">
            <a:avLst/>
          </a:prstGeom>
        </p:spPr>
      </p:pic>
    </p:spTree>
    <p:extLst>
      <p:ext uri="{BB962C8B-B14F-4D97-AF65-F5344CB8AC3E}">
        <p14:creationId xmlns:p14="http://schemas.microsoft.com/office/powerpoint/2010/main" val="36041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B6FF-99C7-4BE6-993D-2774EA11D8BB}"/>
              </a:ext>
            </a:extLst>
          </p:cNvPr>
          <p:cNvSpPr>
            <a:spLocks noGrp="1"/>
          </p:cNvSpPr>
          <p:nvPr>
            <p:ph type="title"/>
          </p:nvPr>
        </p:nvSpPr>
        <p:spPr/>
        <p:txBody>
          <a:bodyPr>
            <a:normAutofit/>
          </a:bodyPr>
          <a:lstStyle/>
          <a:p>
            <a:r>
              <a:rPr lang="en-US" sz="2800" dirty="0">
                <a:latin typeface="Dosis Medium" pitchFamily="2" charset="0"/>
              </a:rPr>
              <a:t>Conclusion and Future Scope</a:t>
            </a:r>
            <a:endParaRPr lang="en-IN" sz="2800" dirty="0"/>
          </a:p>
        </p:txBody>
      </p:sp>
      <p:sp>
        <p:nvSpPr>
          <p:cNvPr id="3" name="Content Placeholder 2">
            <a:extLst>
              <a:ext uri="{FF2B5EF4-FFF2-40B4-BE49-F238E27FC236}">
                <a16:creationId xmlns:a16="http://schemas.microsoft.com/office/drawing/2014/main" id="{8711D5AA-B1EA-4242-9192-169F56E808F9}"/>
              </a:ext>
            </a:extLst>
          </p:cNvPr>
          <p:cNvSpPr>
            <a:spLocks noGrp="1"/>
          </p:cNvSpPr>
          <p:nvPr>
            <p:ph idx="1"/>
          </p:nvPr>
        </p:nvSpPr>
        <p:spPr/>
        <p:txBody>
          <a:bodyPr>
            <a:normAutofit fontScale="77500" lnSpcReduction="20000"/>
          </a:bodyPr>
          <a:lstStyle/>
          <a:p>
            <a:pPr>
              <a:buClr>
                <a:schemeClr val="accent5">
                  <a:lumMod val="60000"/>
                  <a:lumOff val="40000"/>
                </a:schemeClr>
              </a:buClr>
            </a:pPr>
            <a:r>
              <a:rPr lang="en-US" sz="2500" dirty="0">
                <a:latin typeface="Dosis Medium" pitchFamily="2" charset="0"/>
              </a:rPr>
              <a:t>A prediction is an assumption about a future event. A prediction is sometimes, though not always, is based upon knowledge or experience. Future events are not necessarily certain, thus confirmed exact data about the future is in many cases are impossible, a prediction may be useful to help in preparing plans about probable developments. </a:t>
            </a:r>
          </a:p>
          <a:p>
            <a:pPr>
              <a:buClr>
                <a:schemeClr val="accent5">
                  <a:lumMod val="60000"/>
                  <a:lumOff val="40000"/>
                </a:schemeClr>
              </a:buClr>
            </a:pPr>
            <a:endParaRPr lang="en-US" dirty="0">
              <a:latin typeface="Dosis Medium" pitchFamily="2" charset="0"/>
            </a:endParaRPr>
          </a:p>
          <a:p>
            <a:pPr>
              <a:buClr>
                <a:schemeClr val="accent5">
                  <a:lumMod val="60000"/>
                  <a:lumOff val="40000"/>
                </a:schemeClr>
              </a:buClr>
            </a:pPr>
            <a:r>
              <a:rPr lang="en-US" dirty="0">
                <a:latin typeface="Dosis Medium" pitchFamily="2" charset="0"/>
              </a:rPr>
              <a:t>Our model gives a solution by constructing a Machine Learning based </a:t>
            </a:r>
            <a:r>
              <a:rPr lang="en-US" dirty="0" err="1">
                <a:latin typeface="Dosis Medium" pitchFamily="2" charset="0"/>
              </a:rPr>
              <a:t>DecisionTreeRegressor</a:t>
            </a:r>
            <a:r>
              <a:rPr lang="en-US" dirty="0">
                <a:latin typeface="Dosis Medium" pitchFamily="2" charset="0"/>
              </a:rPr>
              <a:t> model. It is inclusive of all the parameters needed to evaluate the estimated salary of a software developer. </a:t>
            </a:r>
          </a:p>
          <a:p>
            <a:endParaRPr lang="en-US" dirty="0"/>
          </a:p>
          <a:p>
            <a:pPr>
              <a:buClr>
                <a:schemeClr val="accent5">
                  <a:lumMod val="60000"/>
                  <a:lumOff val="40000"/>
                </a:schemeClr>
              </a:buClr>
            </a:pPr>
            <a:r>
              <a:rPr lang="en-IN" sz="2500" dirty="0">
                <a:latin typeface="Dosis Medium" pitchFamily="2" charset="0"/>
              </a:rPr>
              <a:t>In Future we can improve the accuracy by analysing a larger data-set which has more precise information. Also more parameters can be provided to user while seeing the estimated salary.</a:t>
            </a:r>
          </a:p>
        </p:txBody>
      </p:sp>
      <p:pic>
        <p:nvPicPr>
          <p:cNvPr id="5" name="Picture 4">
            <a:extLst>
              <a:ext uri="{FF2B5EF4-FFF2-40B4-BE49-F238E27FC236}">
                <a16:creationId xmlns:a16="http://schemas.microsoft.com/office/drawing/2014/main" id="{A3367AE8-D86F-41F9-A72D-D5DEBA136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386" y="462672"/>
            <a:ext cx="3051953" cy="2039722"/>
          </a:xfrm>
          <a:prstGeom prst="rect">
            <a:avLst/>
          </a:prstGeom>
        </p:spPr>
      </p:pic>
    </p:spTree>
    <p:extLst>
      <p:ext uri="{BB962C8B-B14F-4D97-AF65-F5344CB8AC3E}">
        <p14:creationId xmlns:p14="http://schemas.microsoft.com/office/powerpoint/2010/main" val="215100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AEA4-907D-47C6-8AD2-9C9B43CA99CA}"/>
              </a:ext>
            </a:extLst>
          </p:cNvPr>
          <p:cNvSpPr>
            <a:spLocks noGrp="1"/>
          </p:cNvSpPr>
          <p:nvPr>
            <p:ph type="title"/>
          </p:nvPr>
        </p:nvSpPr>
        <p:spPr/>
        <p:txBody>
          <a:bodyPr/>
          <a:lstStyle/>
          <a:p>
            <a:r>
              <a:rPr lang="en-US" dirty="0">
                <a:latin typeface="Dosis Medium" pitchFamily="2" charset="0"/>
              </a:rPr>
              <a:t>References</a:t>
            </a:r>
            <a:endParaRPr lang="en-IN" dirty="0"/>
          </a:p>
        </p:txBody>
      </p:sp>
      <p:sp>
        <p:nvSpPr>
          <p:cNvPr id="3" name="Content Placeholder 2">
            <a:extLst>
              <a:ext uri="{FF2B5EF4-FFF2-40B4-BE49-F238E27FC236}">
                <a16:creationId xmlns:a16="http://schemas.microsoft.com/office/drawing/2014/main" id="{525E7507-6A3B-4803-B4E7-978A5A33FE34}"/>
              </a:ext>
            </a:extLst>
          </p:cNvPr>
          <p:cNvSpPr>
            <a:spLocks noGrp="1"/>
          </p:cNvSpPr>
          <p:nvPr>
            <p:ph idx="1"/>
          </p:nvPr>
        </p:nvSpPr>
        <p:spPr/>
        <p:txBody>
          <a:bodyPr>
            <a:normAutofit fontScale="92500"/>
          </a:bodyPr>
          <a:lstStyle/>
          <a:p>
            <a:r>
              <a:rPr lang="en-US" b="0" i="0" dirty="0">
                <a:solidFill>
                  <a:srgbClr val="000000"/>
                </a:solidFill>
                <a:effectLst/>
                <a:latin typeface="ff2"/>
              </a:rPr>
              <a:t>SALARY PREDICTION USING REGRESSION TECHNIQUES</a:t>
            </a:r>
            <a:endParaRPr lang="en-IN" dirty="0">
              <a:hlinkClick r:id="rId2"/>
            </a:endParaRPr>
          </a:p>
          <a:p>
            <a:pPr marL="0" indent="0">
              <a:buNone/>
            </a:pPr>
            <a:r>
              <a:rPr lang="en-IN" dirty="0">
                <a:hlinkClick r:id="rId2"/>
              </a:rPr>
              <a:t>https://www.researchgate.net/publication/339055809_Salary_Prediction_Using_Regression_Techniques</a:t>
            </a:r>
            <a:r>
              <a:rPr lang="en-IN" dirty="0"/>
              <a:t> </a:t>
            </a:r>
          </a:p>
          <a:p>
            <a:pPr algn="l"/>
            <a:r>
              <a:rPr lang="en-US" b="0" i="0" dirty="0">
                <a:solidFill>
                  <a:srgbClr val="000000"/>
                </a:solidFill>
                <a:effectLst/>
                <a:latin typeface="ff1"/>
              </a:rPr>
              <a:t>S. </a:t>
            </a:r>
            <a:r>
              <a:rPr lang="en-US" b="0" i="0" dirty="0" err="1">
                <a:solidFill>
                  <a:srgbClr val="000000"/>
                </a:solidFill>
                <a:effectLst/>
                <a:latin typeface="ff1"/>
              </a:rPr>
              <a:t>Marsland</a:t>
            </a:r>
            <a:r>
              <a:rPr lang="en-US" b="0" i="0" dirty="0">
                <a:solidFill>
                  <a:srgbClr val="000000"/>
                </a:solidFill>
                <a:effectLst/>
                <a:latin typeface="ff1"/>
              </a:rPr>
              <a:t>, Machine learning: an algorithmic perspective. CRC press, 2015.</a:t>
            </a:r>
          </a:p>
          <a:p>
            <a:pPr algn="l"/>
            <a:r>
              <a:rPr lang="en-IN" dirty="0" err="1">
                <a:solidFill>
                  <a:srgbClr val="000000"/>
                </a:solidFill>
                <a:latin typeface="ff1"/>
              </a:rPr>
              <a:t>Sananda</a:t>
            </a:r>
            <a:r>
              <a:rPr lang="en-IN" dirty="0">
                <a:solidFill>
                  <a:srgbClr val="000000"/>
                </a:solidFill>
                <a:latin typeface="ff1"/>
              </a:rPr>
              <a:t> Dutta, </a:t>
            </a:r>
            <a:r>
              <a:rPr lang="en-IN" dirty="0" err="1">
                <a:solidFill>
                  <a:srgbClr val="000000"/>
                </a:solidFill>
                <a:latin typeface="ff1"/>
              </a:rPr>
              <a:t>Airiddha</a:t>
            </a:r>
            <a:r>
              <a:rPr lang="en-IN" dirty="0">
                <a:solidFill>
                  <a:srgbClr val="000000"/>
                </a:solidFill>
                <a:latin typeface="ff1"/>
              </a:rPr>
              <a:t> Halder, </a:t>
            </a:r>
            <a:r>
              <a:rPr lang="en-IN" dirty="0" err="1">
                <a:solidFill>
                  <a:srgbClr val="000000"/>
                </a:solidFill>
                <a:latin typeface="ff1"/>
              </a:rPr>
              <a:t>Kousik</a:t>
            </a:r>
            <a:r>
              <a:rPr lang="en-IN" dirty="0">
                <a:solidFill>
                  <a:srgbClr val="000000"/>
                </a:solidFill>
                <a:latin typeface="ff1"/>
              </a:rPr>
              <a:t> Dasgupta,” Design of a novel Prediction Engine for predicting suitable salary for a job” 2018 Fourth International Conference on Research in Computational Intelligence and Communication Networks (ICRCICN).</a:t>
            </a:r>
            <a:endParaRPr lang="en-US" dirty="0">
              <a:solidFill>
                <a:srgbClr val="000000"/>
              </a:solidFill>
              <a:latin typeface="ff1"/>
            </a:endParaRPr>
          </a:p>
          <a:p>
            <a:endParaRPr lang="en-IN" dirty="0"/>
          </a:p>
        </p:txBody>
      </p:sp>
    </p:spTree>
    <p:extLst>
      <p:ext uri="{BB962C8B-B14F-4D97-AF65-F5344CB8AC3E}">
        <p14:creationId xmlns:p14="http://schemas.microsoft.com/office/powerpoint/2010/main" val="61971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9B5B-9FB6-406A-9177-671B735AC7B8}"/>
              </a:ext>
            </a:extLst>
          </p:cNvPr>
          <p:cNvSpPr>
            <a:spLocks noGrp="1"/>
          </p:cNvSpPr>
          <p:nvPr>
            <p:ph type="title"/>
          </p:nvPr>
        </p:nvSpPr>
        <p:spPr>
          <a:xfrm>
            <a:off x="1295402" y="2559920"/>
            <a:ext cx="9601196" cy="1303867"/>
          </a:xfrm>
        </p:spPr>
        <p:txBody>
          <a:bodyPr/>
          <a:lstStyle/>
          <a:p>
            <a:r>
              <a:rPr lang="en-IN" dirty="0">
                <a:latin typeface="Dosis Medium" pitchFamily="2" charset="0"/>
              </a:rPr>
              <a:t>Thank You !!</a:t>
            </a:r>
          </a:p>
        </p:txBody>
      </p:sp>
    </p:spTree>
    <p:extLst>
      <p:ext uri="{BB962C8B-B14F-4D97-AF65-F5344CB8AC3E}">
        <p14:creationId xmlns:p14="http://schemas.microsoft.com/office/powerpoint/2010/main" val="189102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2F3A-259B-4473-A8B5-88D7E1C6183E}"/>
              </a:ext>
            </a:extLst>
          </p:cNvPr>
          <p:cNvSpPr>
            <a:spLocks noGrp="1"/>
          </p:cNvSpPr>
          <p:nvPr>
            <p:ph type="title"/>
          </p:nvPr>
        </p:nvSpPr>
        <p:spPr/>
        <p:txBody>
          <a:bodyPr/>
          <a:lstStyle/>
          <a:p>
            <a:r>
              <a:rPr lang="en-US" dirty="0">
                <a:latin typeface="Dosis Medium" pitchFamily="2" charset="0"/>
              </a:rPr>
              <a:t>Introduction</a:t>
            </a:r>
            <a:endParaRPr lang="en-IN" dirty="0"/>
          </a:p>
        </p:txBody>
      </p:sp>
      <p:sp>
        <p:nvSpPr>
          <p:cNvPr id="3" name="Content Placeholder 2">
            <a:extLst>
              <a:ext uri="{FF2B5EF4-FFF2-40B4-BE49-F238E27FC236}">
                <a16:creationId xmlns:a16="http://schemas.microsoft.com/office/drawing/2014/main" id="{6425F4BF-18F3-4EA1-8088-5DE1DA67AE85}"/>
              </a:ext>
            </a:extLst>
          </p:cNvPr>
          <p:cNvSpPr>
            <a:spLocks noGrp="1"/>
          </p:cNvSpPr>
          <p:nvPr>
            <p:ph idx="1"/>
          </p:nvPr>
        </p:nvSpPr>
        <p:spPr/>
        <p:txBody>
          <a:bodyPr>
            <a:normAutofit fontScale="92500"/>
          </a:bodyPr>
          <a:lstStyle/>
          <a:p>
            <a:pPr marL="285750" indent="-285750">
              <a:buClr>
                <a:schemeClr val="accent5">
                  <a:lumMod val="60000"/>
                  <a:lumOff val="40000"/>
                </a:schemeClr>
              </a:buClr>
              <a:buFont typeface="Wingdings" panose="05000000000000000000" pitchFamily="2" charset="2"/>
              <a:buChar char="Ø"/>
            </a:pPr>
            <a:r>
              <a:rPr lang="en-IN" sz="2400" dirty="0">
                <a:latin typeface="Dosis Medium" pitchFamily="2" charset="0"/>
              </a:rPr>
              <a:t>In this presentation, we are going to introduce the basic understanding of our mini project.</a:t>
            </a:r>
          </a:p>
          <a:p>
            <a:pPr marL="285750" indent="-285750">
              <a:buClr>
                <a:schemeClr val="accent5">
                  <a:lumMod val="60000"/>
                  <a:lumOff val="40000"/>
                </a:schemeClr>
              </a:buClr>
              <a:buFont typeface="Wingdings" panose="05000000000000000000" pitchFamily="2" charset="2"/>
              <a:buChar char="Ø"/>
            </a:pPr>
            <a:endParaRPr lang="en-IN" sz="2400" dirty="0">
              <a:latin typeface="Dosis Medium" pitchFamily="2" charset="0"/>
            </a:endParaRPr>
          </a:p>
          <a:p>
            <a:pPr marL="285750" indent="-285750">
              <a:buClr>
                <a:schemeClr val="accent5">
                  <a:lumMod val="60000"/>
                  <a:lumOff val="40000"/>
                </a:schemeClr>
              </a:buClr>
              <a:buFont typeface="Wingdings" panose="05000000000000000000" pitchFamily="2" charset="2"/>
              <a:buChar char="Ø"/>
            </a:pPr>
            <a:r>
              <a:rPr lang="en-IN" sz="2400" dirty="0">
                <a:latin typeface="Dosis Medium" pitchFamily="2" charset="0"/>
              </a:rPr>
              <a:t>The following presentation includes the procedures starting from project idea, abstract, scope of project, literature review, Software and hardware requirements, comparative study, proposed model, conclusion and future scope.</a:t>
            </a:r>
          </a:p>
          <a:p>
            <a:pPr marL="285750" indent="-285750">
              <a:buClr>
                <a:schemeClr val="accent5">
                  <a:lumMod val="60000"/>
                  <a:lumOff val="40000"/>
                </a:schemeClr>
              </a:buClr>
              <a:buFont typeface="Wingdings" panose="05000000000000000000" pitchFamily="2" charset="2"/>
              <a:buChar char="Ø"/>
            </a:pPr>
            <a:r>
              <a:rPr lang="en-IN" dirty="0">
                <a:latin typeface="Dosis Medium" pitchFamily="2" charset="0"/>
              </a:rPr>
              <a:t>Through this system a software developer can predict his/her salary according to the details provided.</a:t>
            </a:r>
            <a:endParaRPr lang="en-IN" sz="2400" dirty="0">
              <a:latin typeface="Dosis Medium" pitchFamily="2" charset="0"/>
            </a:endParaRPr>
          </a:p>
          <a:p>
            <a:pPr marL="0" indent="0">
              <a:buClr>
                <a:schemeClr val="accent5">
                  <a:lumMod val="60000"/>
                  <a:lumOff val="40000"/>
                </a:schemeClr>
              </a:buClr>
              <a:buNone/>
            </a:pPr>
            <a:endParaRPr lang="en-IN" sz="2400" dirty="0">
              <a:latin typeface="Dosis Medium" pitchFamily="2" charset="0"/>
            </a:endParaRPr>
          </a:p>
          <a:p>
            <a:endParaRPr lang="en-IN" dirty="0"/>
          </a:p>
        </p:txBody>
      </p:sp>
    </p:spTree>
    <p:extLst>
      <p:ext uri="{BB962C8B-B14F-4D97-AF65-F5344CB8AC3E}">
        <p14:creationId xmlns:p14="http://schemas.microsoft.com/office/powerpoint/2010/main" val="79707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13CD9-1E9E-4FEC-B107-B21CD5FB11A1}"/>
              </a:ext>
            </a:extLst>
          </p:cNvPr>
          <p:cNvSpPr>
            <a:spLocks noGrp="1"/>
          </p:cNvSpPr>
          <p:nvPr>
            <p:ph type="title"/>
          </p:nvPr>
        </p:nvSpPr>
        <p:spPr/>
        <p:txBody>
          <a:bodyPr/>
          <a:lstStyle/>
          <a:p>
            <a:r>
              <a:rPr lang="en-IN" dirty="0">
                <a:latin typeface="Dosis Medium" pitchFamily="2" charset="0"/>
              </a:rPr>
              <a:t>Abstract</a:t>
            </a:r>
          </a:p>
        </p:txBody>
      </p:sp>
      <p:sp>
        <p:nvSpPr>
          <p:cNvPr id="3" name="Content Placeholder 2">
            <a:extLst>
              <a:ext uri="{FF2B5EF4-FFF2-40B4-BE49-F238E27FC236}">
                <a16:creationId xmlns:a16="http://schemas.microsoft.com/office/drawing/2014/main" id="{BB551F82-42E3-4999-A1BD-3CB5CEB10731}"/>
              </a:ext>
            </a:extLst>
          </p:cNvPr>
          <p:cNvSpPr>
            <a:spLocks noGrp="1"/>
          </p:cNvSpPr>
          <p:nvPr>
            <p:ph idx="1"/>
          </p:nvPr>
        </p:nvSpPr>
        <p:spPr/>
        <p:txBody>
          <a:bodyPr>
            <a:normAutofit fontScale="70000" lnSpcReduction="20000"/>
          </a:bodyPr>
          <a:lstStyle/>
          <a:p>
            <a:pPr marL="0" indent="0" algn="l">
              <a:buNone/>
            </a:pPr>
            <a:r>
              <a:rPr lang="en-US" sz="2600" b="0" i="0" dirty="0">
                <a:solidFill>
                  <a:srgbClr val="000000"/>
                </a:solidFill>
                <a:effectLst/>
                <a:latin typeface="Dosis Medium" pitchFamily="2" charset="0"/>
              </a:rPr>
              <a:t>The goal of this project is to predict salary of a person after a certain year. The graphical </a:t>
            </a:r>
          </a:p>
          <a:p>
            <a:pPr marL="0" indent="0" algn="l">
              <a:buNone/>
            </a:pPr>
            <a:r>
              <a:rPr lang="en-US" sz="2600" b="0" i="0" dirty="0">
                <a:solidFill>
                  <a:srgbClr val="000000"/>
                </a:solidFill>
                <a:effectLst/>
                <a:latin typeface="Dosis Medium" pitchFamily="2" charset="0"/>
              </a:rPr>
              <a:t>representation of predicting salary is a process that aims for developing computerized system to </a:t>
            </a:r>
          </a:p>
          <a:p>
            <a:pPr marL="0" indent="0" algn="l">
              <a:buNone/>
            </a:pPr>
            <a:r>
              <a:rPr lang="en-US" sz="2600" b="0" i="0" dirty="0">
                <a:solidFill>
                  <a:srgbClr val="000000"/>
                </a:solidFill>
                <a:effectLst/>
                <a:latin typeface="Dosis Medium" pitchFamily="2" charset="0"/>
              </a:rPr>
              <a:t>maintain all the daily work of salary growth graph in any field and can predict salary after a </a:t>
            </a:r>
          </a:p>
          <a:p>
            <a:pPr marL="0" indent="0" algn="l">
              <a:buNone/>
            </a:pPr>
            <a:r>
              <a:rPr lang="en-US" sz="2600" b="0" i="0" dirty="0">
                <a:solidFill>
                  <a:srgbClr val="000000"/>
                </a:solidFill>
                <a:effectLst/>
                <a:latin typeface="Dosis Medium" pitchFamily="2" charset="0"/>
              </a:rPr>
              <a:t>certain time period. This application can take the database for the salary system from the </a:t>
            </a:r>
          </a:p>
          <a:p>
            <a:pPr marL="0" indent="0" algn="l">
              <a:buNone/>
            </a:pPr>
            <a:r>
              <a:rPr lang="en-US" sz="2600" b="0" i="0" dirty="0">
                <a:solidFill>
                  <a:srgbClr val="000000"/>
                </a:solidFill>
                <a:effectLst/>
                <a:latin typeface="Dosis Medium" pitchFamily="2" charset="0"/>
              </a:rPr>
              <a:t>organization and makes a graph through this information from the database. It will check the </a:t>
            </a:r>
          </a:p>
          <a:p>
            <a:pPr marL="0" indent="0" algn="l">
              <a:buNone/>
            </a:pPr>
            <a:r>
              <a:rPr lang="en-US" sz="2600" b="0" i="0" dirty="0">
                <a:solidFill>
                  <a:srgbClr val="000000"/>
                </a:solidFill>
                <a:effectLst/>
                <a:latin typeface="Dosis Medium" pitchFamily="2" charset="0"/>
              </a:rPr>
              <a:t>salary fields then import a graph which helps to observe the graphical representation. And then it </a:t>
            </a:r>
          </a:p>
          <a:p>
            <a:pPr marL="0" indent="0" algn="l">
              <a:buNone/>
            </a:pPr>
            <a:r>
              <a:rPr lang="en-US" sz="2600" b="0" i="0" dirty="0">
                <a:solidFill>
                  <a:srgbClr val="000000"/>
                </a:solidFill>
                <a:effectLst/>
                <a:latin typeface="Dosis Medium" pitchFamily="2" charset="0"/>
              </a:rPr>
              <a:t>can predict a certain time period salary through the prediction algorithm. It can also be applied in </a:t>
            </a:r>
          </a:p>
          <a:p>
            <a:pPr marL="0" indent="0" algn="l">
              <a:buNone/>
            </a:pPr>
            <a:r>
              <a:rPr lang="en-US" sz="2600" b="0" i="0" dirty="0">
                <a:solidFill>
                  <a:srgbClr val="000000"/>
                </a:solidFill>
                <a:effectLst/>
                <a:latin typeface="Dosis Medium" pitchFamily="2" charset="0"/>
              </a:rPr>
              <a:t>some other effective prediction also .</a:t>
            </a:r>
          </a:p>
          <a:p>
            <a:pPr marL="0" indent="0">
              <a:buNone/>
            </a:pPr>
            <a:endParaRPr lang="en-IN" dirty="0"/>
          </a:p>
        </p:txBody>
      </p:sp>
      <p:pic>
        <p:nvPicPr>
          <p:cNvPr id="5" name="Picture 4">
            <a:extLst>
              <a:ext uri="{FF2B5EF4-FFF2-40B4-BE49-F238E27FC236}">
                <a16:creationId xmlns:a16="http://schemas.microsoft.com/office/drawing/2014/main" id="{224D8B2D-E590-4460-8E33-C2277CD64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982" y="626320"/>
            <a:ext cx="2532196" cy="1795146"/>
          </a:xfrm>
          <a:prstGeom prst="rect">
            <a:avLst/>
          </a:prstGeom>
        </p:spPr>
      </p:pic>
    </p:spTree>
    <p:extLst>
      <p:ext uri="{BB962C8B-B14F-4D97-AF65-F5344CB8AC3E}">
        <p14:creationId xmlns:p14="http://schemas.microsoft.com/office/powerpoint/2010/main" val="133251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8589-AD9C-4AF5-9841-5898AEC2A414}"/>
              </a:ext>
            </a:extLst>
          </p:cNvPr>
          <p:cNvSpPr>
            <a:spLocks noGrp="1"/>
          </p:cNvSpPr>
          <p:nvPr>
            <p:ph type="title"/>
          </p:nvPr>
        </p:nvSpPr>
        <p:spPr/>
        <p:txBody>
          <a:bodyPr/>
          <a:lstStyle/>
          <a:p>
            <a:r>
              <a:rPr lang="en-IN" dirty="0">
                <a:latin typeface="Dosis Medium" pitchFamily="2" charset="0"/>
              </a:rPr>
              <a:t>Problem Statement</a:t>
            </a:r>
          </a:p>
        </p:txBody>
      </p:sp>
      <p:sp>
        <p:nvSpPr>
          <p:cNvPr id="3" name="Content Placeholder 2">
            <a:extLst>
              <a:ext uri="{FF2B5EF4-FFF2-40B4-BE49-F238E27FC236}">
                <a16:creationId xmlns:a16="http://schemas.microsoft.com/office/drawing/2014/main" id="{DF59B37D-0E6A-49AE-902D-A9B5A908AA88}"/>
              </a:ext>
            </a:extLst>
          </p:cNvPr>
          <p:cNvSpPr>
            <a:spLocks noGrp="1"/>
          </p:cNvSpPr>
          <p:nvPr>
            <p:ph idx="1"/>
          </p:nvPr>
        </p:nvSpPr>
        <p:spPr>
          <a:xfrm>
            <a:off x="1362635" y="2456330"/>
            <a:ext cx="9126071" cy="2590800"/>
          </a:xfrm>
        </p:spPr>
        <p:txBody>
          <a:bodyPr/>
          <a:lstStyle/>
          <a:p>
            <a:r>
              <a:rPr lang="en-IN" dirty="0"/>
              <a:t> </a:t>
            </a:r>
            <a:r>
              <a:rPr lang="en-IN" dirty="0">
                <a:latin typeface="Dosis Medium" pitchFamily="2" charset="0"/>
              </a:rPr>
              <a:t>Sometimes developers are confused while making a choice to select a job on the basis of the salary he/she will get.</a:t>
            </a:r>
          </a:p>
          <a:p>
            <a:r>
              <a:rPr lang="en-IN" dirty="0">
                <a:latin typeface="Dosis Medium" pitchFamily="2" charset="0"/>
              </a:rPr>
              <a:t>Also, the salary is different for different states and countries so it gets more </a:t>
            </a:r>
            <a:r>
              <a:rPr lang="en-IN" b="0" i="0" dirty="0">
                <a:solidFill>
                  <a:srgbClr val="202124"/>
                </a:solidFill>
                <a:effectLst/>
                <a:latin typeface="Google Sans"/>
              </a:rPr>
              <a:t>tiring to get all the information.</a:t>
            </a:r>
          </a:p>
          <a:p>
            <a:pPr marL="0" indent="0">
              <a:buNone/>
            </a:pPr>
            <a:endParaRPr lang="en-IN" dirty="0">
              <a:latin typeface="Dosis Medium" pitchFamily="2" charset="0"/>
            </a:endParaRPr>
          </a:p>
        </p:txBody>
      </p:sp>
      <p:pic>
        <p:nvPicPr>
          <p:cNvPr id="5" name="Picture 4">
            <a:extLst>
              <a:ext uri="{FF2B5EF4-FFF2-40B4-BE49-F238E27FC236}">
                <a16:creationId xmlns:a16="http://schemas.microsoft.com/office/drawing/2014/main" id="{39DCC961-671B-4DDB-ACBB-3E914F588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382" y="3877056"/>
            <a:ext cx="2340147" cy="2340147"/>
          </a:xfrm>
          <a:prstGeom prst="rect">
            <a:avLst/>
          </a:prstGeom>
        </p:spPr>
      </p:pic>
    </p:spTree>
    <p:extLst>
      <p:ext uri="{BB962C8B-B14F-4D97-AF65-F5344CB8AC3E}">
        <p14:creationId xmlns:p14="http://schemas.microsoft.com/office/powerpoint/2010/main" val="247516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0CAF-C8A9-4D09-B091-E63651E5DB3A}"/>
              </a:ext>
            </a:extLst>
          </p:cNvPr>
          <p:cNvSpPr>
            <a:spLocks noGrp="1"/>
          </p:cNvSpPr>
          <p:nvPr>
            <p:ph type="title"/>
          </p:nvPr>
        </p:nvSpPr>
        <p:spPr>
          <a:xfrm>
            <a:off x="1295402" y="982133"/>
            <a:ext cx="9444316" cy="927350"/>
          </a:xfrm>
        </p:spPr>
        <p:txBody>
          <a:bodyPr/>
          <a:lstStyle/>
          <a:p>
            <a:r>
              <a:rPr lang="en-US" dirty="0">
                <a:latin typeface="Dosis Medium" pitchFamily="2" charset="0"/>
              </a:rPr>
              <a:t>Literature review</a:t>
            </a:r>
            <a:endParaRPr lang="en-IN" dirty="0"/>
          </a:p>
        </p:txBody>
      </p:sp>
      <p:sp>
        <p:nvSpPr>
          <p:cNvPr id="3" name="Content Placeholder 2">
            <a:extLst>
              <a:ext uri="{FF2B5EF4-FFF2-40B4-BE49-F238E27FC236}">
                <a16:creationId xmlns:a16="http://schemas.microsoft.com/office/drawing/2014/main" id="{AE942D12-4EE0-4570-BBB9-176D8969A60E}"/>
              </a:ext>
            </a:extLst>
          </p:cNvPr>
          <p:cNvSpPr>
            <a:spLocks noGrp="1"/>
          </p:cNvSpPr>
          <p:nvPr>
            <p:ph idx="1"/>
          </p:nvPr>
        </p:nvSpPr>
        <p:spPr>
          <a:xfrm>
            <a:off x="1228165" y="2465294"/>
            <a:ext cx="9834282" cy="3783106"/>
          </a:xfrm>
        </p:spPr>
        <p:txBody>
          <a:bodyPr>
            <a:normAutofit fontScale="92500"/>
          </a:bodyPr>
          <a:lstStyle/>
          <a:p>
            <a:r>
              <a:rPr lang="en-US" sz="1600" b="0" i="0" dirty="0">
                <a:solidFill>
                  <a:srgbClr val="000000"/>
                </a:solidFill>
                <a:effectLst/>
                <a:latin typeface="ff2"/>
              </a:rPr>
              <a:t>SALARY PREDICTION USING REGRESSION TECHNIQUES (</a:t>
            </a:r>
            <a:r>
              <a:rPr lang="en-IN" sz="1600" b="0" i="0" dirty="0" err="1">
                <a:solidFill>
                  <a:srgbClr val="000000"/>
                </a:solidFill>
                <a:effectLst/>
                <a:latin typeface="ff1"/>
              </a:rPr>
              <a:t>Sayan</a:t>
            </a:r>
            <a:r>
              <a:rPr lang="en-IN" sz="1600" b="0" i="0" dirty="0">
                <a:solidFill>
                  <a:srgbClr val="000000"/>
                </a:solidFill>
                <a:effectLst/>
                <a:latin typeface="ff1"/>
              </a:rPr>
              <a:t> Das(JIS College of Engineering, Kalyani, Nadia)</a:t>
            </a:r>
            <a:endParaRPr lang="en-US" sz="1600" dirty="0">
              <a:solidFill>
                <a:srgbClr val="000000"/>
              </a:solidFill>
              <a:latin typeface="ff4"/>
            </a:endParaRPr>
          </a:p>
          <a:p>
            <a:pPr marL="0" indent="0" algn="l">
              <a:buNone/>
            </a:pPr>
            <a:r>
              <a:rPr lang="en-US" sz="1600" b="0" i="0" dirty="0">
                <a:solidFill>
                  <a:srgbClr val="000000"/>
                </a:solidFill>
                <a:effectLst/>
                <a:latin typeface="ff4"/>
              </a:rPr>
              <a:t>The goal of this paper is to predict salary of a person after a certain year. The graphical representation of predicting salary is a process that aims for developing computerized system to maintain all the daily work of salary growth graph in any field and can predict salary after a certain time period. </a:t>
            </a:r>
          </a:p>
          <a:p>
            <a:r>
              <a:rPr lang="en-US" sz="1600" dirty="0">
                <a:solidFill>
                  <a:srgbClr val="000000"/>
                </a:solidFill>
                <a:latin typeface="ff2"/>
              </a:rPr>
              <a:t>Implement of salary prediction system to improve student motivation using data mining technique (</a:t>
            </a:r>
            <a:r>
              <a:rPr lang="en-IN" sz="1600" dirty="0">
                <a:solidFill>
                  <a:srgbClr val="000000"/>
                </a:solidFill>
                <a:latin typeface="ff2"/>
              </a:rPr>
              <a:t>Publisher: IEEE)</a:t>
            </a:r>
          </a:p>
          <a:p>
            <a:pPr marL="0" indent="0">
              <a:buNone/>
            </a:pPr>
            <a:r>
              <a:rPr lang="en-US" sz="1600" dirty="0">
                <a:solidFill>
                  <a:srgbClr val="000000"/>
                </a:solidFill>
                <a:latin typeface="ff2"/>
              </a:rPr>
              <a:t>This paper presents a salary prediction system using a profile of graduated students as a model. A data mining technique is applied to generate a model to predict a salary for individual students who have similar attributes to the training data.</a:t>
            </a:r>
            <a:endParaRPr lang="en-IN" sz="1600" dirty="0">
              <a:solidFill>
                <a:srgbClr val="000000"/>
              </a:solidFill>
              <a:latin typeface="ff2"/>
            </a:endParaRPr>
          </a:p>
          <a:p>
            <a:r>
              <a:rPr lang="en-US" sz="1600" dirty="0">
                <a:solidFill>
                  <a:srgbClr val="000000"/>
                </a:solidFill>
                <a:latin typeface="ff2"/>
              </a:rPr>
              <a:t>SALARY PREDICTION USING MACHINE LEARNING</a:t>
            </a:r>
            <a:r>
              <a:rPr lang="en-IN" sz="1600" dirty="0">
                <a:solidFill>
                  <a:srgbClr val="000000"/>
                </a:solidFill>
                <a:latin typeface="ff2"/>
              </a:rPr>
              <a:t> (</a:t>
            </a:r>
            <a:r>
              <a:rPr lang="en-US" sz="1600" dirty="0">
                <a:solidFill>
                  <a:srgbClr val="000000"/>
                </a:solidFill>
                <a:latin typeface="ff2"/>
              </a:rPr>
              <a:t>Prof. D. M. Lothe1 , Prakash Tiwari2 , Nikhil Patil3 , Sanjana Patil4 , </a:t>
            </a:r>
            <a:r>
              <a:rPr lang="en-US" sz="1600" dirty="0" err="1">
                <a:solidFill>
                  <a:srgbClr val="000000"/>
                </a:solidFill>
                <a:latin typeface="ff2"/>
              </a:rPr>
              <a:t>Vishwajeet</a:t>
            </a:r>
            <a:r>
              <a:rPr lang="en-US" sz="1600" dirty="0">
                <a:solidFill>
                  <a:srgbClr val="000000"/>
                </a:solidFill>
                <a:latin typeface="ff2"/>
              </a:rPr>
              <a:t> Patil5</a:t>
            </a:r>
            <a:r>
              <a:rPr lang="en-IN" sz="1600" dirty="0">
                <a:solidFill>
                  <a:srgbClr val="000000"/>
                </a:solidFill>
                <a:latin typeface="ff2"/>
              </a:rPr>
              <a:t>)</a:t>
            </a:r>
          </a:p>
          <a:p>
            <a:pPr marL="0" indent="0">
              <a:buNone/>
            </a:pPr>
            <a:r>
              <a:rPr lang="en-US" sz="1600" dirty="0">
                <a:solidFill>
                  <a:srgbClr val="000000"/>
                </a:solidFill>
                <a:latin typeface="ff2"/>
              </a:rPr>
              <a:t>Now a day’s prediction engine has become so popular that they are generating accurate and affordable predictions just like a human, and being using industry to solve many of the problems. Predicting justified salary for employee is always being a challenging job for an employer.</a:t>
            </a:r>
          </a:p>
          <a:p>
            <a:endParaRPr lang="en-US" sz="1600" b="0" i="0" dirty="0">
              <a:solidFill>
                <a:srgbClr val="000000"/>
              </a:solidFill>
              <a:effectLst/>
              <a:latin typeface="ff4"/>
            </a:endParaRPr>
          </a:p>
          <a:p>
            <a:pPr marL="0" indent="0">
              <a:buNone/>
            </a:pPr>
            <a:endParaRPr lang="en-US" b="0" i="0" dirty="0">
              <a:solidFill>
                <a:srgbClr val="000000"/>
              </a:solidFill>
              <a:effectLst/>
              <a:latin typeface="ff2"/>
            </a:endParaRPr>
          </a:p>
        </p:txBody>
      </p:sp>
      <p:pic>
        <p:nvPicPr>
          <p:cNvPr id="5" name="Picture 4">
            <a:extLst>
              <a:ext uri="{FF2B5EF4-FFF2-40B4-BE49-F238E27FC236}">
                <a16:creationId xmlns:a16="http://schemas.microsoft.com/office/drawing/2014/main" id="{EDD3A989-4864-445F-B8C8-EE63D35DE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126" y="609600"/>
            <a:ext cx="2194321" cy="1801906"/>
          </a:xfrm>
          <a:prstGeom prst="rect">
            <a:avLst/>
          </a:prstGeom>
        </p:spPr>
      </p:pic>
    </p:spTree>
    <p:extLst>
      <p:ext uri="{BB962C8B-B14F-4D97-AF65-F5344CB8AC3E}">
        <p14:creationId xmlns:p14="http://schemas.microsoft.com/office/powerpoint/2010/main" val="275033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D48A-00C8-49B5-8A95-B0FBF551B05C}"/>
              </a:ext>
            </a:extLst>
          </p:cNvPr>
          <p:cNvSpPr>
            <a:spLocks noGrp="1"/>
          </p:cNvSpPr>
          <p:nvPr>
            <p:ph type="title"/>
          </p:nvPr>
        </p:nvSpPr>
        <p:spPr/>
        <p:txBody>
          <a:bodyPr/>
          <a:lstStyle/>
          <a:p>
            <a:r>
              <a:rPr lang="en-IN" dirty="0">
                <a:latin typeface="Dosis Medium" pitchFamily="2" charset="0"/>
              </a:rPr>
              <a:t>Scope of Project</a:t>
            </a:r>
          </a:p>
        </p:txBody>
      </p:sp>
      <p:sp>
        <p:nvSpPr>
          <p:cNvPr id="3" name="Content Placeholder 2">
            <a:extLst>
              <a:ext uri="{FF2B5EF4-FFF2-40B4-BE49-F238E27FC236}">
                <a16:creationId xmlns:a16="http://schemas.microsoft.com/office/drawing/2014/main" id="{FDA5EA6E-219F-4B61-A577-FC3C7C82404F}"/>
              </a:ext>
            </a:extLst>
          </p:cNvPr>
          <p:cNvSpPr>
            <a:spLocks noGrp="1"/>
          </p:cNvSpPr>
          <p:nvPr>
            <p:ph idx="1"/>
          </p:nvPr>
        </p:nvSpPr>
        <p:spPr/>
        <p:txBody>
          <a:bodyPr>
            <a:normAutofit/>
          </a:bodyPr>
          <a:lstStyle/>
          <a:p>
            <a:pPr algn="l"/>
            <a:r>
              <a:rPr lang="en-US" b="0" i="0" dirty="0">
                <a:solidFill>
                  <a:srgbClr val="000000"/>
                </a:solidFill>
                <a:effectLst/>
                <a:latin typeface="ff1"/>
              </a:rPr>
              <a:t>Helping to see the growth at any field. </a:t>
            </a:r>
            <a:endParaRPr lang="en-US" b="0" i="0" dirty="0">
              <a:solidFill>
                <a:srgbClr val="000000"/>
              </a:solidFill>
              <a:effectLst/>
              <a:latin typeface="ff7"/>
            </a:endParaRPr>
          </a:p>
          <a:p>
            <a:pPr algn="l"/>
            <a:r>
              <a:rPr lang="en-US" b="0" i="0" dirty="0">
                <a:solidFill>
                  <a:srgbClr val="000000"/>
                </a:solidFill>
                <a:effectLst/>
                <a:latin typeface="ff1"/>
              </a:rPr>
              <a:t>With the help of machine learning it can easily produce a graph. </a:t>
            </a:r>
          </a:p>
          <a:p>
            <a:pPr algn="l"/>
            <a:r>
              <a:rPr lang="en-US" b="0" i="0" dirty="0">
                <a:solidFill>
                  <a:srgbClr val="000000"/>
                </a:solidFill>
                <a:effectLst/>
                <a:latin typeface="ff1"/>
              </a:rPr>
              <a:t>Marketing easy to estimate the salary between x-y axis. </a:t>
            </a:r>
          </a:p>
          <a:p>
            <a:pPr algn="l"/>
            <a:r>
              <a:rPr lang="en-US" b="0" i="0" dirty="0">
                <a:solidFill>
                  <a:srgbClr val="000000"/>
                </a:solidFill>
                <a:effectLst/>
                <a:latin typeface="ff1"/>
              </a:rPr>
              <a:t>User can give any point to get the salary through the program. </a:t>
            </a:r>
          </a:p>
          <a:p>
            <a:pPr algn="l"/>
            <a:r>
              <a:rPr lang="en-US" b="0" i="0" dirty="0">
                <a:solidFill>
                  <a:srgbClr val="000000"/>
                </a:solidFill>
                <a:effectLst/>
                <a:latin typeface="ff1"/>
              </a:rPr>
              <a:t>Salary of the employees can be observed to give them a particular field according to their qualifications</a:t>
            </a:r>
          </a:p>
          <a:p>
            <a:endParaRPr lang="en-IN" dirty="0"/>
          </a:p>
        </p:txBody>
      </p:sp>
      <p:pic>
        <p:nvPicPr>
          <p:cNvPr id="5" name="Picture 4">
            <a:extLst>
              <a:ext uri="{FF2B5EF4-FFF2-40B4-BE49-F238E27FC236}">
                <a16:creationId xmlns:a16="http://schemas.microsoft.com/office/drawing/2014/main" id="{9B871612-098F-4E51-BCFD-911FC446C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637" y="662515"/>
            <a:ext cx="2343150" cy="1943100"/>
          </a:xfrm>
          <a:prstGeom prst="rect">
            <a:avLst/>
          </a:prstGeom>
        </p:spPr>
      </p:pic>
    </p:spTree>
    <p:extLst>
      <p:ext uri="{BB962C8B-B14F-4D97-AF65-F5344CB8AC3E}">
        <p14:creationId xmlns:p14="http://schemas.microsoft.com/office/powerpoint/2010/main" val="1444633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F2D8-15A0-47E2-B6E4-268E883FFC8A}"/>
              </a:ext>
            </a:extLst>
          </p:cNvPr>
          <p:cNvSpPr>
            <a:spLocks noGrp="1"/>
          </p:cNvSpPr>
          <p:nvPr>
            <p:ph type="title"/>
          </p:nvPr>
        </p:nvSpPr>
        <p:spPr/>
        <p:txBody>
          <a:bodyPr/>
          <a:lstStyle/>
          <a:p>
            <a:r>
              <a:rPr lang="en-US" dirty="0">
                <a:latin typeface="Dosis Medium" pitchFamily="2" charset="0"/>
              </a:rPr>
              <a:t>System</a:t>
            </a:r>
            <a:r>
              <a:rPr lang="en-US" dirty="0"/>
              <a:t> </a:t>
            </a:r>
            <a:r>
              <a:rPr lang="en-US" dirty="0">
                <a:latin typeface="Dosis Medium" pitchFamily="2" charset="0"/>
              </a:rPr>
              <a:t>Specification</a:t>
            </a:r>
            <a:endParaRPr lang="en-IN" dirty="0">
              <a:latin typeface="Dosis Medium" pitchFamily="2" charset="0"/>
            </a:endParaRPr>
          </a:p>
        </p:txBody>
      </p:sp>
      <p:sp>
        <p:nvSpPr>
          <p:cNvPr id="3" name="Content Placeholder 2">
            <a:extLst>
              <a:ext uri="{FF2B5EF4-FFF2-40B4-BE49-F238E27FC236}">
                <a16:creationId xmlns:a16="http://schemas.microsoft.com/office/drawing/2014/main" id="{00B7D01B-9ECC-4489-A9D7-298611BF1F91}"/>
              </a:ext>
            </a:extLst>
          </p:cNvPr>
          <p:cNvSpPr>
            <a:spLocks noGrp="1"/>
          </p:cNvSpPr>
          <p:nvPr>
            <p:ph idx="1"/>
          </p:nvPr>
        </p:nvSpPr>
        <p:spPr>
          <a:xfrm>
            <a:off x="1295400" y="2556932"/>
            <a:ext cx="9802905" cy="3592856"/>
          </a:xfrm>
        </p:spPr>
        <p:txBody>
          <a:bodyPr>
            <a:normAutofit fontScale="85000" lnSpcReduction="20000"/>
          </a:bodyPr>
          <a:lstStyle/>
          <a:p>
            <a:pPr marL="285750" lvl="1">
              <a:buClr>
                <a:schemeClr val="accent5">
                  <a:lumMod val="60000"/>
                  <a:lumOff val="40000"/>
                </a:schemeClr>
              </a:buClr>
              <a:buFont typeface="Wingdings" panose="05000000000000000000" pitchFamily="2" charset="2"/>
              <a:buChar char="ü"/>
            </a:pPr>
            <a:r>
              <a:rPr lang="en-US" sz="2100" dirty="0">
                <a:solidFill>
                  <a:schemeClr val="tx1">
                    <a:lumMod val="75000"/>
                  </a:schemeClr>
                </a:solidFill>
                <a:latin typeface="Dosis Medium" pitchFamily="2" charset="0"/>
              </a:rPr>
              <a:t>Hardware Requirements</a:t>
            </a:r>
          </a:p>
          <a:p>
            <a:pPr marL="0" lvl="2" indent="0">
              <a:buClr>
                <a:schemeClr val="accent5">
                  <a:lumMod val="60000"/>
                  <a:lumOff val="40000"/>
                </a:schemeClr>
              </a:buClr>
              <a:buNone/>
            </a:pPr>
            <a:r>
              <a:rPr lang="en-US" sz="2100" dirty="0">
                <a:solidFill>
                  <a:schemeClr val="tx1">
                    <a:lumMod val="75000"/>
                  </a:schemeClr>
                </a:solidFill>
                <a:latin typeface="Dosis Medium" pitchFamily="2" charset="0"/>
              </a:rPr>
              <a:t>Processor : Intel i3/i5/i7</a:t>
            </a:r>
          </a:p>
          <a:p>
            <a:pPr marL="0" lvl="2" indent="0">
              <a:buClr>
                <a:schemeClr val="accent5">
                  <a:lumMod val="60000"/>
                  <a:lumOff val="40000"/>
                </a:schemeClr>
              </a:buClr>
              <a:buNone/>
            </a:pPr>
            <a:r>
              <a:rPr lang="en-US" sz="2100" dirty="0">
                <a:solidFill>
                  <a:schemeClr val="tx1">
                    <a:lumMod val="75000"/>
                  </a:schemeClr>
                </a:solidFill>
                <a:latin typeface="Dosis Medium" pitchFamily="2" charset="0"/>
              </a:rPr>
              <a:t>Hard Disk : </a:t>
            </a:r>
            <a:r>
              <a:rPr lang="en-IN" sz="2100" dirty="0">
                <a:solidFill>
                  <a:schemeClr val="tx1">
                    <a:lumMod val="75000"/>
                  </a:schemeClr>
                </a:solidFill>
                <a:latin typeface="Dosis Medium" pitchFamily="2" charset="0"/>
              </a:rPr>
              <a:t>500 GB internal storage drive</a:t>
            </a:r>
          </a:p>
          <a:p>
            <a:pPr marL="0" lvl="2" indent="0">
              <a:buClr>
                <a:schemeClr val="accent5">
                  <a:lumMod val="60000"/>
                  <a:lumOff val="40000"/>
                </a:schemeClr>
              </a:buClr>
              <a:buNone/>
            </a:pPr>
            <a:r>
              <a:rPr lang="en-US" sz="2100" dirty="0">
                <a:solidFill>
                  <a:schemeClr val="tx1">
                    <a:lumMod val="75000"/>
                  </a:schemeClr>
                </a:solidFill>
                <a:latin typeface="Dosis Medium" pitchFamily="2" charset="0"/>
              </a:rPr>
              <a:t>Memory : 2 GB RAM</a:t>
            </a:r>
          </a:p>
          <a:p>
            <a:pPr marL="285750" lvl="1">
              <a:buClr>
                <a:schemeClr val="accent5">
                  <a:lumMod val="60000"/>
                  <a:lumOff val="40000"/>
                </a:schemeClr>
              </a:buClr>
              <a:buFont typeface="Wingdings" panose="05000000000000000000" pitchFamily="2" charset="2"/>
              <a:buChar char="ü"/>
            </a:pPr>
            <a:r>
              <a:rPr lang="en-US" sz="2100" dirty="0">
                <a:solidFill>
                  <a:schemeClr val="tx1">
                    <a:lumMod val="75000"/>
                  </a:schemeClr>
                </a:solidFill>
                <a:latin typeface="Dosis Medium" pitchFamily="2" charset="0"/>
              </a:rPr>
              <a:t>Software Requirements</a:t>
            </a:r>
          </a:p>
          <a:p>
            <a:pPr marL="0" lvl="2" indent="0">
              <a:buClr>
                <a:schemeClr val="accent5">
                  <a:lumMod val="60000"/>
                  <a:lumOff val="40000"/>
                </a:schemeClr>
              </a:buClr>
              <a:buNone/>
            </a:pPr>
            <a:r>
              <a:rPr lang="en-US" sz="2100" dirty="0">
                <a:solidFill>
                  <a:schemeClr val="tx1">
                    <a:lumMod val="75000"/>
                  </a:schemeClr>
                </a:solidFill>
                <a:latin typeface="Dosis Medium" pitchFamily="2" charset="0"/>
              </a:rPr>
              <a:t>Windows 8 or Above</a:t>
            </a:r>
          </a:p>
          <a:p>
            <a:pPr marL="0" indent="0" algn="l">
              <a:buClr>
                <a:schemeClr val="accent5">
                  <a:lumMod val="60000"/>
                  <a:lumOff val="40000"/>
                </a:schemeClr>
              </a:buClr>
              <a:buNone/>
            </a:pPr>
            <a:r>
              <a:rPr lang="en-US" sz="2000" dirty="0">
                <a:solidFill>
                  <a:schemeClr val="tx1">
                    <a:lumMod val="75000"/>
                  </a:schemeClr>
                </a:solidFill>
                <a:latin typeface="Dosis Medium" pitchFamily="2" charset="0"/>
              </a:rPr>
              <a:t>Python</a:t>
            </a:r>
            <a:r>
              <a:rPr lang="en-IN" sz="2000" dirty="0">
                <a:solidFill>
                  <a:schemeClr val="tx1">
                    <a:lumMod val="75000"/>
                  </a:schemeClr>
                </a:solidFill>
                <a:latin typeface="Dosis Medium" pitchFamily="2" charset="0"/>
              </a:rPr>
              <a:t> with anaconda.</a:t>
            </a:r>
          </a:p>
          <a:p>
            <a:pPr marL="0" indent="0" algn="l">
              <a:buClr>
                <a:schemeClr val="accent5">
                  <a:lumMod val="60000"/>
                  <a:lumOff val="40000"/>
                </a:schemeClr>
              </a:buClr>
              <a:buNone/>
            </a:pPr>
            <a:r>
              <a:rPr lang="en-IN" sz="2000" dirty="0" err="1">
                <a:solidFill>
                  <a:schemeClr val="tx1">
                    <a:lumMod val="75000"/>
                  </a:schemeClr>
                </a:solidFill>
                <a:latin typeface="Dosis Medium" pitchFamily="2" charset="0"/>
              </a:rPr>
              <a:t>Jupyter</a:t>
            </a:r>
            <a:r>
              <a:rPr lang="en-IN" sz="2000" dirty="0">
                <a:solidFill>
                  <a:schemeClr val="tx1">
                    <a:lumMod val="75000"/>
                  </a:schemeClr>
                </a:solidFill>
                <a:latin typeface="Dosis Medium" pitchFamily="2" charset="0"/>
              </a:rPr>
              <a:t> notebook.</a:t>
            </a:r>
          </a:p>
          <a:p>
            <a:pPr marL="0" indent="0" algn="l">
              <a:buClr>
                <a:schemeClr val="accent5">
                  <a:lumMod val="60000"/>
                  <a:lumOff val="40000"/>
                </a:schemeClr>
              </a:buClr>
              <a:buNone/>
            </a:pPr>
            <a:r>
              <a:rPr lang="en-IN" sz="2000" dirty="0">
                <a:solidFill>
                  <a:schemeClr val="tx1">
                    <a:lumMod val="75000"/>
                  </a:schemeClr>
                </a:solidFill>
                <a:latin typeface="Dosis Medium" pitchFamily="2" charset="0"/>
              </a:rPr>
              <a:t>Stream Lit (Python Library for Web App)</a:t>
            </a:r>
          </a:p>
          <a:p>
            <a:pPr marL="0" indent="0" algn="l">
              <a:buClr>
                <a:schemeClr val="accent5">
                  <a:lumMod val="60000"/>
                  <a:lumOff val="40000"/>
                </a:schemeClr>
              </a:buClr>
              <a:buNone/>
            </a:pPr>
            <a:r>
              <a:rPr lang="en-IN" sz="2000" dirty="0">
                <a:solidFill>
                  <a:schemeClr val="tx1">
                    <a:lumMod val="75000"/>
                  </a:schemeClr>
                </a:solidFill>
                <a:latin typeface="Dosis Medium" pitchFamily="2" charset="0"/>
              </a:rPr>
              <a:t>Data : Stack Overflow Developer Salary Survey.</a:t>
            </a:r>
          </a:p>
          <a:p>
            <a:pPr marL="0" indent="0" algn="l">
              <a:buClr>
                <a:schemeClr val="accent5">
                  <a:lumMod val="60000"/>
                  <a:lumOff val="40000"/>
                </a:schemeClr>
              </a:buClr>
              <a:buNone/>
            </a:pPr>
            <a:endParaRPr lang="en-IN" sz="2000" dirty="0">
              <a:solidFill>
                <a:schemeClr val="tx1">
                  <a:lumMod val="75000"/>
                </a:schemeClr>
              </a:solidFill>
              <a:latin typeface="Dosis Medium" pitchFamily="2" charset="0"/>
            </a:endParaRPr>
          </a:p>
          <a:p>
            <a:pPr lvl="2"/>
            <a:endParaRPr lang="en-IN" dirty="0"/>
          </a:p>
        </p:txBody>
      </p:sp>
      <p:pic>
        <p:nvPicPr>
          <p:cNvPr id="5" name="Picture 4">
            <a:extLst>
              <a:ext uri="{FF2B5EF4-FFF2-40B4-BE49-F238E27FC236}">
                <a16:creationId xmlns:a16="http://schemas.microsoft.com/office/drawing/2014/main" id="{7BCAE27E-0E9A-4A79-A5F2-7E576D999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632" y="2556932"/>
            <a:ext cx="1366973" cy="681957"/>
          </a:xfrm>
          <a:prstGeom prst="rect">
            <a:avLst/>
          </a:prstGeom>
        </p:spPr>
      </p:pic>
      <p:pic>
        <p:nvPicPr>
          <p:cNvPr id="7" name="Picture 6">
            <a:extLst>
              <a:ext uri="{FF2B5EF4-FFF2-40B4-BE49-F238E27FC236}">
                <a16:creationId xmlns:a16="http://schemas.microsoft.com/office/drawing/2014/main" id="{C150E4A5-329C-4B1D-BC21-1C67326C5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202" y="4223497"/>
            <a:ext cx="2502834" cy="1464243"/>
          </a:xfrm>
          <a:prstGeom prst="rect">
            <a:avLst/>
          </a:prstGeom>
        </p:spPr>
      </p:pic>
      <p:pic>
        <p:nvPicPr>
          <p:cNvPr id="9" name="Picture 8">
            <a:extLst>
              <a:ext uri="{FF2B5EF4-FFF2-40B4-BE49-F238E27FC236}">
                <a16:creationId xmlns:a16="http://schemas.microsoft.com/office/drawing/2014/main" id="{D4766FFE-C7CC-41FB-A43B-ECAED04629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63" y="3960407"/>
            <a:ext cx="1860130" cy="2156201"/>
          </a:xfrm>
          <a:prstGeom prst="rect">
            <a:avLst/>
          </a:prstGeom>
        </p:spPr>
      </p:pic>
    </p:spTree>
    <p:extLst>
      <p:ext uri="{BB962C8B-B14F-4D97-AF65-F5344CB8AC3E}">
        <p14:creationId xmlns:p14="http://schemas.microsoft.com/office/powerpoint/2010/main" val="86030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F70F-CE14-4270-AC63-60AF9C9B8CEE}"/>
              </a:ext>
            </a:extLst>
          </p:cNvPr>
          <p:cNvSpPr>
            <a:spLocks noGrp="1"/>
          </p:cNvSpPr>
          <p:nvPr>
            <p:ph type="title"/>
          </p:nvPr>
        </p:nvSpPr>
        <p:spPr/>
        <p:txBody>
          <a:bodyPr/>
          <a:lstStyle/>
          <a:p>
            <a:r>
              <a:rPr lang="en-IN" dirty="0">
                <a:latin typeface="Dosis Medium" pitchFamily="2" charset="0"/>
              </a:rPr>
              <a:t>System Architecture Diagram</a:t>
            </a:r>
          </a:p>
        </p:txBody>
      </p:sp>
      <p:sp>
        <p:nvSpPr>
          <p:cNvPr id="7" name="Flowchart: Decision 6">
            <a:extLst>
              <a:ext uri="{FF2B5EF4-FFF2-40B4-BE49-F238E27FC236}">
                <a16:creationId xmlns:a16="http://schemas.microsoft.com/office/drawing/2014/main" id="{E74D779B-E0A7-483C-B845-0DA9E2887ABC}"/>
              </a:ext>
            </a:extLst>
          </p:cNvPr>
          <p:cNvSpPr/>
          <p:nvPr/>
        </p:nvSpPr>
        <p:spPr>
          <a:xfrm>
            <a:off x="1032682" y="2614173"/>
            <a:ext cx="2545977" cy="15284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Dosis Medium" pitchFamily="2" charset="0"/>
              </a:rPr>
              <a:t>Data Collection</a:t>
            </a:r>
          </a:p>
        </p:txBody>
      </p:sp>
      <p:sp>
        <p:nvSpPr>
          <p:cNvPr id="8" name="Arrow: Right 7">
            <a:extLst>
              <a:ext uri="{FF2B5EF4-FFF2-40B4-BE49-F238E27FC236}">
                <a16:creationId xmlns:a16="http://schemas.microsoft.com/office/drawing/2014/main" id="{ED04A442-3A54-4E1F-8922-A96B6EB357BD}"/>
              </a:ext>
            </a:extLst>
          </p:cNvPr>
          <p:cNvSpPr/>
          <p:nvPr/>
        </p:nvSpPr>
        <p:spPr>
          <a:xfrm>
            <a:off x="3808259" y="3266741"/>
            <a:ext cx="355107" cy="2752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Flowchart: Decision 9">
            <a:extLst>
              <a:ext uri="{FF2B5EF4-FFF2-40B4-BE49-F238E27FC236}">
                <a16:creationId xmlns:a16="http://schemas.microsoft.com/office/drawing/2014/main" id="{1C4D1D08-B29B-4DD0-A43A-30C885D03006}"/>
              </a:ext>
            </a:extLst>
          </p:cNvPr>
          <p:cNvSpPr/>
          <p:nvPr/>
        </p:nvSpPr>
        <p:spPr>
          <a:xfrm>
            <a:off x="4329952" y="2664758"/>
            <a:ext cx="2545977" cy="15284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Dosis Medium" pitchFamily="2" charset="0"/>
              </a:rPr>
              <a:t>Analysing Data Set</a:t>
            </a:r>
          </a:p>
        </p:txBody>
      </p:sp>
      <p:sp>
        <p:nvSpPr>
          <p:cNvPr id="11" name="Arrow: Right 10">
            <a:extLst>
              <a:ext uri="{FF2B5EF4-FFF2-40B4-BE49-F238E27FC236}">
                <a16:creationId xmlns:a16="http://schemas.microsoft.com/office/drawing/2014/main" id="{2D0D9F50-7FBD-4449-A0DB-6965099D8C16}"/>
              </a:ext>
            </a:extLst>
          </p:cNvPr>
          <p:cNvSpPr/>
          <p:nvPr/>
        </p:nvSpPr>
        <p:spPr>
          <a:xfrm>
            <a:off x="7105529" y="3291395"/>
            <a:ext cx="355107" cy="2752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Flowchart: Decision 13">
            <a:extLst>
              <a:ext uri="{FF2B5EF4-FFF2-40B4-BE49-F238E27FC236}">
                <a16:creationId xmlns:a16="http://schemas.microsoft.com/office/drawing/2014/main" id="{0859EA6A-8B96-44D9-997F-68A4350EC7E5}"/>
              </a:ext>
            </a:extLst>
          </p:cNvPr>
          <p:cNvSpPr/>
          <p:nvPr/>
        </p:nvSpPr>
        <p:spPr>
          <a:xfrm>
            <a:off x="7690236" y="2664758"/>
            <a:ext cx="2545977" cy="15284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Dosis Medium" pitchFamily="2" charset="0"/>
              </a:rPr>
              <a:t>Data Cleaning</a:t>
            </a:r>
          </a:p>
        </p:txBody>
      </p:sp>
      <p:sp>
        <p:nvSpPr>
          <p:cNvPr id="16" name="Arrow: Right 15">
            <a:extLst>
              <a:ext uri="{FF2B5EF4-FFF2-40B4-BE49-F238E27FC236}">
                <a16:creationId xmlns:a16="http://schemas.microsoft.com/office/drawing/2014/main" id="{DC6281DC-4D58-402A-B4EB-7C51BF519FC6}"/>
              </a:ext>
            </a:extLst>
          </p:cNvPr>
          <p:cNvSpPr/>
          <p:nvPr/>
        </p:nvSpPr>
        <p:spPr>
          <a:xfrm>
            <a:off x="10465813" y="3291395"/>
            <a:ext cx="355107" cy="2752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6B2446E2-0C35-4DD0-9AE2-88F5E985BB96}"/>
              </a:ext>
            </a:extLst>
          </p:cNvPr>
          <p:cNvSpPr/>
          <p:nvPr/>
        </p:nvSpPr>
        <p:spPr>
          <a:xfrm>
            <a:off x="10717308" y="3712930"/>
            <a:ext cx="273422" cy="37876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Flowchart: Decision 17">
            <a:extLst>
              <a:ext uri="{FF2B5EF4-FFF2-40B4-BE49-F238E27FC236}">
                <a16:creationId xmlns:a16="http://schemas.microsoft.com/office/drawing/2014/main" id="{1BDEF0E5-652B-48DF-BC97-D039AC3F2BCC}"/>
              </a:ext>
            </a:extLst>
          </p:cNvPr>
          <p:cNvSpPr/>
          <p:nvPr/>
        </p:nvSpPr>
        <p:spPr>
          <a:xfrm>
            <a:off x="9547931" y="4434395"/>
            <a:ext cx="2545977" cy="15284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Dosis Medium" pitchFamily="2" charset="0"/>
              </a:rPr>
              <a:t>Model Building</a:t>
            </a:r>
          </a:p>
        </p:txBody>
      </p:sp>
      <p:sp>
        <p:nvSpPr>
          <p:cNvPr id="19" name="Arrow: Left 18">
            <a:extLst>
              <a:ext uri="{FF2B5EF4-FFF2-40B4-BE49-F238E27FC236}">
                <a16:creationId xmlns:a16="http://schemas.microsoft.com/office/drawing/2014/main" id="{FF7E2AE3-E79D-437C-837F-9D6BCEEC093F}"/>
              </a:ext>
            </a:extLst>
          </p:cNvPr>
          <p:cNvSpPr/>
          <p:nvPr/>
        </p:nvSpPr>
        <p:spPr>
          <a:xfrm>
            <a:off x="8816788" y="5037271"/>
            <a:ext cx="457200" cy="32272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Flowchart: Decision 19">
            <a:extLst>
              <a:ext uri="{FF2B5EF4-FFF2-40B4-BE49-F238E27FC236}">
                <a16:creationId xmlns:a16="http://schemas.microsoft.com/office/drawing/2014/main" id="{8DB46C5A-E9AF-4F2B-B894-D5C6A613E3CF}"/>
              </a:ext>
            </a:extLst>
          </p:cNvPr>
          <p:cNvSpPr/>
          <p:nvPr/>
        </p:nvSpPr>
        <p:spPr>
          <a:xfrm>
            <a:off x="5581269" y="4091691"/>
            <a:ext cx="3048520" cy="213473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Dosis Medium" pitchFamily="2" charset="0"/>
              </a:rPr>
              <a:t>Evaluating the algorithms and improving the accuracy</a:t>
            </a:r>
          </a:p>
        </p:txBody>
      </p:sp>
      <p:sp>
        <p:nvSpPr>
          <p:cNvPr id="21" name="Arrow: Left 20">
            <a:extLst>
              <a:ext uri="{FF2B5EF4-FFF2-40B4-BE49-F238E27FC236}">
                <a16:creationId xmlns:a16="http://schemas.microsoft.com/office/drawing/2014/main" id="{AE07CD48-B5E2-43CE-97D0-528F6E61962F}"/>
              </a:ext>
            </a:extLst>
          </p:cNvPr>
          <p:cNvSpPr/>
          <p:nvPr/>
        </p:nvSpPr>
        <p:spPr>
          <a:xfrm>
            <a:off x="4727011" y="4997693"/>
            <a:ext cx="457200" cy="322729"/>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Flowchart: Decision 22">
            <a:extLst>
              <a:ext uri="{FF2B5EF4-FFF2-40B4-BE49-F238E27FC236}">
                <a16:creationId xmlns:a16="http://schemas.microsoft.com/office/drawing/2014/main" id="{0D5DE3FD-7488-4313-8D93-A39551A03479}"/>
              </a:ext>
            </a:extLst>
          </p:cNvPr>
          <p:cNvSpPr/>
          <p:nvPr/>
        </p:nvSpPr>
        <p:spPr>
          <a:xfrm>
            <a:off x="1498967" y="4243827"/>
            <a:ext cx="2838090" cy="188091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Dosis Medium" pitchFamily="2" charset="0"/>
              </a:rPr>
              <a:t>Result Analysis and transforming it to Web App</a:t>
            </a:r>
          </a:p>
        </p:txBody>
      </p:sp>
    </p:spTree>
    <p:extLst>
      <p:ext uri="{BB962C8B-B14F-4D97-AF65-F5344CB8AC3E}">
        <p14:creationId xmlns:p14="http://schemas.microsoft.com/office/powerpoint/2010/main" val="20837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7CB5-5D70-441E-ABC8-58635A580EB8}"/>
              </a:ext>
            </a:extLst>
          </p:cNvPr>
          <p:cNvSpPr>
            <a:spLocks noGrp="1"/>
          </p:cNvSpPr>
          <p:nvPr>
            <p:ph type="title"/>
          </p:nvPr>
        </p:nvSpPr>
        <p:spPr/>
        <p:txBody>
          <a:bodyPr/>
          <a:lstStyle/>
          <a:p>
            <a:r>
              <a:rPr lang="en-US" dirty="0">
                <a:latin typeface="Dosis Medium" pitchFamily="2" charset="0"/>
              </a:rPr>
              <a:t>Implementation</a:t>
            </a:r>
            <a:endParaRPr lang="en-IN" dirty="0"/>
          </a:p>
        </p:txBody>
      </p:sp>
      <p:sp>
        <p:nvSpPr>
          <p:cNvPr id="3" name="Content Placeholder 2">
            <a:extLst>
              <a:ext uri="{FF2B5EF4-FFF2-40B4-BE49-F238E27FC236}">
                <a16:creationId xmlns:a16="http://schemas.microsoft.com/office/drawing/2014/main" id="{A203D8BF-5E75-4E90-964F-32E5EFA4317C}"/>
              </a:ext>
            </a:extLst>
          </p:cNvPr>
          <p:cNvSpPr>
            <a:spLocks noGrp="1"/>
          </p:cNvSpPr>
          <p:nvPr>
            <p:ph idx="1"/>
          </p:nvPr>
        </p:nvSpPr>
        <p:spPr>
          <a:xfrm>
            <a:off x="1295400" y="2556932"/>
            <a:ext cx="9758081" cy="3485280"/>
          </a:xfrm>
        </p:spPr>
        <p:txBody>
          <a:bodyPr/>
          <a:lstStyle/>
          <a:p>
            <a:r>
              <a:rPr lang="en-US" dirty="0">
                <a:latin typeface="Dosis Medium" pitchFamily="2" charset="0"/>
              </a:rPr>
              <a:t>Implementation</a:t>
            </a:r>
            <a:r>
              <a:rPr lang="en-IN" dirty="0">
                <a:latin typeface="Dosis Medium" pitchFamily="2" charset="0"/>
              </a:rPr>
              <a:t> of this project is done in two phases : </a:t>
            </a:r>
          </a:p>
          <a:p>
            <a:pPr marL="0" indent="0">
              <a:buNone/>
            </a:pPr>
            <a:r>
              <a:rPr lang="en-IN" dirty="0">
                <a:latin typeface="Dosis Medium" pitchFamily="2" charset="0"/>
              </a:rPr>
              <a:t>1. Cleaning , building model and analysing the prediction algorithms in </a:t>
            </a:r>
            <a:r>
              <a:rPr lang="en-IN" dirty="0" err="1">
                <a:latin typeface="Dosis Medium" pitchFamily="2" charset="0"/>
              </a:rPr>
              <a:t>Jupyter</a:t>
            </a:r>
            <a:r>
              <a:rPr lang="en-IN" dirty="0">
                <a:latin typeface="Dosis Medium" pitchFamily="2" charset="0"/>
              </a:rPr>
              <a:t> Notebook.</a:t>
            </a:r>
          </a:p>
          <a:p>
            <a:pPr marL="0" indent="0">
              <a:buNone/>
            </a:pPr>
            <a:r>
              <a:rPr lang="en-IN" dirty="0">
                <a:latin typeface="Dosis Medium" pitchFamily="2" charset="0"/>
              </a:rPr>
              <a:t>2. Replicating the accurate model in Stream Lit library for Web App.</a:t>
            </a:r>
          </a:p>
          <a:p>
            <a:pPr marL="0" indent="0">
              <a:buNone/>
            </a:pPr>
            <a:endParaRPr lang="en-IN" dirty="0"/>
          </a:p>
        </p:txBody>
      </p:sp>
    </p:spTree>
    <p:extLst>
      <p:ext uri="{BB962C8B-B14F-4D97-AF65-F5344CB8AC3E}">
        <p14:creationId xmlns:p14="http://schemas.microsoft.com/office/powerpoint/2010/main" val="36903684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196</TotalTime>
  <Words>883</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Dosis Medium</vt:lpstr>
      <vt:lpstr>ff1</vt:lpstr>
      <vt:lpstr>ff2</vt:lpstr>
      <vt:lpstr>ff4</vt:lpstr>
      <vt:lpstr>ff7</vt:lpstr>
      <vt:lpstr>Garamond</vt:lpstr>
      <vt:lpstr>Google Sans</vt:lpstr>
      <vt:lpstr>Wingdings</vt:lpstr>
      <vt:lpstr>Organic</vt:lpstr>
      <vt:lpstr>Software Developer Salary Prediction System</vt:lpstr>
      <vt:lpstr>Introduction</vt:lpstr>
      <vt:lpstr>Abstract</vt:lpstr>
      <vt:lpstr>Problem Statement</vt:lpstr>
      <vt:lpstr>Literature review</vt:lpstr>
      <vt:lpstr>Scope of Project</vt:lpstr>
      <vt:lpstr>System Specification</vt:lpstr>
      <vt:lpstr>System Architecture Diagram</vt:lpstr>
      <vt:lpstr>Implementation</vt:lpstr>
      <vt:lpstr>PowerPoint Presentation</vt:lpstr>
      <vt:lpstr>Conclusion and Future Scope</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Developer Salary Prediction System</dc:title>
  <dc:creator>Ayush Dubey</dc:creator>
  <cp:lastModifiedBy>Ayush Dubey</cp:lastModifiedBy>
  <cp:revision>6</cp:revision>
  <dcterms:created xsi:type="dcterms:W3CDTF">2022-04-20T16:20:34Z</dcterms:created>
  <dcterms:modified xsi:type="dcterms:W3CDTF">2022-04-27T05:35:53Z</dcterms:modified>
</cp:coreProperties>
</file>