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1" roundtripDataSignature="AMtx7mgTbu917qK3WaTdR4tZ3CW15rXf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ed59949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ed59949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i.org/10.1186/s13636-023-00289-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n-US" sz="2480"/>
              <a:t>Emotion-Based Speech Analysis For Disaster Response and Crisis Management</a:t>
            </a:r>
            <a:endParaRPr b="1" sz="24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t/>
            </a:r>
            <a:endParaRPr b="1" sz="248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080750"/>
            <a:ext cx="8520600" cy="1299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n-US" sz="1800" u="sng">
                <a:solidFill>
                  <a:schemeClr val="dk1"/>
                </a:solidFill>
              </a:rPr>
              <a:t>Group-3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Rafa Siddiqua ID:23166023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Rabea Akhter ID: 23366029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Samiu Mostafa Ishan ID: 23273011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SER</a:t>
            </a:r>
            <a:r>
              <a:rPr lang="en-US"/>
              <a:t>: Core in Human Computer Interaction(HCI)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Importance</a:t>
            </a:r>
            <a:r>
              <a:rPr lang="en-US"/>
              <a:t>: Decoding Emotions In speech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Challenges</a:t>
            </a:r>
            <a:r>
              <a:rPr lang="en-US"/>
              <a:t>: Achieving high accuracy in natural speech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Literature Review 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[1], the authors Sung-Woo Byun and Seok-Pil Lee constructed a Korean emotional speech database for speech emotion analysis.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[2], the authors proposed an approach based on emotional perception, which designs an implicit emotional attribute classification.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authors of [3] used two unidirectional LSTM layers for text recognition and fully connected layers are used for acoustic emotion recognition, which are then merged to produce the predicted emotion categories.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authors of [4] used a technique in their project, where it classifies emotions into five different categories.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Different approaches for developing speech recognition, which are language and speaker independent, are briefly discussed by the author of [5].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Proposed Methodology 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Speech-to-Text (STT) Conversion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Emotion Recognition/Classification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Supervised Machine Learning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Sentiment Analysis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Acoustic Features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Model </a:t>
            </a:r>
            <a:r>
              <a:rPr lang="en-US" sz="1400">
                <a:solidFill>
                  <a:schemeClr val="dk1"/>
                </a:solidFill>
              </a:rPr>
              <a:t>Training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Ensemble Methods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4" name="Google Shape;7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950" y="1848450"/>
            <a:ext cx="4219274" cy="27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ed5994943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80" name="Google Shape;80;g29ed5994943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b="1" lang="en-US" sz="1250"/>
              <a:t> </a:t>
            </a:r>
            <a:r>
              <a:rPr b="1" lang="en-US" sz="1250">
                <a:solidFill>
                  <a:srgbClr val="222222"/>
                </a:solidFill>
                <a:highlight>
                  <a:srgbClr val="FFFFFF"/>
                </a:highlight>
              </a:rPr>
              <a:t>Byun, S.-W.; Lee, S.-P. A Study on a Speech Emotion Recognition System with Effective Acoustic Features Using Deep Learning Algorithms. </a:t>
            </a:r>
            <a:r>
              <a:rPr b="1" i="1" lang="en-US" sz="1250">
                <a:solidFill>
                  <a:srgbClr val="222222"/>
                </a:solidFill>
                <a:highlight>
                  <a:srgbClr val="FFFFFF"/>
                </a:highlight>
              </a:rPr>
              <a:t>Appl. Sci.</a:t>
            </a:r>
            <a:r>
              <a:rPr b="1" lang="en-US" sz="1250">
                <a:solidFill>
                  <a:srgbClr val="222222"/>
                </a:solidFill>
                <a:highlight>
                  <a:srgbClr val="FFFFFF"/>
                </a:highlight>
              </a:rPr>
              <a:t> 2021, </a:t>
            </a:r>
            <a:r>
              <a:rPr b="1" i="1" lang="en-US" sz="1250">
                <a:solidFill>
                  <a:srgbClr val="222222"/>
                </a:solidFill>
                <a:highlight>
                  <a:srgbClr val="FFFFFF"/>
                </a:highlight>
              </a:rPr>
              <a:t>11</a:t>
            </a:r>
            <a:r>
              <a:rPr b="1" lang="en-US" sz="1250">
                <a:solidFill>
                  <a:srgbClr val="222222"/>
                </a:solidFill>
                <a:highlight>
                  <a:srgbClr val="FFFFFF"/>
                </a:highlight>
              </a:rPr>
              <a:t>, 1890. https://doi.org/10.3390/app11041890</a:t>
            </a:r>
            <a:endParaRPr b="1"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b="1" lang="en-US" sz="1250">
                <a:solidFill>
                  <a:srgbClr val="333333"/>
                </a:solidFill>
                <a:highlight>
                  <a:srgbClr val="FCFCFC"/>
                </a:highlight>
              </a:rPr>
              <a:t>Liu, G., Cai, S. &amp; Wang, C. Speech emotion recognition based on emotion perception. </a:t>
            </a:r>
            <a:r>
              <a:rPr b="1" i="1" lang="en-US" sz="1250">
                <a:solidFill>
                  <a:srgbClr val="333333"/>
                </a:solidFill>
                <a:highlight>
                  <a:srgbClr val="FCFCFC"/>
                </a:highlight>
              </a:rPr>
              <a:t>J AUDIO SPEECH MUSIC PROC.</a:t>
            </a:r>
            <a:r>
              <a:rPr b="1" lang="en-US" sz="1250">
                <a:solidFill>
                  <a:srgbClr val="333333"/>
                </a:solidFill>
                <a:highlight>
                  <a:srgbClr val="FCFCFC"/>
                </a:highlight>
              </a:rPr>
              <a:t> 2023, 22 (2023). </a:t>
            </a:r>
            <a:r>
              <a:rPr b="1" lang="en-US" sz="1250" u="sng">
                <a:solidFill>
                  <a:schemeClr val="hlink"/>
                </a:solidFill>
                <a:highlight>
                  <a:srgbClr val="FCFCFC"/>
                </a:highlight>
                <a:hlinkClick r:id="rId3"/>
              </a:rPr>
              <a:t>https://doi.org/10.1186/s13636-023-00289-4</a:t>
            </a:r>
            <a:endParaRPr b="1" sz="125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AutoNum type="arabicPeriod"/>
            </a:pPr>
            <a:r>
              <a:rPr b="1" lang="en-US" sz="1250">
                <a:solidFill>
                  <a:srgbClr val="333333"/>
                </a:solidFill>
                <a:highlight>
                  <a:srgbClr val="FCFCFC"/>
                </a:highlight>
              </a:rPr>
              <a:t>B. T. Atmaja, K. Shirai and M. Akagi, "Speech Emotion Recognition Using Speech Feature and Word Embedding," 2019 Asia-Pacific Signal and Information Processing Association Annual Summit and Conference (APSIPA ASC), Lanzhou, China, 2019, pp. 519-523, doi: 10.1109/APSIPAASC47483.2019.9023098.</a:t>
            </a:r>
            <a:endParaRPr b="1" sz="125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AutoNum type="arabicPeriod"/>
            </a:pPr>
            <a:r>
              <a:rPr b="1" lang="en-US" sz="1250">
                <a:solidFill>
                  <a:srgbClr val="333333"/>
                </a:solidFill>
                <a:highlight>
                  <a:srgbClr val="FCFCFC"/>
                </a:highlight>
              </a:rPr>
              <a:t>G. Deshmukh, A. Gaonkar, G. Golwalkar and S. Kulkarni, "Speech based Emotion Recognition using Machine Learning," 2019 3rd International Conference on Computing Methodologies and Communication (ICCMC), Erode, India, 2019, pp. 812-817, doi: 10.1109/ICCMC.2019.8819858.</a:t>
            </a:r>
            <a:endParaRPr b="1" sz="125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AutoNum type="arabicPeriod"/>
            </a:pPr>
            <a:r>
              <a:rPr b="1" lang="en-US" sz="1250">
                <a:solidFill>
                  <a:srgbClr val="333333"/>
                </a:solidFill>
                <a:highlight>
                  <a:srgbClr val="FCFCFC"/>
                </a:highlight>
              </a:rPr>
              <a:t>Thakur, A., Dhull, S. (2021). Speech Emotion Recognition: A Review. In: Hura, G.S., Singh, A.K., Siong Hoe, L. (eds) Advances in Communication and Computational Technology. ICACCT 2019. Lecture Notes in Electrical Engineering, vol 668. Springer, Singapore. https://doi.org/10.1007/978-981-15-5341-7_61</a:t>
            </a:r>
            <a:endParaRPr b="1" sz="1250">
              <a:solidFill>
                <a:srgbClr val="333333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