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619B34-15D1-46A5-9038-DD5A56D40DE5}">
  <a:tblStyle styleId="{F3619B34-15D1-46A5-9038-DD5A56D40D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Slab-regular.fntdata"/><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3ba05160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3ba05160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3ba05160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3ba05160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3ba05160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3ba05160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3ba05160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3ba05160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3ba05160b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3ba05160b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3ba05160b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3ba05160b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3ba05160b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3ba05160b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760300"/>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rgbClr val="000000"/>
              </a:buClr>
              <a:buSzPts val="990"/>
              <a:buFont typeface="Arial"/>
              <a:buNone/>
            </a:pPr>
            <a:r>
              <a:rPr lang="en" sz="2300"/>
              <a:t>Emotion-Based Speech Analysis For Disaster Response and Crisis Management</a:t>
            </a:r>
            <a:endParaRPr/>
          </a:p>
        </p:txBody>
      </p:sp>
      <p:sp>
        <p:nvSpPr>
          <p:cNvPr id="64" name="Google Shape;64;p13"/>
          <p:cNvSpPr txBox="1"/>
          <p:nvPr>
            <p:ph idx="1" type="subTitle"/>
          </p:nvPr>
        </p:nvSpPr>
        <p:spPr>
          <a:xfrm>
            <a:off x="1680300" y="2842150"/>
            <a:ext cx="5783400" cy="1457400"/>
          </a:xfrm>
          <a:prstGeom prst="rect">
            <a:avLst/>
          </a:prstGeom>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Clr>
                <a:srgbClr val="000000"/>
              </a:buClr>
              <a:buSzPts val="440"/>
              <a:buFont typeface="Arial"/>
              <a:buNone/>
            </a:pPr>
            <a:r>
              <a:rPr lang="en" sz="2160"/>
              <a:t>Group-3</a:t>
            </a:r>
            <a:endParaRPr sz="2160"/>
          </a:p>
          <a:p>
            <a:pPr indent="0" lvl="0" marL="0" rtl="0" algn="ctr">
              <a:lnSpc>
                <a:spcPct val="80000"/>
              </a:lnSpc>
              <a:spcBef>
                <a:spcPts val="0"/>
              </a:spcBef>
              <a:spcAft>
                <a:spcPts val="0"/>
              </a:spcAft>
              <a:buClr>
                <a:srgbClr val="000000"/>
              </a:buClr>
              <a:buSzPts val="440"/>
              <a:buFont typeface="Arial"/>
              <a:buNone/>
            </a:pPr>
            <a:r>
              <a:rPr lang="en" sz="2160"/>
              <a:t>Rafa Siddiqua ID:23166023</a:t>
            </a:r>
            <a:endParaRPr sz="2160"/>
          </a:p>
          <a:p>
            <a:pPr indent="0" lvl="0" marL="0" rtl="0" algn="ctr">
              <a:lnSpc>
                <a:spcPct val="80000"/>
              </a:lnSpc>
              <a:spcBef>
                <a:spcPts val="0"/>
              </a:spcBef>
              <a:spcAft>
                <a:spcPts val="0"/>
              </a:spcAft>
              <a:buClr>
                <a:srgbClr val="000000"/>
              </a:buClr>
              <a:buSzPts val="440"/>
              <a:buFont typeface="Arial"/>
              <a:buNone/>
            </a:pPr>
            <a:r>
              <a:rPr lang="en" sz="2160"/>
              <a:t> Rabea Akhter ID: 23366029</a:t>
            </a:r>
            <a:endParaRPr sz="2160"/>
          </a:p>
          <a:p>
            <a:pPr indent="0" lvl="0" marL="0" rtl="0" algn="ctr">
              <a:lnSpc>
                <a:spcPct val="80000"/>
              </a:lnSpc>
              <a:spcBef>
                <a:spcPts val="0"/>
              </a:spcBef>
              <a:spcAft>
                <a:spcPts val="0"/>
              </a:spcAft>
              <a:buClr>
                <a:srgbClr val="000000"/>
              </a:buClr>
              <a:buSzPts val="440"/>
              <a:buFont typeface="Arial"/>
              <a:buNone/>
            </a:pPr>
            <a:r>
              <a:rPr lang="en" sz="2160"/>
              <a:t>Samiu Mostafa Ishan ID: 23273011</a:t>
            </a:r>
            <a:endParaRPr sz="2160"/>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144125"/>
            <a:ext cx="8368200" cy="39012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a:latin typeface="Arial"/>
                <a:ea typeface="Arial"/>
                <a:cs typeface="Arial"/>
                <a:sym typeface="Arial"/>
              </a:rPr>
              <a:t>The review explores emotional analysis in crises, including Speech Emotion Recognition (SER), social media sentiment analysis during disasters, and emotion detection from speech signals. SER plays a vital role in understanding emotions conveyed through speech in crisis situations, while social media analysis provides insights into public sentiment, aiding emergency responses and disaster management. Detecting emotions from speech is crucial, employing various cues for effective communication in crises. Twitter's real-time nature offers valuable insights into public sentiment during critical events. This comprehensive overview sheds light on emotional analysis methodologies, challenges, and implications, crucial for addressing future crisis management needs.</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1242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Implementations</a:t>
            </a:r>
            <a:endParaRPr/>
          </a:p>
        </p:txBody>
      </p:sp>
      <p:sp>
        <p:nvSpPr>
          <p:cNvPr id="76" name="Google Shape;76;p15"/>
          <p:cNvSpPr txBox="1"/>
          <p:nvPr>
            <p:ph idx="1" type="body"/>
          </p:nvPr>
        </p:nvSpPr>
        <p:spPr>
          <a:xfrm>
            <a:off x="387900" y="1144125"/>
            <a:ext cx="8368200" cy="39993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t/>
            </a:r>
            <a:endParaRPr sz="5500">
              <a:latin typeface="Arial"/>
              <a:ea typeface="Arial"/>
              <a:cs typeface="Arial"/>
              <a:sym typeface="Arial"/>
            </a:endParaRPr>
          </a:p>
          <a:p>
            <a:pPr indent="0" lvl="0" marL="0" rtl="0" algn="l">
              <a:spcBef>
                <a:spcPts val="1200"/>
              </a:spcBef>
              <a:spcAft>
                <a:spcPts val="0"/>
              </a:spcAft>
              <a:buNone/>
            </a:pPr>
            <a:r>
              <a:rPr lang="en" sz="5500">
                <a:latin typeface="Arial"/>
                <a:ea typeface="Arial"/>
                <a:cs typeface="Arial"/>
                <a:sym typeface="Arial"/>
              </a:rPr>
              <a:t>Li</a:t>
            </a:r>
            <a:r>
              <a:rPr lang="en" sz="7200">
                <a:latin typeface="Arial"/>
                <a:ea typeface="Arial"/>
                <a:cs typeface="Arial"/>
                <a:sym typeface="Arial"/>
              </a:rPr>
              <a:t> and Sun (Autor): Introduced an algorithm for public sentiment analysis during natural disasters using social media data.</a:t>
            </a:r>
            <a:endParaRPr sz="7200">
              <a:latin typeface="Arial"/>
              <a:ea typeface="Arial"/>
              <a:cs typeface="Arial"/>
              <a:sym typeface="Arial"/>
            </a:endParaRPr>
          </a:p>
          <a:p>
            <a:pPr indent="0" lvl="0" marL="0" rtl="0" algn="l">
              <a:spcBef>
                <a:spcPts val="1200"/>
              </a:spcBef>
              <a:spcAft>
                <a:spcPts val="0"/>
              </a:spcAft>
              <a:buNone/>
            </a:pPr>
            <a:r>
              <a:rPr lang="en" sz="7200">
                <a:latin typeface="Arial"/>
                <a:ea typeface="Arial"/>
                <a:cs typeface="Arial"/>
                <a:sym typeface="Arial"/>
              </a:rPr>
              <a:t> Author Rizawan et al. Proposed a framework employing CNNs and Transformer encoders for speech emotion recognition.</a:t>
            </a:r>
            <a:endParaRPr sz="7200">
              <a:latin typeface="Arial"/>
              <a:ea typeface="Arial"/>
              <a:cs typeface="Arial"/>
              <a:sym typeface="Arial"/>
            </a:endParaRPr>
          </a:p>
          <a:p>
            <a:pPr indent="0" lvl="0" marL="0" rtl="0" algn="l">
              <a:spcBef>
                <a:spcPts val="1200"/>
              </a:spcBef>
              <a:spcAft>
                <a:spcPts val="0"/>
              </a:spcAft>
              <a:buNone/>
            </a:pPr>
            <a:r>
              <a:rPr lang="en" sz="7200">
                <a:latin typeface="Arial"/>
                <a:ea typeface="Arial"/>
                <a:cs typeface="Arial"/>
                <a:sym typeface="Arial"/>
              </a:rPr>
              <a:t>Sun, Li, and Mathe  Author Presented IMEMD-CRNN, a method for robust speech emotion recognition.</a:t>
            </a:r>
            <a:endParaRPr sz="7200">
              <a:latin typeface="Arial"/>
              <a:ea typeface="Arial"/>
              <a:cs typeface="Arial"/>
              <a:sym typeface="Arial"/>
            </a:endParaRPr>
          </a:p>
          <a:p>
            <a:pPr indent="0" lvl="0" marL="0" rtl="0" algn="l">
              <a:spcBef>
                <a:spcPts val="1200"/>
              </a:spcBef>
              <a:spcAft>
                <a:spcPts val="0"/>
              </a:spcAft>
              <a:buNone/>
            </a:pPr>
            <a:r>
              <a:rPr lang="en" sz="7200">
                <a:latin typeface="Arial"/>
                <a:ea typeface="Arial"/>
                <a:cs typeface="Arial"/>
                <a:sym typeface="Arial"/>
              </a:rPr>
              <a:t>Author Tuncer, Dogan, Acharya: Applied LDA and topic modeling to detect major events in daily datasets, notably without shooting-related words.Zhou, Huang, Zhang</a:t>
            </a:r>
            <a:endParaRPr sz="7200">
              <a:latin typeface="Arial"/>
              <a:ea typeface="Arial"/>
              <a:cs typeface="Arial"/>
              <a:sym typeface="Arial"/>
            </a:endParaRPr>
          </a:p>
          <a:p>
            <a:pPr indent="0" lvl="0" marL="0" rtl="0" algn="l">
              <a:spcBef>
                <a:spcPts val="1200"/>
              </a:spcBef>
              <a:spcAft>
                <a:spcPts val="0"/>
              </a:spcAft>
              <a:buNone/>
            </a:pPr>
            <a:r>
              <a:t/>
            </a:r>
            <a:endParaRPr sz="72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47500" lnSpcReduction="20000"/>
          </a:bodyPr>
          <a:lstStyle/>
          <a:p>
            <a:pPr indent="0" lvl="0" marL="0" rtl="0" algn="l">
              <a:spcBef>
                <a:spcPts val="1200"/>
              </a:spcBef>
              <a:spcAft>
                <a:spcPts val="0"/>
              </a:spcAft>
              <a:buNone/>
            </a:pPr>
            <a:r>
              <a:rPr lang="en" sz="4500">
                <a:latin typeface="Arial"/>
                <a:ea typeface="Arial"/>
                <a:cs typeface="Arial"/>
                <a:sym typeface="Arial"/>
              </a:rPr>
              <a:t>Author Tris, Sirai and Massto have proposed to used different word embedded emotional recognition where they tokenizing words from utterances. Developed a model effective in detecting single emotions but struggled with overlapped emotion detection in short intervals</a:t>
            </a:r>
            <a:endParaRPr sz="7200">
              <a:latin typeface="Arial"/>
              <a:ea typeface="Arial"/>
              <a:cs typeface="Arial"/>
              <a:sym typeface="Arial"/>
            </a:endParaRPr>
          </a:p>
          <a:p>
            <a:pPr indent="0" lvl="0" marL="0" rtl="0" algn="l">
              <a:spcBef>
                <a:spcPts val="1200"/>
              </a:spcBef>
              <a:spcAft>
                <a:spcPts val="0"/>
              </a:spcAft>
              <a:buNone/>
            </a:pPr>
            <a:r>
              <a:t/>
            </a:r>
            <a:endParaRPr sz="7200">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Analysis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 "best" dataset decision relies upon research objectives. IEMOCAP offers different feelings in genuine discussions, while Sun, Li, Mama's dataset mix stresses a blend of manufactured and freely accessible information. Liu, Mou, Mama, Liu, and Dai's dataset focuses on unambiguous feelings with itemized explanations. Determination depends on unambiguous examination points, profound classes wanted, accessible assets, and the harmony between intricacy, variety, and controlled conditions required for the review.</a:t>
            </a:r>
            <a:endParaRPr/>
          </a:p>
          <a:p>
            <a:pPr indent="0" lvl="0" marL="0" rtl="0" algn="just">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a:ln cap="flat" cmpd="sng" w="9525">
            <a:solidFill>
              <a:srgbClr val="000000"/>
            </a:solidFill>
            <a:prstDash val="solid"/>
            <a:round/>
            <a:headEnd len="sm" w="sm" type="none"/>
            <a:tailEnd len="sm" w="sm" type="none"/>
          </a:ln>
        </p:spPr>
        <p:txBody>
          <a:bodyPr anchorCtr="0" anchor="b" bIns="91425" lIns="91425" spcFirstLastPara="1" rIns="91425" wrap="square" tIns="91425">
            <a:normAutofit/>
          </a:bodyPr>
          <a:lstStyle/>
          <a:p>
            <a:pPr indent="0" lvl="0" marL="0" rtl="0" algn="l">
              <a:spcBef>
                <a:spcPts val="0"/>
              </a:spcBef>
              <a:spcAft>
                <a:spcPts val="0"/>
              </a:spcAft>
              <a:buNone/>
            </a:pPr>
            <a:r>
              <a:rPr lang="en" sz="2800"/>
              <a:t>Result Analysis</a:t>
            </a:r>
            <a:endParaRPr sz="2800"/>
          </a:p>
        </p:txBody>
      </p:sp>
      <p:graphicFrame>
        <p:nvGraphicFramePr>
          <p:cNvPr id="94" name="Google Shape;94;p18"/>
          <p:cNvGraphicFramePr/>
          <p:nvPr/>
        </p:nvGraphicFramePr>
        <p:xfrm>
          <a:off x="952500" y="1328750"/>
          <a:ext cx="3000000" cy="3000000"/>
        </p:xfrm>
        <a:graphic>
          <a:graphicData uri="http://schemas.openxmlformats.org/drawingml/2006/table">
            <a:tbl>
              <a:tblPr>
                <a:noFill/>
                <a:tableStyleId>{F3619B34-15D1-46A5-9038-DD5A56D40DE5}</a:tableStyleId>
              </a:tblPr>
              <a:tblGrid>
                <a:gridCol w="3619500"/>
                <a:gridCol w="3619500"/>
              </a:tblGrid>
              <a:tr h="369000">
                <a:tc>
                  <a:txBody>
                    <a:bodyPr/>
                    <a:lstStyle/>
                    <a:p>
                      <a:pPr indent="0" lvl="0" marL="0" rtl="0" algn="ctr">
                        <a:lnSpc>
                          <a:spcPct val="171429"/>
                        </a:lnSpc>
                        <a:spcBef>
                          <a:spcPts val="0"/>
                        </a:spcBef>
                        <a:spcAft>
                          <a:spcPts val="0"/>
                        </a:spcAft>
                        <a:buNone/>
                      </a:pPr>
                      <a:r>
                        <a:rPr b="1" lang="en" sz="1100">
                          <a:solidFill>
                            <a:schemeClr val="dk1"/>
                          </a:solidFill>
                          <a:latin typeface="Roboto Slab"/>
                          <a:ea typeface="Roboto Slab"/>
                          <a:cs typeface="Roboto Slab"/>
                          <a:sym typeface="Roboto Slab"/>
                        </a:rPr>
                        <a:t>Method / Model</a:t>
                      </a:r>
                      <a:endParaRPr b="1" sz="1100">
                        <a:solidFill>
                          <a:schemeClr val="dk1"/>
                        </a:solidFill>
                        <a:latin typeface="Roboto Slab"/>
                        <a:ea typeface="Roboto Slab"/>
                        <a:cs typeface="Roboto Slab"/>
                        <a:sym typeface="Roboto Slab"/>
                      </a:endParaRPr>
                    </a:p>
                  </a:txBody>
                  <a:tcPr marT="91425" marB="91425" marR="91425" marL="9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71429"/>
                        </a:lnSpc>
                        <a:spcBef>
                          <a:spcPts val="0"/>
                        </a:spcBef>
                        <a:spcAft>
                          <a:spcPts val="0"/>
                        </a:spcAft>
                        <a:buNone/>
                      </a:pPr>
                      <a:r>
                        <a:rPr b="1" lang="en" sz="1100">
                          <a:solidFill>
                            <a:schemeClr val="dk1"/>
                          </a:solidFill>
                          <a:latin typeface="Roboto Slab"/>
                          <a:ea typeface="Roboto Slab"/>
                          <a:cs typeface="Roboto Slab"/>
                          <a:sym typeface="Roboto Slab"/>
                        </a:rPr>
                        <a:t>Accuracy / UA</a:t>
                      </a:r>
                      <a:endParaRPr b="1" sz="1100">
                        <a:solidFill>
                          <a:schemeClr val="dk1"/>
                        </a:solidFill>
                        <a:latin typeface="Roboto Slab"/>
                        <a:ea typeface="Roboto Slab"/>
                        <a:cs typeface="Roboto Slab"/>
                        <a:sym typeface="Roboto Slab"/>
                      </a:endParaRPr>
                    </a:p>
                  </a:txBody>
                  <a:tcPr marT="91425" marB="91425" marR="91425" marL="9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9000">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Best Speech Model</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75.48%</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9000">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Best Text Model</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66.09%</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9000">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Combined Speech and Text</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75.49%</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9000">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IMEMD-CRNN (Emo-DB)</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93.54%</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9000">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IMEMD-CRNN (TESS)</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100%</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9000">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OpenSMILE + SVM (various emotions)</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High scores</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9000">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1s Sliding Window</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Acc: 91.56%</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9000">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2s Sliding Window</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Acc: 91.44%</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9000">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3s Sliding Window</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sz="1100">
                          <a:solidFill>
                            <a:schemeClr val="dk1"/>
                          </a:solidFill>
                          <a:latin typeface="Roboto Slab"/>
                          <a:ea typeface="Roboto Slab"/>
                          <a:cs typeface="Roboto Slab"/>
                          <a:sym typeface="Roboto Slab"/>
                        </a:rPr>
                        <a:t>Acc: 89.56%</a:t>
                      </a:r>
                      <a:endParaRPr sz="1100">
                        <a:solidFill>
                          <a:schemeClr val="dk1"/>
                        </a:solidFill>
                        <a:latin typeface="Roboto Slab"/>
                        <a:ea typeface="Roboto Slab"/>
                        <a:cs typeface="Roboto Slab"/>
                        <a:sym typeface="Roboto Slab"/>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a:bodyPr>
          <a:lstStyle/>
          <a:p>
            <a:pPr indent="-298450" lvl="0" marL="457200" rtl="0" algn="l">
              <a:spcBef>
                <a:spcPts val="0"/>
              </a:spcBef>
              <a:spcAft>
                <a:spcPts val="0"/>
              </a:spcAft>
              <a:buSzPct val="100000"/>
              <a:buChar char="●"/>
            </a:pPr>
            <a:r>
              <a:rPr lang="en" sz="4400"/>
              <a:t>Byun, S.-W.; Lee, S.-P. A Study on a Speech Emotion Recognition System with Effective Acoustic Features Using Deep Learning Algorithms. Appl. Sci. 2021, 11, 1890. https://doi.org/10.3390/app11041890</a:t>
            </a:r>
            <a:endParaRPr sz="4400"/>
          </a:p>
          <a:p>
            <a:pPr indent="-298450" lvl="0" marL="457200" rtl="0" algn="l">
              <a:spcBef>
                <a:spcPts val="0"/>
              </a:spcBef>
              <a:spcAft>
                <a:spcPts val="0"/>
              </a:spcAft>
              <a:buSzPct val="100000"/>
              <a:buChar char="●"/>
            </a:pPr>
            <a:r>
              <a:rPr lang="en" sz="4400"/>
              <a:t>Liu, G., Cai, S. &amp; Wang, C. Speech emotion recognition based on emotion perception. J AUDIO SPEECH MUSIC PROC. 2023, 22 (2023). https://doi.org/10.1186/s13636-023-00289-4</a:t>
            </a:r>
            <a:endParaRPr sz="4400"/>
          </a:p>
          <a:p>
            <a:pPr indent="-298450" lvl="0" marL="457200" rtl="0" algn="l">
              <a:spcBef>
                <a:spcPts val="0"/>
              </a:spcBef>
              <a:spcAft>
                <a:spcPts val="0"/>
              </a:spcAft>
              <a:buSzPct val="100000"/>
              <a:buChar char="●"/>
            </a:pPr>
            <a:r>
              <a:rPr lang="en" sz="4400"/>
              <a:t>B. T. Atmaja, K. Shirai and M. Akagi, "Speech Emotion Recognition Using Speech Feature and Word Embedding," 2019 Asia-Pacific Signal and Information Processing Association Annual Summit and Conference (APSIPA ASC), Lanzhou, China, 2019, pp. 519-523, doi: 10.1109/APSIPAASC47483.2019.9023098.</a:t>
            </a:r>
            <a:endParaRPr sz="4400"/>
          </a:p>
          <a:p>
            <a:pPr indent="-298450" lvl="0" marL="457200" rtl="0" algn="l">
              <a:spcBef>
                <a:spcPts val="0"/>
              </a:spcBef>
              <a:spcAft>
                <a:spcPts val="0"/>
              </a:spcAft>
              <a:buSzPct val="100000"/>
              <a:buChar char="●"/>
            </a:pPr>
            <a:r>
              <a:rPr lang="en" sz="4400"/>
              <a:t>G. Deshmukh, A. Gaonkar, G. Golwalkar and S. Kulkarni, "Speech based Emotion Recognition using Machine Learning," 2019 3rd International Conference on Computing Methodologies and Communication (ICCMC), Erode, India, 2019, pp. 812-817, doi: 10.1109/ICCMC.2019.8819858.</a:t>
            </a:r>
            <a:endParaRPr sz="4400"/>
          </a:p>
          <a:p>
            <a:pPr indent="-298450" lvl="0" marL="457200" rtl="0" algn="l">
              <a:spcBef>
                <a:spcPts val="0"/>
              </a:spcBef>
              <a:spcAft>
                <a:spcPts val="0"/>
              </a:spcAft>
              <a:buSzPct val="100000"/>
              <a:buChar char="●"/>
            </a:pPr>
            <a:r>
              <a:rPr lang="en" sz="4400"/>
              <a:t>Thakur, A., Dhull, S. (2021). Speech Emotion Recognition: A Review. In: Hura, G.S., Singh, A.K., Siong Hoe, L. (eds) Advances in Communication and Computational Technology. ICACCT 2019. Lecture Notes in Electrical Engineering, vol 668. Springer, Singapore. https://doi.org/10.1007/978-981-15-5341-7_61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32500"/>
          </a:bodyPr>
          <a:lstStyle/>
          <a:p>
            <a:pPr indent="-319405" lvl="0" marL="457200" rtl="0" algn="just">
              <a:spcBef>
                <a:spcPts val="1200"/>
              </a:spcBef>
              <a:spcAft>
                <a:spcPts val="0"/>
              </a:spcAft>
              <a:buSzPct val="100000"/>
              <a:buChar char="●"/>
            </a:pPr>
            <a:r>
              <a:rPr i="1" lang="en" sz="4400">
                <a:latin typeface="Arial"/>
                <a:ea typeface="Arial"/>
                <a:cs typeface="Arial"/>
                <a:sym typeface="Arial"/>
              </a:rPr>
              <a:t>Recognition Using Speech Feature and Word Embedding. , (), 519–523.</a:t>
            </a:r>
            <a:endParaRPr i="1" sz="4400">
              <a:latin typeface="Arial"/>
              <a:ea typeface="Arial"/>
              <a:cs typeface="Arial"/>
              <a:sym typeface="Arial"/>
            </a:endParaRPr>
          </a:p>
          <a:p>
            <a:pPr indent="-319405" lvl="0" marL="457200" rtl="0" algn="l">
              <a:spcBef>
                <a:spcPts val="0"/>
              </a:spcBef>
              <a:spcAft>
                <a:spcPts val="0"/>
              </a:spcAft>
              <a:buSzPct val="100000"/>
              <a:buChar char="●"/>
            </a:pPr>
            <a:r>
              <a:rPr lang="en" sz="4400"/>
              <a:t>Girija Deshmukh, Apurva Gaonkar, Gauri Golwalkar, Sukanya Kulkarni, “Speech based Emotion Recognition using Machine Learning”, IEEE, Mar. 2019.</a:t>
            </a:r>
            <a:endParaRPr sz="4400"/>
          </a:p>
          <a:p>
            <a:pPr indent="-319405" lvl="0" marL="457200" rtl="0" algn="l">
              <a:spcBef>
                <a:spcPts val="0"/>
              </a:spcBef>
              <a:spcAft>
                <a:spcPts val="0"/>
              </a:spcAft>
              <a:buSzPct val="100000"/>
              <a:buChar char="●"/>
            </a:pPr>
            <a:r>
              <a:rPr lang="en" sz="4400"/>
              <a:t>M. B. Akçay and K. Oğuz, "Speech emotion recognition: Emotional models, databases, features, preprocessing methods, supporting modalities, and classifiers," Speech Communication, vol. 116, pp. 56-76, 2020.</a:t>
            </a:r>
            <a:endParaRPr sz="4400"/>
          </a:p>
          <a:p>
            <a:pPr indent="-319405" lvl="0" marL="457200" rtl="0" algn="l">
              <a:spcBef>
                <a:spcPts val="0"/>
              </a:spcBef>
              <a:spcAft>
                <a:spcPts val="0"/>
              </a:spcAft>
              <a:buSzPct val="100000"/>
              <a:buChar char="●"/>
            </a:pPr>
            <a:r>
              <a:rPr lang="en" sz="4400"/>
              <a:t>B. W. Schuller, "Speech emotion recognition: two decades in a nutshell, benchmarks, and ongoing trends," Commun. ACM, vol. 61, no. 5, pp. 90–99, 2018.</a:t>
            </a:r>
            <a:endParaRPr sz="4400"/>
          </a:p>
          <a:p>
            <a:pPr indent="0" lvl="0" marL="457200" rtl="0" algn="l">
              <a:spcBef>
                <a:spcPts val="1200"/>
              </a:spcBef>
              <a:spcAft>
                <a:spcPts val="0"/>
              </a:spcAft>
              <a:buNone/>
            </a:pPr>
            <a:r>
              <a:t/>
            </a:r>
            <a:endParaRPr sz="44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