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641c3726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641c372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41c372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641c372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641c3726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641c372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641c372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641c372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641c372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641c372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41c372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41c372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7335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lang="en" sz="2300"/>
              <a:t>Emotion-Based Speech Analysis For Disaster Response and Crisis Management</a:t>
            </a:r>
            <a:endParaRPr/>
          </a:p>
        </p:txBody>
      </p:sp>
      <p:sp>
        <p:nvSpPr>
          <p:cNvPr id="64" name="Google Shape;64;p13"/>
          <p:cNvSpPr txBox="1"/>
          <p:nvPr>
            <p:ph idx="1" type="subTitle"/>
          </p:nvPr>
        </p:nvSpPr>
        <p:spPr>
          <a:xfrm>
            <a:off x="1680300" y="2929675"/>
            <a:ext cx="5783400" cy="14574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Clr>
                <a:srgbClr val="000000"/>
              </a:buClr>
              <a:buSzPts val="440"/>
              <a:buFont typeface="Arial"/>
              <a:buNone/>
            </a:pPr>
            <a:r>
              <a:rPr lang="en" sz="2160"/>
              <a:t>Group-3</a:t>
            </a:r>
            <a:endParaRPr sz="2160"/>
          </a:p>
          <a:p>
            <a:pPr indent="0" lvl="0" marL="0" rtl="0" algn="ctr">
              <a:lnSpc>
                <a:spcPct val="80000"/>
              </a:lnSpc>
              <a:spcBef>
                <a:spcPts val="0"/>
              </a:spcBef>
              <a:spcAft>
                <a:spcPts val="0"/>
              </a:spcAft>
              <a:buClr>
                <a:srgbClr val="000000"/>
              </a:buClr>
              <a:buSzPts val="440"/>
              <a:buFont typeface="Arial"/>
              <a:buNone/>
            </a:pPr>
            <a:r>
              <a:rPr lang="en" sz="2160"/>
              <a:t>Rafa Siddiqua ID:23166023</a:t>
            </a:r>
            <a:endParaRPr sz="2160"/>
          </a:p>
          <a:p>
            <a:pPr indent="0" lvl="0" marL="0" rtl="0" algn="ctr">
              <a:lnSpc>
                <a:spcPct val="80000"/>
              </a:lnSpc>
              <a:spcBef>
                <a:spcPts val="0"/>
              </a:spcBef>
              <a:spcAft>
                <a:spcPts val="0"/>
              </a:spcAft>
              <a:buClr>
                <a:srgbClr val="000000"/>
              </a:buClr>
              <a:buSzPts val="440"/>
              <a:buFont typeface="Arial"/>
              <a:buNone/>
            </a:pPr>
            <a:r>
              <a:rPr lang="en" sz="2160"/>
              <a:t> Rabea Akhter ID: 23366029</a:t>
            </a:r>
            <a:endParaRPr sz="2160"/>
          </a:p>
          <a:p>
            <a:pPr indent="0" lvl="0" marL="0" rtl="0" algn="ctr">
              <a:lnSpc>
                <a:spcPct val="80000"/>
              </a:lnSpc>
              <a:spcBef>
                <a:spcPts val="0"/>
              </a:spcBef>
              <a:spcAft>
                <a:spcPts val="0"/>
              </a:spcAft>
              <a:buClr>
                <a:srgbClr val="000000"/>
              </a:buClr>
              <a:buSzPts val="440"/>
              <a:buFont typeface="Arial"/>
              <a:buNone/>
            </a:pPr>
            <a:r>
              <a:rPr lang="en" sz="2160"/>
              <a:t>Samiu Mostafa Ishan ID: 23273011</a:t>
            </a:r>
            <a:endParaRPr sz="216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2049375"/>
            <a:ext cx="8104200" cy="251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In our endeavor to to uncover innovative algorithms, method shaping research. We delve into a diverse array of papers. Our focus spans various methodologies such as SVM, HMM, DNN, GMM and we aim to explore distill insights that advance our understanding and practical application of various domains.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a:t>
            </a:r>
            <a:r>
              <a:rPr lang="en"/>
              <a:t>Review</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research, we have taken into account the following papers to review them:</a:t>
            </a:r>
            <a:endParaRPr/>
          </a:p>
          <a:p>
            <a:pPr indent="-342900" lvl="0" marL="457200" rtl="0" algn="l">
              <a:spcBef>
                <a:spcPts val="1200"/>
              </a:spcBef>
              <a:spcAft>
                <a:spcPts val="0"/>
              </a:spcAft>
              <a:buSzPts val="1800"/>
              <a:buChar char="●"/>
            </a:pPr>
            <a:r>
              <a:rPr lang="en"/>
              <a:t>A Study on Speech Emotion Recognition System with Effective Acoustic Features using Deep Learning Algorithms</a:t>
            </a:r>
            <a:endParaRPr/>
          </a:p>
          <a:p>
            <a:pPr indent="-342900" lvl="0" marL="457200" rtl="0" algn="l">
              <a:spcBef>
                <a:spcPts val="0"/>
              </a:spcBef>
              <a:spcAft>
                <a:spcPts val="0"/>
              </a:spcAft>
              <a:buSzPts val="1800"/>
              <a:buChar char="●"/>
            </a:pPr>
            <a:r>
              <a:rPr lang="en"/>
              <a:t>Speech Emotion Recognition based on Emotion Perception</a:t>
            </a:r>
            <a:endParaRPr/>
          </a:p>
          <a:p>
            <a:pPr indent="-342900" lvl="0" marL="457200" rtl="0" algn="l">
              <a:spcBef>
                <a:spcPts val="0"/>
              </a:spcBef>
              <a:spcAft>
                <a:spcPts val="0"/>
              </a:spcAft>
              <a:buSzPts val="1800"/>
              <a:buChar char="●"/>
            </a:pPr>
            <a:r>
              <a:rPr lang="en"/>
              <a:t>Speech Emotion Recognition using Speech Feature and Word Embedding</a:t>
            </a:r>
            <a:endParaRPr/>
          </a:p>
          <a:p>
            <a:pPr indent="-342900" lvl="0" marL="457200" rtl="0" algn="l">
              <a:spcBef>
                <a:spcPts val="0"/>
              </a:spcBef>
              <a:spcAft>
                <a:spcPts val="0"/>
              </a:spcAft>
              <a:buSzPts val="1800"/>
              <a:buChar char="●"/>
            </a:pPr>
            <a:r>
              <a:rPr lang="en"/>
              <a:t>Speech-based Emotion Recognition </a:t>
            </a:r>
            <a:r>
              <a:rPr lang="en"/>
              <a:t>using</a:t>
            </a:r>
            <a:r>
              <a:rPr lang="en"/>
              <a:t> Machine Learning</a:t>
            </a:r>
            <a:endParaRPr/>
          </a:p>
          <a:p>
            <a:pPr indent="-342900" lvl="0" marL="457200" rtl="0" algn="l">
              <a:spcBef>
                <a:spcPts val="0"/>
              </a:spcBef>
              <a:spcAft>
                <a:spcPts val="0"/>
              </a:spcAft>
              <a:buSzPts val="1800"/>
              <a:buChar char="●"/>
            </a:pPr>
            <a:r>
              <a:rPr lang="en"/>
              <a:t>Speech Emotion Recognition: A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Ideas/Plans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Emotion Recognition</a:t>
            </a:r>
            <a:endParaRPr/>
          </a:p>
          <a:p>
            <a:pPr indent="-342900" lvl="0" marL="457200" rtl="0" algn="l">
              <a:spcBef>
                <a:spcPts val="0"/>
              </a:spcBef>
              <a:spcAft>
                <a:spcPts val="0"/>
              </a:spcAft>
              <a:buSzPts val="1800"/>
              <a:buAutoNum type="arabicPeriod"/>
            </a:pPr>
            <a:r>
              <a:rPr lang="en"/>
              <a:t>Psychological Impact Assessment in Crisis Situations</a:t>
            </a:r>
            <a:endParaRPr/>
          </a:p>
          <a:p>
            <a:pPr indent="-342900" lvl="0" marL="457200" rtl="0" algn="l">
              <a:spcBef>
                <a:spcPts val="0"/>
              </a:spcBef>
              <a:spcAft>
                <a:spcPts val="0"/>
              </a:spcAft>
              <a:buSzPts val="1800"/>
              <a:buAutoNum type="arabicPeriod"/>
            </a:pPr>
            <a:r>
              <a:rPr lang="en"/>
              <a:t>Speech-Based Early Warning Systems</a:t>
            </a:r>
            <a:endParaRPr/>
          </a:p>
          <a:p>
            <a:pPr indent="-342900" lvl="0" marL="457200" rtl="0" algn="l">
              <a:spcBef>
                <a:spcPts val="0"/>
              </a:spcBef>
              <a:spcAft>
                <a:spcPts val="0"/>
              </a:spcAft>
              <a:buSzPts val="1800"/>
              <a:buAutoNum type="arabicPeriod"/>
            </a:pPr>
            <a:r>
              <a:rPr lang="en"/>
              <a:t>Cultural and Linguistic Considerations</a:t>
            </a:r>
            <a:endParaRPr/>
          </a:p>
          <a:p>
            <a:pPr indent="-342900" lvl="0" marL="457200" rtl="0" algn="l">
              <a:spcBef>
                <a:spcPts val="0"/>
              </a:spcBef>
              <a:spcAft>
                <a:spcPts val="0"/>
              </a:spcAft>
              <a:buSzPts val="1800"/>
              <a:buAutoNum type="arabicPeriod"/>
            </a:pPr>
            <a:r>
              <a:rPr lang="en"/>
              <a:t>Integration with Existing Crisis Management Protocol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Potential Challenges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Collection and Availability</a:t>
            </a:r>
            <a:endParaRPr/>
          </a:p>
          <a:p>
            <a:pPr indent="-342900" lvl="0" marL="457200" rtl="0" algn="l">
              <a:spcBef>
                <a:spcPts val="0"/>
              </a:spcBef>
              <a:spcAft>
                <a:spcPts val="0"/>
              </a:spcAft>
              <a:buSzPts val="1800"/>
              <a:buChar char="❏"/>
            </a:pPr>
            <a:r>
              <a:rPr lang="en"/>
              <a:t>Complex Emotions</a:t>
            </a:r>
            <a:endParaRPr/>
          </a:p>
          <a:p>
            <a:pPr indent="-342900" lvl="0" marL="457200" rtl="0" algn="l">
              <a:spcBef>
                <a:spcPts val="0"/>
              </a:spcBef>
              <a:spcAft>
                <a:spcPts val="0"/>
              </a:spcAft>
              <a:buSzPts val="1800"/>
              <a:buChar char="❏"/>
            </a:pPr>
            <a:r>
              <a:rPr lang="en"/>
              <a:t>Contextual Understanding</a:t>
            </a:r>
            <a:endParaRPr/>
          </a:p>
          <a:p>
            <a:pPr indent="-342900" lvl="0" marL="457200" rtl="0" algn="l">
              <a:spcBef>
                <a:spcPts val="0"/>
              </a:spcBef>
              <a:spcAft>
                <a:spcPts val="0"/>
              </a:spcAft>
              <a:buSzPts val="1800"/>
              <a:buChar char="❏"/>
            </a:pPr>
            <a:r>
              <a:rPr lang="en"/>
              <a:t>Accuracy and Reliability of Analysis</a:t>
            </a:r>
            <a:endParaRPr/>
          </a:p>
          <a:p>
            <a:pPr indent="-342900" lvl="0" marL="457200" rtl="0" algn="l">
              <a:spcBef>
                <a:spcPts val="0"/>
              </a:spcBef>
              <a:spcAft>
                <a:spcPts val="0"/>
              </a:spcAft>
              <a:buSzPts val="1800"/>
              <a:buChar char="❏"/>
            </a:pPr>
            <a:r>
              <a:rPr lang="en"/>
              <a:t>Real-time Processing and Deployment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10000"/>
          </a:bodyPr>
          <a:lstStyle/>
          <a:p>
            <a:pPr indent="-298450" lvl="0" marL="457200" rtl="0" algn="l">
              <a:spcBef>
                <a:spcPts val="0"/>
              </a:spcBef>
              <a:spcAft>
                <a:spcPts val="0"/>
              </a:spcAft>
              <a:buSzPct val="100000"/>
              <a:buChar char="●"/>
            </a:pPr>
            <a:r>
              <a:rPr lang="en" sz="4400"/>
              <a:t>Byun, S.-W.; Lee, S.-P. A Study on a Speech Emotion Recognition System with Effective Acoustic Features Using Deep Learning Algorithms. Appl. Sci. 2021, 11, 1890. https://doi.org/10.3390/app11041890</a:t>
            </a:r>
            <a:endParaRPr sz="4400"/>
          </a:p>
          <a:p>
            <a:pPr indent="-298450" lvl="0" marL="457200" rtl="0" algn="l">
              <a:spcBef>
                <a:spcPts val="0"/>
              </a:spcBef>
              <a:spcAft>
                <a:spcPts val="0"/>
              </a:spcAft>
              <a:buSzPct val="100000"/>
              <a:buChar char="●"/>
            </a:pPr>
            <a:r>
              <a:rPr lang="en" sz="4400"/>
              <a:t>Liu, G., Cai, S. &amp; Wang, C. Speech emotion recognition based on emotion perception. J AUDIO SPEECH MUSIC PROC. 2023, 22 (2023). https://doi.org/10.1186/s13636-023-00289-4</a:t>
            </a:r>
            <a:endParaRPr sz="4400"/>
          </a:p>
          <a:p>
            <a:pPr indent="-298450" lvl="0" marL="457200" rtl="0" algn="l">
              <a:spcBef>
                <a:spcPts val="0"/>
              </a:spcBef>
              <a:spcAft>
                <a:spcPts val="0"/>
              </a:spcAft>
              <a:buSzPct val="100000"/>
              <a:buChar char="●"/>
            </a:pPr>
            <a:r>
              <a:rPr lang="en" sz="4400"/>
              <a:t>B. T. Atmaja, K. Shirai and M. Akagi, "Speech Emotion Recognition Using Speech Feature and Word Embedding," 2019 Asia-Pacific Signal and Information Processing Association Annual Summit and Conference (APSIPA ASC), Lanzhou, China, 2019, pp. 519-523, doi: 10.1109/APSIPAASC47483.2019.9023098.</a:t>
            </a:r>
            <a:endParaRPr sz="4400"/>
          </a:p>
          <a:p>
            <a:pPr indent="-298450" lvl="0" marL="457200" rtl="0" algn="l">
              <a:spcBef>
                <a:spcPts val="0"/>
              </a:spcBef>
              <a:spcAft>
                <a:spcPts val="0"/>
              </a:spcAft>
              <a:buSzPct val="100000"/>
              <a:buChar char="●"/>
            </a:pPr>
            <a:r>
              <a:rPr lang="en" sz="4400"/>
              <a:t>G. Deshmukh, A. Gaonkar, G. Golwalkar and S. Kulkarni, "Speech based Emotion Recognition using Machine Learning," 2019 3rd International Conference on Computing Methodologies and Communication (ICCMC), Erode, India, 2019, pp. 812-817, doi: 10.1109/ICCMC.2019.8819858.</a:t>
            </a:r>
            <a:endParaRPr sz="4400"/>
          </a:p>
          <a:p>
            <a:pPr indent="-298450" lvl="0" marL="457200" rtl="0" algn="l">
              <a:spcBef>
                <a:spcPts val="0"/>
              </a:spcBef>
              <a:spcAft>
                <a:spcPts val="0"/>
              </a:spcAft>
              <a:buSzPct val="100000"/>
              <a:buChar char="●"/>
            </a:pPr>
            <a:r>
              <a:rPr lang="en" sz="4400"/>
              <a:t>Thakur, A., Dhull, S. (2021). Speech Emotion Recognition: A Review. In: Hura, G.S., Singh, A.K., Siong Hoe, L. (eds) Advances in Communication and Computational Technology. ICACCT 2019. Lecture Notes in Electrical Engineering, vol 668. Springer, Singapore. https://doi.org/10.1007/978-981-15-5341-7_61</a:t>
            </a:r>
            <a:endParaRPr sz="4400"/>
          </a:p>
          <a:p>
            <a:pPr indent="-298450" lvl="0" marL="457200" rtl="0" algn="just">
              <a:spcBef>
                <a:spcPts val="0"/>
              </a:spcBef>
              <a:spcAft>
                <a:spcPts val="0"/>
              </a:spcAft>
              <a:buSzPct val="100000"/>
              <a:buChar char="●"/>
            </a:pPr>
            <a:r>
              <a:rPr lang="en" sz="4400">
                <a:solidFill>
                  <a:srgbClr val="000000"/>
                </a:solidFill>
                <a:highlight>
                  <a:schemeClr val="dk1"/>
                </a:highlight>
                <a:latin typeface="Arial"/>
                <a:ea typeface="Arial"/>
                <a:cs typeface="Arial"/>
                <a:sym typeface="Arial"/>
              </a:rPr>
              <a:t>Atmaja, Bagus Tris; Shirai, Kiyoaki; Akagi, Masato (2019). </a:t>
            </a:r>
            <a:r>
              <a:rPr i="1" lang="en" sz="4400">
                <a:latin typeface="Arial"/>
                <a:ea typeface="Arial"/>
                <a:cs typeface="Arial"/>
                <a:sym typeface="Arial"/>
              </a:rPr>
              <a:t>[IEEE 2019 Asia-Pacific Signal and Information Processing Association Annual Summit and Conference (APSIPA ASC) - Lanzhou, China (2019.11.18-2019.11.21)] 2019 Asia-Pacific Signal and Information Processing Association Annual Summit and Conference (APSIPA ASC) - Speech Emotion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conducting our review, consider collecting and synthesizing findings from various studies, identifying common trends, highlighting gaps in research, and proposing	recommendations	for	further	investigation	or	practical implementation in disaster response and crisis management scenarios.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