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8" r:id="rId9"/>
    <p:sldId id="265" r:id="rId10"/>
    <p:sldId id="2146847057" r:id="rId11"/>
    <p:sldId id="2146847066" r:id="rId12"/>
    <p:sldId id="2146847070" r:id="rId13"/>
    <p:sldId id="2146847071" r:id="rId14"/>
    <p:sldId id="2146847072" r:id="rId15"/>
    <p:sldId id="2146847068" r:id="rId16"/>
    <p:sldId id="2146847062" r:id="rId17"/>
    <p:sldId id="2146847061" r:id="rId18"/>
    <p:sldId id="2146847055" r:id="rId19"/>
    <p:sldId id="2146847059" r:id="rId20"/>
    <p:sldId id="2146847073" r:id="rId21"/>
    <p:sldId id="2146847074"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03-Aug-25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03-Aug-25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03-Aug-25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03-Aug-25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03-Aug-25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03-Aug-25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03-Aug-25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03-Aug-25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03-Aug-25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03-Aug-25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03-Aug-25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03-Aug-25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Ishan1210/Fitness_Buddy_AI_Agen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656080" y="1343793"/>
            <a:ext cx="9144000" cy="977778"/>
          </a:xfrm>
        </p:spPr>
        <p:txBody>
          <a:bodyPr/>
          <a:lstStyle/>
          <a:p>
            <a:pPr algn="ctr"/>
            <a:r>
              <a:rPr lang="en-IN" b="1" dirty="0">
                <a:solidFill>
                  <a:schemeClr val="accent1"/>
                </a:solidFill>
                <a:latin typeface="Arial"/>
                <a:cs typeface="Arial"/>
              </a:rPr>
              <a:t>FITNESS-BUDDY</a:t>
            </a:r>
            <a:r>
              <a:rPr lang="en-US" b="1" dirty="0">
                <a:solidFill>
                  <a:schemeClr val="accent1"/>
                </a:solidFill>
                <a:latin typeface="Arial"/>
                <a:cs typeface="Arial"/>
              </a:rPr>
              <a:t> ai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432216" y="759018"/>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PROJECT</a:t>
            </a:r>
          </a:p>
        </p:txBody>
      </p:sp>
      <p:sp>
        <p:nvSpPr>
          <p:cNvPr id="4" name="TextBox 3"/>
          <p:cNvSpPr txBox="1"/>
          <p:nvPr/>
        </p:nvSpPr>
        <p:spPr>
          <a:xfrm>
            <a:off x="4021394" y="4058588"/>
            <a:ext cx="4758812"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 </a:t>
            </a:r>
          </a:p>
          <a:p>
            <a:r>
              <a:rPr lang="en-US" sz="2000" b="1" dirty="0">
                <a:solidFill>
                  <a:schemeClr val="accent1">
                    <a:lumMod val="75000"/>
                  </a:schemeClr>
                </a:solidFill>
                <a:latin typeface="Arial" pitchFamily="34" charset="0"/>
                <a:cs typeface="Arial" pitchFamily="34" charset="0"/>
              </a:rPr>
              <a:t>ISHAN GROVER</a:t>
            </a:r>
          </a:p>
          <a:p>
            <a:r>
              <a:rPr lang="en-US" sz="2000" b="1" dirty="0">
                <a:solidFill>
                  <a:schemeClr val="accent1">
                    <a:lumMod val="75000"/>
                  </a:schemeClr>
                </a:solidFill>
                <a:latin typeface="Arial"/>
                <a:cs typeface="Arial"/>
              </a:rPr>
              <a:t>ABES Engineering College , IT Dept.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5B3DD-A7E4-AF91-0A6D-9177A98054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83EB72-0712-980C-53B8-D266D0BDEEFA}"/>
              </a:ext>
            </a:extLst>
          </p:cNvPr>
          <p:cNvSpPr>
            <a:spLocks noGrp="1"/>
          </p:cNvSpPr>
          <p:nvPr>
            <p:ph type="title"/>
          </p:nvPr>
        </p:nvSpPr>
        <p:spPr>
          <a:xfrm>
            <a:off x="581192" y="790647"/>
            <a:ext cx="11029616" cy="530296"/>
          </a:xfrm>
        </p:spPr>
        <p:txBody>
          <a:bodyPr>
            <a:noAutofit/>
          </a:bodyPr>
          <a:lstStyle/>
          <a:p>
            <a:pPr algn="ctr"/>
            <a:r>
              <a:rPr lang="en-IN" sz="4000" b="1" dirty="0">
                <a:solidFill>
                  <a:schemeClr val="accent1"/>
                </a:solidFill>
                <a:latin typeface="Arial" panose="020B0604020202020204" pitchFamily="34" charset="0"/>
                <a:cs typeface="Arial" panose="020B0604020202020204" pitchFamily="34" charset="0"/>
              </a:rPr>
              <a:t>Results</a:t>
            </a:r>
          </a:p>
        </p:txBody>
      </p:sp>
      <p:pic>
        <p:nvPicPr>
          <p:cNvPr id="5" name="Picture 4">
            <a:extLst>
              <a:ext uri="{FF2B5EF4-FFF2-40B4-BE49-F238E27FC236}">
                <a16:creationId xmlns:a16="http://schemas.microsoft.com/office/drawing/2014/main" id="{0B470AA4-399B-AA7F-3956-3D44E96217DB}"/>
              </a:ext>
            </a:extLst>
          </p:cNvPr>
          <p:cNvPicPr>
            <a:picLocks noChangeAspect="1"/>
          </p:cNvPicPr>
          <p:nvPr/>
        </p:nvPicPr>
        <p:blipFill>
          <a:blip r:embed="rId2"/>
          <a:stretch>
            <a:fillRect/>
          </a:stretch>
        </p:blipFill>
        <p:spPr>
          <a:xfrm>
            <a:off x="1811651" y="1320943"/>
            <a:ext cx="9184419" cy="4992740"/>
          </a:xfrm>
          <a:prstGeom prst="rect">
            <a:avLst/>
          </a:prstGeom>
        </p:spPr>
      </p:pic>
    </p:spTree>
    <p:extLst>
      <p:ext uri="{BB962C8B-B14F-4D97-AF65-F5344CB8AC3E}">
        <p14:creationId xmlns:p14="http://schemas.microsoft.com/office/powerpoint/2010/main" val="3217291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6F87BC-368A-E91E-A51A-DA4DAAD2E9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02982B-8E0E-0F3B-1840-8992B58C4BF0}"/>
              </a:ext>
            </a:extLst>
          </p:cNvPr>
          <p:cNvSpPr>
            <a:spLocks noGrp="1"/>
          </p:cNvSpPr>
          <p:nvPr>
            <p:ph type="title"/>
          </p:nvPr>
        </p:nvSpPr>
        <p:spPr>
          <a:xfrm>
            <a:off x="581192" y="790647"/>
            <a:ext cx="11029616" cy="530296"/>
          </a:xfrm>
        </p:spPr>
        <p:txBody>
          <a:bodyPr>
            <a:noAutofit/>
          </a:bodyPr>
          <a:lstStyle/>
          <a:p>
            <a:pPr algn="ctr"/>
            <a:r>
              <a:rPr lang="en-IN" sz="4000" b="1" dirty="0">
                <a:solidFill>
                  <a:schemeClr val="accent1"/>
                </a:solidFill>
                <a:latin typeface="Arial" panose="020B0604020202020204" pitchFamily="34" charset="0"/>
                <a:cs typeface="Arial" panose="020B0604020202020204" pitchFamily="34" charset="0"/>
              </a:rPr>
              <a:t>Results</a:t>
            </a:r>
          </a:p>
        </p:txBody>
      </p:sp>
      <p:pic>
        <p:nvPicPr>
          <p:cNvPr id="4" name="Picture 3">
            <a:extLst>
              <a:ext uri="{FF2B5EF4-FFF2-40B4-BE49-F238E27FC236}">
                <a16:creationId xmlns:a16="http://schemas.microsoft.com/office/drawing/2014/main" id="{DA43451B-0AA5-1493-BCC6-811AE9EE87E6}"/>
              </a:ext>
            </a:extLst>
          </p:cNvPr>
          <p:cNvPicPr>
            <a:picLocks noChangeAspect="1"/>
          </p:cNvPicPr>
          <p:nvPr/>
        </p:nvPicPr>
        <p:blipFill>
          <a:blip r:embed="rId2"/>
          <a:stretch>
            <a:fillRect/>
          </a:stretch>
        </p:blipFill>
        <p:spPr>
          <a:xfrm>
            <a:off x="2489200" y="1513656"/>
            <a:ext cx="8239760" cy="4553697"/>
          </a:xfrm>
          <a:prstGeom prst="rect">
            <a:avLst/>
          </a:prstGeom>
        </p:spPr>
      </p:pic>
    </p:spTree>
    <p:extLst>
      <p:ext uri="{BB962C8B-B14F-4D97-AF65-F5344CB8AC3E}">
        <p14:creationId xmlns:p14="http://schemas.microsoft.com/office/powerpoint/2010/main" val="2171814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noAutofit/>
          </a:bodyPr>
          <a:lstStyle/>
          <a:p>
            <a:pPr algn="ctr"/>
            <a:r>
              <a:rPr lang="en-IN" sz="4000" b="1" dirty="0">
                <a:solidFill>
                  <a:schemeClr val="accent1"/>
                </a:solidFill>
                <a:latin typeface="Arial" panose="020B0604020202020204" pitchFamily="34" charset="0"/>
                <a:cs typeface="Arial" panose="020B0604020202020204" pitchFamily="34" charset="0"/>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4723955" y="133586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u="sng"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4960074D-E41F-2823-27AE-CCB126DAF1A8}"/>
              </a:ext>
            </a:extLst>
          </p:cNvPr>
          <p:cNvPicPr>
            <a:picLocks noChangeAspect="1"/>
          </p:cNvPicPr>
          <p:nvPr/>
        </p:nvPicPr>
        <p:blipFill>
          <a:blip r:embed="rId2"/>
          <a:stretch>
            <a:fillRect/>
          </a:stretch>
        </p:blipFill>
        <p:spPr>
          <a:xfrm>
            <a:off x="2103120" y="2083221"/>
            <a:ext cx="8636000" cy="4195664"/>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a:xfrm>
            <a:off x="581192" y="783436"/>
            <a:ext cx="11029616" cy="530296"/>
          </a:xfrm>
        </p:spPr>
        <p:txBody>
          <a:bodyPr>
            <a:noAutofit/>
          </a:bodyPr>
          <a:lstStyle/>
          <a:p>
            <a:r>
              <a:rPr lang="en-IN" sz="4000" b="1" dirty="0">
                <a:solidFill>
                  <a:schemeClr val="accent1"/>
                </a:solidFill>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313732"/>
            <a:ext cx="11427928" cy="4673324"/>
          </a:xfrm>
        </p:spPr>
        <p:txBody>
          <a:bodyPr>
            <a:normAutofit/>
          </a:bodyPr>
          <a:lstStyle/>
          <a:p>
            <a:pPr marL="305435" indent="-305435"/>
            <a:r>
              <a:rPr lang="en-US" sz="2600" dirty="0">
                <a:latin typeface="Calibri" panose="020F0502020204030204" pitchFamily="34" charset="0"/>
                <a:ea typeface="Calibri" panose="020F0502020204030204" pitchFamily="34" charset="0"/>
                <a:cs typeface="Calibri" panose="020F0502020204030204" pitchFamily="34" charset="0"/>
              </a:rPr>
              <a:t>The agent offers instant, personalized fitness advice through natural language conversation.</a:t>
            </a:r>
          </a:p>
          <a:p>
            <a:pPr marL="305435" indent="-305435"/>
            <a:r>
              <a:rPr lang="en-US" sz="2600" dirty="0">
                <a:latin typeface="Calibri" panose="020F0502020204030204" pitchFamily="34" charset="0"/>
                <a:ea typeface="Calibri" panose="020F0502020204030204" pitchFamily="34" charset="0"/>
                <a:cs typeface="Calibri" panose="020F0502020204030204" pitchFamily="34" charset="0"/>
              </a:rPr>
              <a:t>It recommends home workouts, healthy meals, and motivational quotes — all without needing an app or trainer.</a:t>
            </a:r>
          </a:p>
          <a:p>
            <a:pPr marL="305435" indent="-305435"/>
            <a:r>
              <a:rPr lang="en-IN" sz="260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lang="en-US" sz="2600" dirty="0">
                <a:latin typeface="Calibri" panose="020F0502020204030204" pitchFamily="34" charset="0"/>
                <a:ea typeface="Calibri" panose="020F0502020204030204" pitchFamily="34" charset="0"/>
                <a:cs typeface="Calibri" panose="020F0502020204030204" pitchFamily="34" charset="0"/>
              </a:rPr>
              <a:t>Saves time by eliminating the need to browse multiple sources for fitness guidance.</a:t>
            </a:r>
          </a:p>
          <a:p>
            <a:pPr marL="305435" indent="-305435"/>
            <a:r>
              <a:rPr lang="en-US" sz="2600" dirty="0">
                <a:latin typeface="Calibri" panose="020F0502020204030204" pitchFamily="34" charset="0"/>
                <a:ea typeface="Calibri" panose="020F0502020204030204" pitchFamily="34" charset="0"/>
                <a:cs typeface="Calibri" panose="020F0502020204030204" pitchFamily="34" charset="0"/>
              </a:rPr>
              <a:t>Improves consistency by keeping users engaged and motivated with friendly coaching.</a:t>
            </a:r>
          </a:p>
        </p:txBody>
      </p:sp>
    </p:spTree>
    <p:extLst>
      <p:ext uri="{BB962C8B-B14F-4D97-AF65-F5344CB8AC3E}">
        <p14:creationId xmlns:p14="http://schemas.microsoft.com/office/powerpoint/2010/main" val="4233882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noAutofit/>
          </a:bodyPr>
          <a:lstStyle/>
          <a:p>
            <a:r>
              <a:rPr lang="en-IN" sz="4000" b="1" dirty="0">
                <a:solidFill>
                  <a:schemeClr val="accent1"/>
                </a:solidFill>
                <a:latin typeface="Arial" panose="020B0604020202020204" pitchFamily="34" charset="0"/>
                <a:cs typeface="Arial" panose="020B0604020202020204" pitchFamily="34" charset="0"/>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2500" b="1" dirty="0">
                <a:latin typeface="Calibri" panose="020F0502020204030204" pitchFamily="34" charset="0"/>
                <a:ea typeface="Calibri" panose="020F0502020204030204" pitchFamily="34" charset="0"/>
                <a:cs typeface="Calibri" panose="020F0502020204030204" pitchFamily="34" charset="0"/>
                <a:hlinkClick r:id="rId2"/>
              </a:rPr>
              <a:t>https://github.com/Ishan1210/Fitness_Buddy_AI_Agent</a:t>
            </a:r>
            <a:endParaRPr lang="en-IN" sz="2500" b="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5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0664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800" dirty="0">
                <a:latin typeface="Calibri" panose="020F0502020204030204" pitchFamily="34" charset="0"/>
                <a:ea typeface="Calibri" panose="020F0502020204030204" pitchFamily="34" charset="0"/>
                <a:cs typeface="Calibri" panose="020F0502020204030204" pitchFamily="34" charset="0"/>
              </a:rPr>
              <a:t>User Personalization</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Health Data Integration</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Multi-Language Support</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Voice Interaction</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AI-Driven Goal Setting</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a:xfrm>
            <a:off x="581191" y="771730"/>
            <a:ext cx="11029616" cy="530296"/>
          </a:xfrm>
        </p:spPr>
        <p:txBody>
          <a:bodyPr>
            <a:noAutofit/>
          </a:bodyPr>
          <a:lstStyle/>
          <a:p>
            <a:r>
              <a:rPr lang="en-IN" sz="4000" b="1" dirty="0">
                <a:solidFill>
                  <a:schemeClr val="accent1"/>
                </a:solidFill>
                <a:latin typeface="Arial" panose="020B0604020202020204" pitchFamily="34" charset="0"/>
                <a:cs typeface="Arial" panose="020B0604020202020204" pitchFamily="34" charset="0"/>
              </a:rPr>
              <a:t>IBM Certifications</a:t>
            </a:r>
          </a:p>
        </p:txBody>
      </p:sp>
      <p:pic>
        <p:nvPicPr>
          <p:cNvPr id="5" name="Content Placeholder 4">
            <a:extLst>
              <a:ext uri="{FF2B5EF4-FFF2-40B4-BE49-F238E27FC236}">
                <a16:creationId xmlns:a16="http://schemas.microsoft.com/office/drawing/2014/main" id="{057E1A30-9388-ECDC-F27D-4DB33A152E81}"/>
              </a:ext>
            </a:extLst>
          </p:cNvPr>
          <p:cNvPicPr>
            <a:picLocks noGrp="1" noChangeAspect="1"/>
          </p:cNvPicPr>
          <p:nvPr>
            <p:ph idx="1"/>
          </p:nvPr>
        </p:nvPicPr>
        <p:blipFill>
          <a:blip r:embed="rId2"/>
          <a:stretch>
            <a:fillRect/>
          </a:stretch>
        </p:blipFill>
        <p:spPr>
          <a:xfrm>
            <a:off x="3017612" y="1697990"/>
            <a:ext cx="6156774" cy="4673600"/>
          </a:xfrm>
        </p:spPr>
      </p:pic>
    </p:spTree>
    <p:extLst>
      <p:ext uri="{BB962C8B-B14F-4D97-AF65-F5344CB8AC3E}">
        <p14:creationId xmlns:p14="http://schemas.microsoft.com/office/powerpoint/2010/main" val="38473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0C82F-237A-2AB8-6A0A-C5316DE9AF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EE4BAC-1B74-8571-B765-B8265D12C03C}"/>
              </a:ext>
            </a:extLst>
          </p:cNvPr>
          <p:cNvSpPr>
            <a:spLocks noGrp="1"/>
          </p:cNvSpPr>
          <p:nvPr>
            <p:ph type="title"/>
          </p:nvPr>
        </p:nvSpPr>
        <p:spPr>
          <a:xfrm>
            <a:off x="581191" y="771730"/>
            <a:ext cx="11029616" cy="530296"/>
          </a:xfrm>
        </p:spPr>
        <p:txBody>
          <a:bodyPr>
            <a:noAutofit/>
          </a:bodyPr>
          <a:lstStyle/>
          <a:p>
            <a:r>
              <a:rPr lang="en-IN" sz="4000" b="1" dirty="0">
                <a:solidFill>
                  <a:schemeClr val="accent1"/>
                </a:solidFill>
                <a:latin typeface="Arial" panose="020B0604020202020204" pitchFamily="34" charset="0"/>
                <a:cs typeface="Arial" panose="020B0604020202020204" pitchFamily="34" charset="0"/>
              </a:rPr>
              <a:t>IBM Certifications</a:t>
            </a:r>
          </a:p>
        </p:txBody>
      </p:sp>
      <p:pic>
        <p:nvPicPr>
          <p:cNvPr id="7" name="Picture 6">
            <a:extLst>
              <a:ext uri="{FF2B5EF4-FFF2-40B4-BE49-F238E27FC236}">
                <a16:creationId xmlns:a16="http://schemas.microsoft.com/office/drawing/2014/main" id="{26CFF0A5-7C35-362E-96B9-8987313CBDFC}"/>
              </a:ext>
            </a:extLst>
          </p:cNvPr>
          <p:cNvPicPr>
            <a:picLocks noChangeAspect="1"/>
          </p:cNvPicPr>
          <p:nvPr/>
        </p:nvPicPr>
        <p:blipFill>
          <a:blip r:embed="rId2"/>
          <a:stretch>
            <a:fillRect/>
          </a:stretch>
        </p:blipFill>
        <p:spPr>
          <a:xfrm>
            <a:off x="2865159" y="1381760"/>
            <a:ext cx="6461680" cy="4810229"/>
          </a:xfrm>
          <a:prstGeom prst="rect">
            <a:avLst/>
          </a:prstGeom>
        </p:spPr>
      </p:pic>
    </p:spTree>
    <p:extLst>
      <p:ext uri="{BB962C8B-B14F-4D97-AF65-F5344CB8AC3E}">
        <p14:creationId xmlns:p14="http://schemas.microsoft.com/office/powerpoint/2010/main" val="3849756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9BDB6-A056-EA64-A5ED-DBFC782991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6AD412-6E8F-0ED2-92F9-5D724A937943}"/>
              </a:ext>
            </a:extLst>
          </p:cNvPr>
          <p:cNvSpPr>
            <a:spLocks noGrp="1"/>
          </p:cNvSpPr>
          <p:nvPr>
            <p:ph type="title"/>
          </p:nvPr>
        </p:nvSpPr>
        <p:spPr>
          <a:xfrm>
            <a:off x="581191" y="771730"/>
            <a:ext cx="11029616" cy="530296"/>
          </a:xfrm>
        </p:spPr>
        <p:txBody>
          <a:bodyPr>
            <a:noAutofit/>
          </a:bodyPr>
          <a:lstStyle/>
          <a:p>
            <a:r>
              <a:rPr lang="en-IN" sz="4000" b="1" dirty="0">
                <a:solidFill>
                  <a:schemeClr val="accent1"/>
                </a:solidFill>
                <a:latin typeface="Arial" panose="020B0604020202020204" pitchFamily="34" charset="0"/>
                <a:cs typeface="Arial" panose="020B0604020202020204" pitchFamily="34" charset="0"/>
              </a:rPr>
              <a:t>IBM Certifications</a:t>
            </a:r>
          </a:p>
        </p:txBody>
      </p:sp>
      <p:pic>
        <p:nvPicPr>
          <p:cNvPr id="5" name="Picture 4">
            <a:extLst>
              <a:ext uri="{FF2B5EF4-FFF2-40B4-BE49-F238E27FC236}">
                <a16:creationId xmlns:a16="http://schemas.microsoft.com/office/drawing/2014/main" id="{F95DB5B6-9774-5FA3-6AE5-254FCB374D85}"/>
              </a:ext>
            </a:extLst>
          </p:cNvPr>
          <p:cNvPicPr>
            <a:picLocks noChangeAspect="1"/>
          </p:cNvPicPr>
          <p:nvPr/>
        </p:nvPicPr>
        <p:blipFill>
          <a:blip r:embed="rId2"/>
          <a:stretch>
            <a:fillRect/>
          </a:stretch>
        </p:blipFill>
        <p:spPr>
          <a:xfrm>
            <a:off x="2215993" y="1525569"/>
            <a:ext cx="7760011" cy="4804112"/>
          </a:xfrm>
          <a:prstGeom prst="rect">
            <a:avLst/>
          </a:prstGeom>
        </p:spPr>
      </p:pic>
    </p:spTree>
    <p:extLst>
      <p:ext uri="{BB962C8B-B14F-4D97-AF65-F5344CB8AC3E}">
        <p14:creationId xmlns:p14="http://schemas.microsoft.com/office/powerpoint/2010/main" val="1603235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330961" y="2552858"/>
            <a:ext cx="9298744" cy="1325563"/>
          </a:xfrm>
        </p:spPr>
        <p:txBody>
          <a:bodyPr/>
          <a:lstStyle/>
          <a:p>
            <a:pPr algn="ctr"/>
            <a:r>
              <a:rPr lang="en-US" sz="4000" b="1" dirty="0">
                <a:solidFill>
                  <a:srgbClr val="002060"/>
                </a:solidFill>
                <a:latin typeface="Arial" panose="020B0604020202020204" pitchFamily="34" charset="0"/>
                <a:cs typeface="Arial" panose="020B0604020202020204" pitchFamily="34" charset="0"/>
              </a:rPr>
              <a:t>THANK</a:t>
            </a:r>
            <a:r>
              <a:rPr lang="en-US" b="1" dirty="0">
                <a:solidFill>
                  <a:srgbClr val="002060"/>
                </a:solidFill>
                <a:latin typeface="Arial" panose="020B0604020202020204" pitchFamily="34" charset="0"/>
                <a:cs typeface="Arial" panose="020B0604020202020204" pitchFamily="34" charset="0"/>
              </a:rPr>
              <a:t> </a:t>
            </a:r>
            <a:r>
              <a:rPr lang="en-US" sz="4000" b="1" dirty="0">
                <a:solidFill>
                  <a:srgbClr val="002060"/>
                </a:solidFill>
                <a:latin typeface="Arial" panose="020B0604020202020204" pitchFamily="34" charset="0"/>
                <a:cs typeface="Arial" panose="020B0604020202020204" pitchFamily="34" charset="0"/>
              </a:rPr>
              <a:t>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62116" y="71075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277481" cy="4918212"/>
          </a:xfrm>
        </p:spPr>
        <p:txBody>
          <a:bodyPr>
            <a:normAutofit fontScale="70000" lnSpcReduction="20000"/>
          </a:bodyPr>
          <a:lstStyle/>
          <a:p>
            <a:pPr marL="0" indent="0">
              <a:buNone/>
            </a:pPr>
            <a:r>
              <a:rPr lang="en-US" sz="3100" dirty="0">
                <a:latin typeface="Calibri" panose="020F0502020204030204" pitchFamily="34" charset="0"/>
                <a:ea typeface="Calibri" panose="020F0502020204030204" pitchFamily="34" charset="0"/>
                <a:cs typeface="Calibri" panose="020F0502020204030204" pitchFamily="34" charset="0"/>
              </a:rPr>
              <a:t>In today’s fast-paced world, many individuals struggle to maintain a healthy lifestyle due to lack of personalized guidance, time constraints, and inconsistent motivation. Traditional fitness solutions often require expensive subscriptions, in-person consultations, or rigid schedules that don't adapt to personal preferences or daily routines. There is a growing need for an accessible, friendly, and intelligent virtual assistant that can provide on demand fitness advice, healthy lifestyle suggestions, and basic nutrition guidance—all tailored to individual needs and available at any time. </a:t>
            </a:r>
          </a:p>
          <a:p>
            <a:pPr marL="0" indent="0">
              <a:buNone/>
            </a:pPr>
            <a:endParaRPr lang="en-US" sz="2800" dirty="0">
              <a:latin typeface="Calibri"/>
              <a:ea typeface="+mn-lt"/>
              <a:cs typeface="+mn-lt"/>
            </a:endParaRPr>
          </a:p>
          <a:p>
            <a:pPr marL="0" indent="0">
              <a:buNone/>
            </a:pPr>
            <a:r>
              <a:rPr lang="en-US" sz="3300" b="1" dirty="0">
                <a:latin typeface="Calibri"/>
                <a:ea typeface="+mn-lt"/>
                <a:cs typeface="+mn-lt"/>
              </a:rPr>
              <a:t>Proposed Solution:</a:t>
            </a:r>
            <a:br>
              <a:rPr lang="en-US" sz="2800" dirty="0">
                <a:latin typeface="Calibri"/>
                <a:ea typeface="+mn-lt"/>
                <a:cs typeface="+mn-lt"/>
              </a:rPr>
            </a:br>
            <a:r>
              <a:rPr lang="en-US" sz="2800" dirty="0">
                <a:latin typeface="Calibri"/>
                <a:ea typeface="+mn-lt"/>
                <a:cs typeface="+mn-lt"/>
              </a:rPr>
              <a:t> </a:t>
            </a:r>
            <a:r>
              <a:rPr lang="en-US" sz="3100" dirty="0">
                <a:latin typeface="Calibri" panose="020F0502020204030204" pitchFamily="34" charset="0"/>
                <a:ea typeface="Calibri" panose="020F0502020204030204" pitchFamily="34" charset="0"/>
                <a:cs typeface="Calibri" panose="020F0502020204030204" pitchFamily="34" charset="0"/>
              </a:rPr>
              <a:t>A conversational </a:t>
            </a:r>
            <a:r>
              <a:rPr lang="en-US" sz="3100" u="sng" dirty="0" err="1">
                <a:latin typeface="Calibri" panose="020F0502020204030204" pitchFamily="34" charset="0"/>
                <a:ea typeface="Calibri" panose="020F0502020204030204" pitchFamily="34" charset="0"/>
                <a:cs typeface="Calibri" panose="020F0502020204030204" pitchFamily="34" charset="0"/>
              </a:rPr>
              <a:t>FitnessBuddy</a:t>
            </a:r>
            <a:r>
              <a:rPr lang="en-US" sz="3100" u="sng" dirty="0">
                <a:latin typeface="Calibri" panose="020F0502020204030204" pitchFamily="34" charset="0"/>
                <a:ea typeface="Calibri" panose="020F0502020204030204" pitchFamily="34" charset="0"/>
                <a:cs typeface="Calibri" panose="020F0502020204030204" pitchFamily="34" charset="0"/>
              </a:rPr>
              <a:t> AI Agent </a:t>
            </a:r>
            <a:r>
              <a:rPr lang="en-US" sz="3100" dirty="0">
                <a:latin typeface="Calibri" panose="020F0502020204030204" pitchFamily="34" charset="0"/>
                <a:ea typeface="Calibri" panose="020F0502020204030204" pitchFamily="34" charset="0"/>
                <a:cs typeface="Calibri" panose="020F0502020204030204" pitchFamily="34" charset="0"/>
              </a:rPr>
              <a:t>built using IBM </a:t>
            </a:r>
            <a:r>
              <a:rPr lang="en-US" sz="3100" dirty="0" err="1">
                <a:latin typeface="Calibri" panose="020F0502020204030204" pitchFamily="34" charset="0"/>
                <a:ea typeface="Calibri" panose="020F0502020204030204" pitchFamily="34" charset="0"/>
                <a:cs typeface="Calibri" panose="020F0502020204030204" pitchFamily="34" charset="0"/>
              </a:rPr>
              <a:t>Watsonx</a:t>
            </a:r>
            <a:r>
              <a:rPr lang="en-US" sz="3100" dirty="0">
                <a:latin typeface="Calibri" panose="020F0502020204030204" pitchFamily="34" charset="0"/>
                <a:ea typeface="Calibri" panose="020F0502020204030204" pitchFamily="34" charset="0"/>
                <a:cs typeface="Calibri" panose="020F0502020204030204" pitchFamily="34" charset="0"/>
              </a:rPr>
              <a:t> and Granite foundation models. The agent leverages natural language instructions and Agentic AI capabilities to simulate a personal fitness coach. It provides home workout recommendations, healthy meal suggestions, motivational support, and politely deflects off-topic queries—empowering users to stay on track with their fitness goals through natural, engaging conversations.</a:t>
            </a: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8" name="Content Placeholder 7">
            <a:extLst>
              <a:ext uri="{FF2B5EF4-FFF2-40B4-BE49-F238E27FC236}">
                <a16:creationId xmlns:a16="http://schemas.microsoft.com/office/drawing/2014/main" id="{4B03FCE4-81BE-44C3-162A-5663061FBD97}"/>
              </a:ext>
            </a:extLst>
          </p:cNvPr>
          <p:cNvSpPr>
            <a:spLocks noGrp="1"/>
          </p:cNvSpPr>
          <p:nvPr>
            <p:ph idx="1"/>
          </p:nvPr>
        </p:nvSpPr>
        <p:spPr/>
        <p:txBody>
          <a:bodyPr/>
          <a:lstStyle/>
          <a:p>
            <a:pPr fontAlgn="ctr">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IBM Cloud Lite Services</a:t>
            </a:r>
          </a:p>
          <a:p>
            <a:pPr fontAlgn="ctr">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Watsonx.ai Studio</a:t>
            </a:r>
          </a:p>
          <a:p>
            <a:pPr fontAlgn="ctr">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Granite Foundation Model (13B)</a:t>
            </a:r>
          </a:p>
          <a:p>
            <a:pPr fontAlgn="ctr">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Watson Machine Learning (WML)</a:t>
            </a:r>
          </a:p>
          <a:p>
            <a:pPr fontAlgn="ctr">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Agentic AI (Agent Lab)</a:t>
            </a:r>
          </a:p>
          <a:p>
            <a:pPr fontAlgn="ctr">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Vector Store </a:t>
            </a:r>
          </a:p>
          <a:p>
            <a:pPr fontAlgn="ctr">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GitHub</a:t>
            </a:r>
          </a:p>
          <a:p>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noAutofit/>
          </a:bodyPr>
          <a:lstStyle/>
          <a:p>
            <a:r>
              <a:rPr lang="en-IN" sz="4000" b="1" dirty="0">
                <a:solidFill>
                  <a:schemeClr val="accent1"/>
                </a:solidFill>
                <a:latin typeface="Arial" panose="020B0604020202020204" pitchFamily="34" charset="0"/>
                <a:cs typeface="Arial" panose="020B0604020202020204" pitchFamily="34" charset="0"/>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a:xfrm>
            <a:off x="581193" y="456451"/>
            <a:ext cx="11029615" cy="4673324"/>
          </a:xfrm>
        </p:spPr>
        <p:txBody>
          <a:bodyPr>
            <a:normAutofit/>
          </a:bodyPr>
          <a:lstStyle/>
          <a:p>
            <a:pPr marL="305435" indent="-305435"/>
            <a:r>
              <a:rPr lang="en-IN" sz="2200" dirty="0">
                <a:latin typeface="Calibri" panose="020F0502020204030204" pitchFamily="34" charset="0"/>
                <a:ea typeface="Calibri" panose="020F0502020204030204" pitchFamily="34" charset="0"/>
                <a:cs typeface="Calibri" panose="020F0502020204030204" pitchFamily="34" charset="0"/>
              </a:rPr>
              <a:t>IBM Cloud </a:t>
            </a:r>
            <a:r>
              <a:rPr lang="en-IN" sz="2200" dirty="0" err="1">
                <a:latin typeface="Calibri" panose="020F0502020204030204" pitchFamily="34" charset="0"/>
                <a:ea typeface="Calibri" panose="020F0502020204030204" pitchFamily="34" charset="0"/>
                <a:cs typeface="Calibri" panose="020F0502020204030204" pitchFamily="34" charset="0"/>
              </a:rPr>
              <a:t>Watsonx</a:t>
            </a:r>
            <a:r>
              <a:rPr lang="en-IN" sz="2200" dirty="0">
                <a:latin typeface="Calibri" panose="020F0502020204030204" pitchFamily="34" charset="0"/>
                <a:ea typeface="Calibri" panose="020F0502020204030204" pitchFamily="34" charset="0"/>
                <a:cs typeface="Calibri" panose="020F0502020204030204" pitchFamily="34" charset="0"/>
              </a:rPr>
              <a:t> AI Studio</a:t>
            </a:r>
          </a:p>
          <a:p>
            <a:pPr marL="305435" indent="-305435"/>
            <a:r>
              <a:rPr lang="en-IN" sz="2200" dirty="0">
                <a:latin typeface="Calibri" panose="020F0502020204030204" pitchFamily="34" charset="0"/>
                <a:ea typeface="Calibri" panose="020F0502020204030204" pitchFamily="34" charset="0"/>
                <a:cs typeface="Calibri" panose="020F0502020204030204" pitchFamily="34" charset="0"/>
              </a:rPr>
              <a:t>IBM Cloud </a:t>
            </a:r>
            <a:r>
              <a:rPr lang="en-IN" sz="2200" dirty="0" err="1">
                <a:latin typeface="Calibri" panose="020F0502020204030204" pitchFamily="34" charset="0"/>
                <a:ea typeface="Calibri" panose="020F0502020204030204" pitchFamily="34" charset="0"/>
                <a:cs typeface="Calibri" panose="020F0502020204030204" pitchFamily="34" charset="0"/>
              </a:rPr>
              <a:t>Watsonx</a:t>
            </a:r>
            <a:r>
              <a:rPr lang="en-IN" sz="2200" dirty="0">
                <a:latin typeface="Calibri" panose="020F0502020204030204" pitchFamily="34" charset="0"/>
                <a:ea typeface="Calibri" panose="020F0502020204030204" pitchFamily="34" charset="0"/>
                <a:cs typeface="Calibri" panose="020F0502020204030204" pitchFamily="34" charset="0"/>
              </a:rPr>
              <a:t> AI runtime</a:t>
            </a:r>
          </a:p>
          <a:p>
            <a:pPr marL="305435" indent="-305435"/>
            <a:r>
              <a:rPr lang="en-IN" sz="2200" dirty="0">
                <a:latin typeface="Calibri" panose="020F0502020204030204" pitchFamily="34" charset="0"/>
                <a:ea typeface="Calibri" panose="020F0502020204030204" pitchFamily="34" charset="0"/>
                <a:cs typeface="Calibri" panose="020F0502020204030204" pitchFamily="34" charset="0"/>
              </a:rPr>
              <a:t>IBM Cloud Agent Lab</a:t>
            </a:r>
          </a:p>
          <a:p>
            <a:pPr marL="305435" indent="-305435"/>
            <a:r>
              <a:rPr lang="en-IN" sz="2200" dirty="0">
                <a:latin typeface="Calibri" panose="020F0502020204030204" pitchFamily="34" charset="0"/>
                <a:ea typeface="Calibri" panose="020F0502020204030204" pitchFamily="34" charset="0"/>
                <a:cs typeface="Calibri" panose="020F0502020204030204" pitchFamily="34" charset="0"/>
              </a:rPr>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302026"/>
            <a:ext cx="11384667" cy="5659213"/>
          </a:xfrm>
        </p:spPr>
        <p:txBody>
          <a:bodyPr>
            <a:normAutofit/>
          </a:bodyPr>
          <a:lstStyle/>
          <a:p>
            <a:pPr marL="0" indent="0">
              <a:buNone/>
            </a:pPr>
            <a:r>
              <a:rPr lang="en-US" sz="2200" dirty="0">
                <a:latin typeface="Calibri" panose="020F0502020204030204" pitchFamily="34" charset="0"/>
                <a:ea typeface="Calibri" panose="020F0502020204030204" pitchFamily="34" charset="0"/>
                <a:cs typeface="Calibri" panose="020F0502020204030204" pitchFamily="34" charset="0"/>
              </a:rPr>
              <a:t>This agent transforms how individuals—especially beginners—approach fitness by offering instant, personalized, and encouraging guidance without needing an app, trainer, or web search. It promotes consistent health habits and empowers users to take control of their fitness journey in a conversational, human-like way.</a:t>
            </a:r>
          </a:p>
          <a:p>
            <a:pPr marL="0" indent="0">
              <a:buNone/>
            </a:pPr>
            <a:r>
              <a:rPr lang="en-IN" sz="2300" b="1" dirty="0">
                <a:solidFill>
                  <a:srgbClr val="0F0F0F"/>
                </a:solidFill>
                <a:latin typeface="Calibri"/>
                <a:ea typeface="Calibri"/>
                <a:cs typeface="Calibri"/>
              </a:rPr>
              <a:t>Unique features:</a:t>
            </a:r>
          </a:p>
          <a:p>
            <a:r>
              <a:rPr lang="en-US" sz="2200" u="sng" dirty="0">
                <a:latin typeface="Calibri" panose="020F0502020204030204" pitchFamily="34" charset="0"/>
                <a:ea typeface="Calibri" panose="020F0502020204030204" pitchFamily="34" charset="0"/>
                <a:cs typeface="Calibri" panose="020F0502020204030204" pitchFamily="34" charset="0"/>
              </a:rPr>
              <a:t>Fitness-Only AI</a:t>
            </a:r>
            <a:r>
              <a:rPr lang="en-US" sz="2200" dirty="0">
                <a:latin typeface="Calibri" panose="020F0502020204030204" pitchFamily="34" charset="0"/>
                <a:ea typeface="Calibri" panose="020F0502020204030204" pitchFamily="34" charset="0"/>
                <a:cs typeface="Calibri" panose="020F0502020204030204" pitchFamily="34" charset="0"/>
              </a:rPr>
              <a:t>: Stays focused on workouts, meals, and motivation — filters out unrelated questions</a:t>
            </a:r>
            <a:r>
              <a:rPr lang="en-US" sz="2000" dirty="0"/>
              <a:t>.</a:t>
            </a:r>
          </a:p>
          <a:p>
            <a:r>
              <a:rPr lang="en-US" sz="2200" u="sng" dirty="0">
                <a:latin typeface="Calibri" panose="020F0502020204030204" pitchFamily="34" charset="0"/>
                <a:ea typeface="Calibri" panose="020F0502020204030204" pitchFamily="34" charset="0"/>
                <a:cs typeface="Calibri" panose="020F0502020204030204" pitchFamily="34" charset="0"/>
              </a:rPr>
              <a:t>Natural Coaching Tone</a:t>
            </a:r>
            <a:r>
              <a:rPr lang="en-US" sz="2200" dirty="0">
                <a:latin typeface="Calibri" panose="020F0502020204030204" pitchFamily="34" charset="0"/>
                <a:ea typeface="Calibri" panose="020F0502020204030204" pitchFamily="34" charset="0"/>
                <a:cs typeface="Calibri" panose="020F0502020204030204" pitchFamily="34" charset="0"/>
              </a:rPr>
              <a:t>: Responds like a friendly fitness coach with motivational language.</a:t>
            </a:r>
          </a:p>
          <a:p>
            <a:r>
              <a:rPr lang="en-US" sz="2200" u="sng" dirty="0">
                <a:latin typeface="Calibri" panose="020F0502020204030204" pitchFamily="34" charset="0"/>
                <a:ea typeface="Calibri" panose="020F0502020204030204" pitchFamily="34" charset="0"/>
                <a:cs typeface="Calibri" panose="020F0502020204030204" pitchFamily="34" charset="0"/>
              </a:rPr>
              <a:t>Quick Start Prompts</a:t>
            </a:r>
            <a:r>
              <a:rPr lang="en-US" sz="2200" dirty="0">
                <a:latin typeface="Calibri" panose="020F0502020204030204" pitchFamily="34" charset="0"/>
                <a:ea typeface="Calibri" panose="020F0502020204030204" pitchFamily="34" charset="0"/>
                <a:cs typeface="Calibri" panose="020F0502020204030204" pitchFamily="34" charset="0"/>
              </a:rPr>
              <a:t>: Offers ready-to-use fitness questions for fast, easy interaction.</a:t>
            </a:r>
          </a:p>
          <a:p>
            <a:r>
              <a:rPr lang="en-US" sz="2200" u="sng" dirty="0">
                <a:latin typeface="Calibri" panose="020F0502020204030204" pitchFamily="34" charset="0"/>
                <a:ea typeface="Calibri" panose="020F0502020204030204" pitchFamily="34" charset="0"/>
                <a:cs typeface="Calibri" panose="020F0502020204030204" pitchFamily="34" charset="0"/>
              </a:rPr>
              <a:t>No-Code &amp; Cloud-Based</a:t>
            </a:r>
            <a:r>
              <a:rPr lang="en-US" sz="2200" dirty="0">
                <a:latin typeface="Calibri" panose="020F0502020204030204" pitchFamily="34" charset="0"/>
                <a:ea typeface="Calibri" panose="020F0502020204030204" pitchFamily="34" charset="0"/>
                <a:cs typeface="Calibri" panose="020F0502020204030204" pitchFamily="34" charset="0"/>
              </a:rPr>
              <a:t>: Built using IBM Agentic AI tools, deployed fully on IBM Cloud.</a:t>
            </a:r>
            <a:endParaRPr lang="en-IN" sz="2200" b="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800" b="1" dirty="0">
              <a:solidFill>
                <a:srgbClr val="0F0F0F"/>
              </a:solidFill>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4000" b="1" dirty="0">
                <a:solidFill>
                  <a:schemeClr val="accent1"/>
                </a:solidFill>
                <a:latin typeface="Arial" panose="020B0604020202020204" pitchFamily="34" charset="0"/>
                <a:cs typeface="Arial" panose="020B0604020202020204" pitchFamily="34" charset="0"/>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3" y="574439"/>
            <a:ext cx="11029615" cy="4673324"/>
          </a:xfrm>
        </p:spPr>
        <p:txBody>
          <a:bodyPr>
            <a:normAutofit/>
          </a:bodyPr>
          <a:lstStyle/>
          <a:p>
            <a:pPr marL="305435" indent="-305435"/>
            <a:r>
              <a:rPr lang="en-US" alt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Fitness Enthusiasts and Beginners </a:t>
            </a:r>
          </a:p>
          <a:p>
            <a:pPr marL="305435" indent="-305435"/>
            <a:r>
              <a:rPr lang="en-US" alt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Wellness Coaches and Personal Trainers </a:t>
            </a:r>
          </a:p>
          <a:p>
            <a:pPr marL="305435" indent="-305435"/>
            <a:r>
              <a:rPr lang="en-US" alt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Educational Institutions and Universities </a:t>
            </a:r>
          </a:p>
          <a:p>
            <a:pPr marL="305435" indent="-305435"/>
            <a:r>
              <a:rPr lang="en-US" alt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Corporate Wellness Programs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a:xfrm>
            <a:off x="581192" y="790647"/>
            <a:ext cx="11029616" cy="530296"/>
          </a:xfrm>
        </p:spPr>
        <p:txBody>
          <a:bodyPr>
            <a:noAutofit/>
          </a:bodyPr>
          <a:lstStyle/>
          <a:p>
            <a:pPr algn="ctr"/>
            <a:r>
              <a:rPr lang="en-IN" sz="4000" b="1" dirty="0">
                <a:solidFill>
                  <a:schemeClr val="accent1"/>
                </a:solidFill>
                <a:latin typeface="Arial" panose="020B0604020202020204" pitchFamily="34" charset="0"/>
                <a:cs typeface="Arial" panose="020B0604020202020204" pitchFamily="34" charset="0"/>
              </a:rPr>
              <a:t>Results</a:t>
            </a:r>
          </a:p>
        </p:txBody>
      </p:sp>
      <p:pic>
        <p:nvPicPr>
          <p:cNvPr id="5" name="Picture 4">
            <a:extLst>
              <a:ext uri="{FF2B5EF4-FFF2-40B4-BE49-F238E27FC236}">
                <a16:creationId xmlns:a16="http://schemas.microsoft.com/office/drawing/2014/main" id="{DD34730E-9739-8A2C-7F92-198AD3F6D5FB}"/>
              </a:ext>
            </a:extLst>
          </p:cNvPr>
          <p:cNvPicPr>
            <a:picLocks noChangeAspect="1"/>
          </p:cNvPicPr>
          <p:nvPr/>
        </p:nvPicPr>
        <p:blipFill>
          <a:blip r:embed="rId2"/>
          <a:stretch>
            <a:fillRect/>
          </a:stretch>
        </p:blipFill>
        <p:spPr>
          <a:xfrm>
            <a:off x="2139518" y="1386931"/>
            <a:ext cx="8590427" cy="4680422"/>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8BC10-9F18-AE58-93ED-315DFF383B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F50F7A-F745-482B-7016-77F2158B59C8}"/>
              </a:ext>
            </a:extLst>
          </p:cNvPr>
          <p:cNvSpPr>
            <a:spLocks noGrp="1"/>
          </p:cNvSpPr>
          <p:nvPr>
            <p:ph type="title"/>
          </p:nvPr>
        </p:nvSpPr>
        <p:spPr>
          <a:xfrm>
            <a:off x="581192" y="790647"/>
            <a:ext cx="11029616" cy="530296"/>
          </a:xfrm>
        </p:spPr>
        <p:txBody>
          <a:bodyPr>
            <a:noAutofit/>
          </a:bodyPr>
          <a:lstStyle/>
          <a:p>
            <a:pPr algn="ctr"/>
            <a:r>
              <a:rPr lang="en-IN" sz="4000" b="1" dirty="0">
                <a:solidFill>
                  <a:schemeClr val="accent1"/>
                </a:solidFill>
                <a:latin typeface="Arial" panose="020B0604020202020204" pitchFamily="34" charset="0"/>
                <a:cs typeface="Arial" panose="020B0604020202020204" pitchFamily="34" charset="0"/>
              </a:rPr>
              <a:t>Results</a:t>
            </a:r>
          </a:p>
        </p:txBody>
      </p:sp>
      <p:pic>
        <p:nvPicPr>
          <p:cNvPr id="4" name="Picture 3">
            <a:extLst>
              <a:ext uri="{FF2B5EF4-FFF2-40B4-BE49-F238E27FC236}">
                <a16:creationId xmlns:a16="http://schemas.microsoft.com/office/drawing/2014/main" id="{76BD5B20-84B4-A185-ABE5-D15F5558BF8C}"/>
              </a:ext>
            </a:extLst>
          </p:cNvPr>
          <p:cNvPicPr>
            <a:picLocks noChangeAspect="1"/>
          </p:cNvPicPr>
          <p:nvPr/>
        </p:nvPicPr>
        <p:blipFill>
          <a:blip r:embed="rId2"/>
          <a:stretch>
            <a:fillRect/>
          </a:stretch>
        </p:blipFill>
        <p:spPr>
          <a:xfrm>
            <a:off x="2062591" y="1320943"/>
            <a:ext cx="8686362" cy="4952038"/>
          </a:xfrm>
          <a:prstGeom prst="rect">
            <a:avLst/>
          </a:prstGeom>
        </p:spPr>
      </p:pic>
    </p:spTree>
    <p:extLst>
      <p:ext uri="{BB962C8B-B14F-4D97-AF65-F5344CB8AC3E}">
        <p14:creationId xmlns:p14="http://schemas.microsoft.com/office/powerpoint/2010/main" val="248781021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127</TotalTime>
  <Words>504</Words>
  <Application>Microsoft Office PowerPoint</Application>
  <PresentationFormat>Widescreen</PresentationFormat>
  <Paragraphs>68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Franklin Gothic Book</vt:lpstr>
      <vt:lpstr>Franklin Gothic Demi</vt:lpstr>
      <vt:lpstr>Wingdings 2</vt:lpstr>
      <vt:lpstr>DividendVTI</vt:lpstr>
      <vt:lpstr>FITNESS-BUDDY ai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Results</vt:lpstr>
      <vt:lpstr>Conclusion</vt:lpstr>
      <vt:lpstr>GitHub Link</vt:lpstr>
      <vt:lpstr>PowerPoint Presentation</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ISHAN GROVER</cp:lastModifiedBy>
  <cp:revision>143</cp:revision>
  <dcterms:created xsi:type="dcterms:W3CDTF">2021-05-26T16:50:10Z</dcterms:created>
  <dcterms:modified xsi:type="dcterms:W3CDTF">2025-08-03T19:18:18Z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