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69" r:id="rId14"/>
    <p:sldId id="273" r:id="rId15"/>
    <p:sldId id="274" r:id="rId16"/>
    <p:sldId id="270" r:id="rId17"/>
    <p:sldId id="275" r:id="rId18"/>
    <p:sldId id="276" r:id="rId19"/>
    <p:sldId id="278" r:id="rId20"/>
    <p:sldId id="279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ACFE-DA5A-41C5-B0A3-1CF87AB8D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NZ" sz="4000" dirty="0"/>
              <a:t>COVID19 Visualisation and Prediction using</a:t>
            </a:r>
            <a:br>
              <a:rPr lang="en-NZ" sz="4000" dirty="0"/>
            </a:br>
            <a:r>
              <a:rPr lang="en-NZ" sz="4000" dirty="0"/>
              <a:t> Tableau and Python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53AF4-25E4-47B3-8B21-57890FDCB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262462" cy="861420"/>
          </a:xfrm>
        </p:spPr>
        <p:txBody>
          <a:bodyPr>
            <a:normAutofit/>
          </a:bodyPr>
          <a:lstStyle/>
          <a:p>
            <a:r>
              <a:rPr lang="en-US" b="1" dirty="0"/>
              <a:t>Project coordinator:  Dr Chris Mayhew				 </a:t>
            </a:r>
            <a:endParaRPr lang="en-IN" dirty="0"/>
          </a:p>
          <a:p>
            <a:r>
              <a:rPr lang="en-IN" b="1" dirty="0"/>
              <a:t>Project Supervisor:  Michael Thompson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A2948-6BD4-40AA-A36B-0673D4335D24}"/>
              </a:ext>
            </a:extLst>
          </p:cNvPr>
          <p:cNvSpPr txBox="1"/>
          <p:nvPr/>
        </p:nvSpPr>
        <p:spPr>
          <a:xfrm>
            <a:off x="8917498" y="5041783"/>
            <a:ext cx="2927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Submitted By:</a:t>
            </a:r>
            <a:endParaRPr lang="en-IN" b="1" dirty="0">
              <a:solidFill>
                <a:srgbClr val="92D050"/>
              </a:solidFill>
            </a:endParaRPr>
          </a:p>
          <a:p>
            <a:r>
              <a:rPr lang="it-IT" b="1" dirty="0">
                <a:solidFill>
                  <a:srgbClr val="92D050"/>
                </a:solidFill>
              </a:rPr>
              <a:t>Ishan Bhatt</a:t>
            </a:r>
            <a:endParaRPr lang="en-IN" b="1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(</a:t>
            </a:r>
            <a:r>
              <a:rPr lang="it-IT" b="1" dirty="0">
                <a:solidFill>
                  <a:srgbClr val="92D050"/>
                </a:solidFill>
              </a:rPr>
              <a:t>180006050)</a:t>
            </a:r>
            <a:endParaRPr lang="en-IN" b="1" dirty="0">
              <a:solidFill>
                <a:srgbClr val="92D05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11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CA08D6-5A08-4711-86BA-6938025189F5}"/>
              </a:ext>
            </a:extLst>
          </p:cNvPr>
          <p:cNvSpPr/>
          <p:nvPr/>
        </p:nvSpPr>
        <p:spPr>
          <a:xfrm>
            <a:off x="1" y="2113280"/>
            <a:ext cx="722962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r"/>
            <a:r>
              <a:rPr lang="en-US" sz="7200" b="1" spc="50" dirty="0">
                <a:ln w="0"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Tableau</a:t>
            </a:r>
          </a:p>
          <a:p>
            <a:pPr algn="r"/>
            <a:r>
              <a:rPr lang="en-US" sz="7200" b="1" spc="50" dirty="0">
                <a:ln w="0"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Visualizations</a:t>
            </a:r>
            <a:endParaRPr lang="en-IN" sz="7200" b="1" spc="50" dirty="0">
              <a:ln w="0">
                <a:solidFill>
                  <a:schemeClr val="tx1">
                    <a:lumMod val="50000"/>
                  </a:schemeClr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222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8791F99-7AA1-45F0-B819-432E640B02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" y="122408"/>
            <a:ext cx="8947150" cy="225503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572654-94F4-437E-B18C-A095D57E59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" y="2493729"/>
            <a:ext cx="8947150" cy="2139316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E0B4FE7-6BCE-4730-9CE4-50501ABEDC2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" y="4749334"/>
            <a:ext cx="8947149" cy="1986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89DA2B-FE0F-4B3D-A3DB-62CAF2F6511A}"/>
              </a:ext>
            </a:extLst>
          </p:cNvPr>
          <p:cNvSpPr txBox="1"/>
          <p:nvPr/>
        </p:nvSpPr>
        <p:spPr>
          <a:xfrm>
            <a:off x="9580880" y="2751892"/>
            <a:ext cx="26111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00" b="1" u="sng" dirty="0">
                <a:solidFill>
                  <a:schemeClr val="accent1"/>
                </a:solidFill>
              </a:rPr>
              <a:t>Analysis 1</a:t>
            </a:r>
          </a:p>
        </p:txBody>
      </p:sp>
    </p:spTree>
    <p:extLst>
      <p:ext uri="{BB962C8B-B14F-4D97-AF65-F5344CB8AC3E}">
        <p14:creationId xmlns:p14="http://schemas.microsoft.com/office/powerpoint/2010/main" val="337056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550D1-EB7B-433F-A004-3587D4FB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65684"/>
            <a:ext cx="3037840" cy="2365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World Map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A picture containing text, food&#10;&#10;Description automatically generated">
            <a:extLst>
              <a:ext uri="{FF2B5EF4-FFF2-40B4-BE49-F238E27FC236}">
                <a16:creationId xmlns:a16="http://schemas.microsoft.com/office/drawing/2014/main" id="{ADF2915E-F517-4DC8-864A-D0F06B37882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0" y="89930"/>
            <a:ext cx="9154160" cy="668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5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1871-3AC7-4B31-8E1A-E077AE01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036" y="388621"/>
            <a:ext cx="2935676" cy="1247139"/>
          </a:xfrm>
        </p:spPr>
        <p:txBody>
          <a:bodyPr>
            <a:normAutofit/>
          </a:bodyPr>
          <a:lstStyle/>
          <a:p>
            <a:pPr algn="just"/>
            <a:r>
              <a:rPr lang="en-IN" sz="3000" b="1" u="sng" dirty="0">
                <a:solidFill>
                  <a:schemeClr val="accent1"/>
                </a:solidFill>
              </a:rPr>
              <a:t>Dashboard1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6EAD8C-E6F5-45BA-86CF-3EED09D84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5" descr="A screenshot of a map&#10;&#10;Description automatically generated">
            <a:extLst>
              <a:ext uri="{FF2B5EF4-FFF2-40B4-BE49-F238E27FC236}">
                <a16:creationId xmlns:a16="http://schemas.microsoft.com/office/drawing/2014/main" id="{46D1A613-83E9-4005-9576-8A0C8A22996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0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89363-74C7-48AC-9F37-B30188BA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92" y="207923"/>
            <a:ext cx="4799009" cy="9334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u="sng" dirty="0">
                <a:solidFill>
                  <a:schemeClr val="accent1"/>
                </a:solidFill>
              </a:rPr>
              <a:t>Analysis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64BFF2-5083-4FD7-81B8-7680619A8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01A8DA-15CE-4CA6-82E2-550AAA4E495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7" r="-1" b="-1"/>
          <a:stretch/>
        </p:blipFill>
        <p:spPr>
          <a:xfrm>
            <a:off x="4348480" y="10"/>
            <a:ext cx="7713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C81D11-5B11-4CBC-8C72-836769D33E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" y="0"/>
            <a:ext cx="8082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0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78314DB-6456-4D04-A2C5-F6C463CE378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11" b="75092"/>
          <a:stretch/>
        </p:blipFill>
        <p:spPr bwMode="auto">
          <a:xfrm>
            <a:off x="508001" y="449580"/>
            <a:ext cx="8564879" cy="5958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9014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F0B8-06D4-478D-9636-A0BF7505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0958"/>
            <a:ext cx="3610929" cy="1400530"/>
          </a:xfrm>
        </p:spPr>
        <p:txBody>
          <a:bodyPr/>
          <a:lstStyle/>
          <a:p>
            <a:r>
              <a:rPr lang="en-IN" sz="3000" b="1" u="sng" dirty="0">
                <a:solidFill>
                  <a:schemeClr val="accent1"/>
                </a:solidFill>
              </a:rPr>
              <a:t>Dashboard 2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23C1F5-A9FC-406E-92A6-2BF0FF2B7B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40" y="132080"/>
            <a:ext cx="9712960" cy="66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01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A446B6-2204-48B8-A7C5-606E45BCA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D82B7-9F52-4CA2-8DB9-ADC35FD9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965201"/>
            <a:ext cx="3505495" cy="4773612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Different phases of 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F70932-2C39-4BA6-AA08-EF3AD899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0FD39269-4644-4CAE-8A56-899A62A9C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2302A5-B07A-48BB-9A56-89192DCC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E237BF-2D93-4A35-9DC2-DF959F6D2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801860"/>
              </p:ext>
            </p:extLst>
          </p:nvPr>
        </p:nvGraphicFramePr>
        <p:xfrm>
          <a:off x="5608638" y="1025346"/>
          <a:ext cx="5614988" cy="4653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1465667787"/>
                    </a:ext>
                  </a:extLst>
                </a:gridCol>
                <a:gridCol w="2497730">
                  <a:extLst>
                    <a:ext uri="{9D8B030D-6E8A-4147-A177-3AD203B41FA5}">
                      <a16:colId xmlns:a16="http://schemas.microsoft.com/office/drawing/2014/main" val="1728553465"/>
                    </a:ext>
                  </a:extLst>
                </a:gridCol>
                <a:gridCol w="1612943">
                  <a:extLst>
                    <a:ext uri="{9D8B030D-6E8A-4147-A177-3AD203B41FA5}">
                      <a16:colId xmlns:a16="http://schemas.microsoft.com/office/drawing/2014/main" val="2821356426"/>
                    </a:ext>
                  </a:extLst>
                </a:gridCol>
              </a:tblGrid>
              <a:tr h="3211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Phase 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9" marR="75689" marT="37844" marB="3784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Summary of Phase 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9" marR="75689" marT="37844" marB="3784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Key Deliverables 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9" marR="75689" marT="37844" marB="37844"/>
                </a:tc>
                <a:extLst>
                  <a:ext uri="{0D108BD9-81ED-4DB2-BD59-A6C34878D82A}">
                    <a16:rowId xmlns:a16="http://schemas.microsoft.com/office/drawing/2014/main" val="2644314530"/>
                  </a:ext>
                </a:extLst>
              </a:tr>
              <a:tr h="162541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Requirements of tools for project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9" marR="75689" marT="37844" marB="37844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300" dirty="0">
                          <a:effectLst/>
                        </a:rPr>
                        <a:t>Installing resources to create environment. </a:t>
                      </a:r>
                      <a:endParaRPr lang="en-IN" sz="12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300" dirty="0">
                          <a:effectLst/>
                        </a:rPr>
                        <a:t>Install Visualization tool - Tableau</a:t>
                      </a:r>
                      <a:endParaRPr lang="en-IN" sz="12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300" dirty="0">
                          <a:effectLst/>
                        </a:rPr>
                        <a:t>Install Anaconda 3 for python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9" marR="75689" marT="37844" marB="37844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1300">
                          <a:effectLst/>
                        </a:rPr>
                        <a:t>Python coding and Tableau visualization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9" marR="75689" marT="37844" marB="37844"/>
                </a:tc>
                <a:extLst>
                  <a:ext uri="{0D108BD9-81ED-4DB2-BD59-A6C34878D82A}">
                    <a16:rowId xmlns:a16="http://schemas.microsoft.com/office/drawing/2014/main" val="3270949694"/>
                  </a:ext>
                </a:extLst>
              </a:tr>
              <a:tr h="14094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Execution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9" marR="75689" marT="37844" marB="37844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300">
                          <a:effectLst/>
                        </a:rPr>
                        <a:t>Preprocessing of data</a:t>
                      </a:r>
                      <a:endParaRPr lang="en-IN" sz="12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1300">
                          <a:effectLst/>
                        </a:rPr>
                        <a:t>Prediction Regression model</a:t>
                      </a:r>
                      <a:endParaRPr lang="en-IN" sz="12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300">
                          <a:effectLst/>
                        </a:rPr>
                        <a:t>Gathered all data for better understanding 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9" marR="75689" marT="37844" marB="37844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1300">
                          <a:effectLst/>
                        </a:rPr>
                        <a:t>Analysis in python </a:t>
                      </a:r>
                      <a:endParaRPr lang="en-IN" sz="12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1300">
                          <a:effectLst/>
                        </a:rPr>
                        <a:t>Collect data from multiple sources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9" marR="75689" marT="37844" marB="37844"/>
                </a:tc>
                <a:extLst>
                  <a:ext uri="{0D108BD9-81ED-4DB2-BD59-A6C34878D82A}">
                    <a16:rowId xmlns:a16="http://schemas.microsoft.com/office/drawing/2014/main" val="1325432121"/>
                  </a:ext>
                </a:extLst>
              </a:tr>
              <a:tr h="12972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Outcome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9" marR="75689" marT="37844" marB="37844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300">
                          <a:effectLst/>
                        </a:rPr>
                        <a:t>create best prediction algorithms</a:t>
                      </a:r>
                      <a:endParaRPr lang="en-IN" sz="12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1300">
                          <a:effectLst/>
                        </a:rPr>
                        <a:t>create dashboards for ease understanding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9" marR="75689" marT="37844" marB="37844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1300" dirty="0">
                          <a:effectLst/>
                        </a:rPr>
                        <a:t>Made two dashboards</a:t>
                      </a:r>
                      <a:endParaRPr lang="en-IN" sz="12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1300" dirty="0">
                          <a:effectLst/>
                        </a:rPr>
                        <a:t>Predict future confirm cases in python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9" marR="75689" marT="37844" marB="37844"/>
                </a:tc>
                <a:extLst>
                  <a:ext uri="{0D108BD9-81ED-4DB2-BD59-A6C34878D82A}">
                    <a16:rowId xmlns:a16="http://schemas.microsoft.com/office/drawing/2014/main" val="2382209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64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D184-74C2-46ED-A2D2-5729DC26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Upgrade my Skills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F7BF-FCEA-44D6-AF35-725FC2F50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Tableau</a:t>
            </a:r>
          </a:p>
          <a:p>
            <a:endParaRPr lang="en-IN" dirty="0"/>
          </a:p>
          <a:p>
            <a:r>
              <a:rPr lang="en-IN" dirty="0"/>
              <a:t>Python coding</a:t>
            </a:r>
          </a:p>
        </p:txBody>
      </p:sp>
    </p:spTree>
    <p:extLst>
      <p:ext uri="{BB962C8B-B14F-4D97-AF65-F5344CB8AC3E}">
        <p14:creationId xmlns:p14="http://schemas.microsoft.com/office/powerpoint/2010/main" val="152326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31E1-6454-4391-8FDB-DC01F202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Aim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74E0-A206-4DB1-A5AC-7E004C04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major aim of this project is to know the basic statistic of covid-19, visualize different graphs, and predict future confirmed cases. From this visualization any people can understand the statistics easily even medical staff and non-technical person easily understand the graphs.  However, the major challenge is to process various data based on requirements and made interactive dashboard.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89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E2C1-ECD7-4693-8BA4-ABCAE445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784C0-2922-4754-85AF-00DF7F677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Problems while installing software</a:t>
            </a:r>
            <a:endParaRPr lang="en-IN" dirty="0"/>
          </a:p>
          <a:p>
            <a:pPr lvl="0"/>
            <a:r>
              <a:rPr lang="en-US" dirty="0"/>
              <a:t>Looking for perfect IDE to work in python</a:t>
            </a:r>
            <a:endParaRPr lang="en-IN" dirty="0"/>
          </a:p>
          <a:p>
            <a:pPr lvl="0"/>
            <a:r>
              <a:rPr lang="en-US" dirty="0"/>
              <a:t>Find difficulty to deal with multiple</a:t>
            </a:r>
            <a:endParaRPr lang="en-IN" dirty="0"/>
          </a:p>
          <a:p>
            <a:pPr lvl="0"/>
            <a:r>
              <a:rPr lang="en-US" dirty="0"/>
              <a:t>Difficulty in python coding</a:t>
            </a:r>
            <a:endParaRPr lang="en-IN" dirty="0"/>
          </a:p>
          <a:p>
            <a:pPr lvl="0"/>
            <a:r>
              <a:rPr lang="en-US" dirty="0"/>
              <a:t>Dealing with removing null values and filtration in data</a:t>
            </a:r>
            <a:endParaRPr lang="en-IN" dirty="0"/>
          </a:p>
          <a:p>
            <a:pPr lvl="0"/>
            <a:r>
              <a:rPr lang="en-US" dirty="0"/>
              <a:t>Load multiple data in tableau for data insights</a:t>
            </a:r>
            <a:endParaRPr lang="en-IN" dirty="0"/>
          </a:p>
          <a:p>
            <a:pPr lvl="0"/>
            <a:r>
              <a:rPr lang="en-US" dirty="0"/>
              <a:t>Dealing with tableau for perfect visualization and create dashboards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50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4B21C-0BF9-4B41-AFF8-5F191432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Conclusion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29102-2FB6-4EF9-80E4-9D9E2A6F6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By putting all the efforts, I successfully able to analyze, predict and visualize covvid-19 data. This summary of the data and prediction absolutely meets standard business needs. I create interactive tableau dashboards; in which every user can understand easily including non-technical person. In python environment I use polynomial regression and SVM prediction machine learning techniques to predict future confirm cases. However, this can be improved by changing some coding to make better model. I can also predict future deaths and recoveries by simple modification in code; but I don’t want any complexity in project. At the end I gathered data from multiple sources to count total number of cases – confirmed, deaths, and recoveries group by countries to make dashboards in tableau for advance analytics. In next version, I can also predict future deaths and recoveries in python and make interactive web app for visualization; so that anyone can able to see data insights and impact on covid-19 to the different countries.</a:t>
            </a:r>
            <a:endParaRPr lang="en-IN" sz="1700" dirty="0"/>
          </a:p>
          <a:p>
            <a:pPr>
              <a:lnSpc>
                <a:spcPct val="90000"/>
              </a:lnSpc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91248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FD933-01E6-438F-BF1F-9AE7853E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/>
              <a:t>Methodology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44C2DF-43B4-4340-B88E-7EE8E7D8E8A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67" y="486368"/>
            <a:ext cx="5158883" cy="5448302"/>
          </a:xfrm>
          <a:prstGeom prst="rect">
            <a:avLst/>
          </a:prstGeom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8CB49C-6829-42E5-8030-5E4A6F3EC956}"/>
              </a:ext>
            </a:extLst>
          </p:cNvPr>
          <p:cNvSpPr/>
          <p:nvPr/>
        </p:nvSpPr>
        <p:spPr>
          <a:xfrm>
            <a:off x="917643" y="60153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Figure 1:CRISP-DM Methodology (Analytics and business intelligence – The knowledge factory. (n.d.). The Knowledge Factory – Learn – Share – Care.)</a:t>
            </a:r>
            <a:endParaRPr lang="en-IN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03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5C16DD-3892-4439-8E29-E90795822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806083"/>
              </p:ext>
            </p:extLst>
          </p:nvPr>
        </p:nvGraphicFramePr>
        <p:xfrm>
          <a:off x="644245" y="965306"/>
          <a:ext cx="4479662" cy="5068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9831">
                  <a:extLst>
                    <a:ext uri="{9D8B030D-6E8A-4147-A177-3AD203B41FA5}">
                      <a16:colId xmlns:a16="http://schemas.microsoft.com/office/drawing/2014/main" val="2166991777"/>
                    </a:ext>
                  </a:extLst>
                </a:gridCol>
                <a:gridCol w="2239831">
                  <a:extLst>
                    <a:ext uri="{9D8B030D-6E8A-4147-A177-3AD203B41FA5}">
                      <a16:colId xmlns:a16="http://schemas.microsoft.com/office/drawing/2014/main" val="2545323568"/>
                    </a:ext>
                  </a:extLst>
                </a:gridCol>
              </a:tblGrid>
              <a:tr h="211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Feature 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Description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extLst>
                  <a:ext uri="{0D108BD9-81ED-4DB2-BD59-A6C34878D82A}">
                    <a16:rowId xmlns:a16="http://schemas.microsoft.com/office/drawing/2014/main" val="3762791726"/>
                  </a:ext>
                </a:extLst>
              </a:tr>
              <a:tr h="211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Identification number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extLst>
                  <a:ext uri="{0D108BD9-81ED-4DB2-BD59-A6C34878D82A}">
                    <a16:rowId xmlns:a16="http://schemas.microsoft.com/office/drawing/2014/main" val="406595741"/>
                  </a:ext>
                </a:extLst>
              </a:tr>
              <a:tr h="211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Age 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Age of patient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extLst>
                  <a:ext uri="{0D108BD9-81ED-4DB2-BD59-A6C34878D82A}">
                    <a16:rowId xmlns:a16="http://schemas.microsoft.com/office/drawing/2014/main" val="1903507384"/>
                  </a:ext>
                </a:extLst>
              </a:tr>
              <a:tr h="211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Sex 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Gender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extLst>
                  <a:ext uri="{0D108BD9-81ED-4DB2-BD59-A6C34878D82A}">
                    <a16:rowId xmlns:a16="http://schemas.microsoft.com/office/drawing/2014/main" val="3397883824"/>
                  </a:ext>
                </a:extLst>
              </a:tr>
              <a:tr h="211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City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City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extLst>
                  <a:ext uri="{0D108BD9-81ED-4DB2-BD59-A6C34878D82A}">
                    <a16:rowId xmlns:a16="http://schemas.microsoft.com/office/drawing/2014/main" val="2853763926"/>
                  </a:ext>
                </a:extLst>
              </a:tr>
              <a:tr h="211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Province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Province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extLst>
                  <a:ext uri="{0D108BD9-81ED-4DB2-BD59-A6C34878D82A}">
                    <a16:rowId xmlns:a16="http://schemas.microsoft.com/office/drawing/2014/main" val="1163677717"/>
                  </a:ext>
                </a:extLst>
              </a:tr>
              <a:tr h="211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Country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Country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extLst>
                  <a:ext uri="{0D108BD9-81ED-4DB2-BD59-A6C34878D82A}">
                    <a16:rowId xmlns:a16="http://schemas.microsoft.com/office/drawing/2014/main" val="3103320430"/>
                  </a:ext>
                </a:extLst>
              </a:tr>
              <a:tr h="5421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Wuhan or not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Travel from Wuhan or not 0 means Wuhan and 1 means not Wuhan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extLst>
                  <a:ext uri="{0D108BD9-81ED-4DB2-BD59-A6C34878D82A}">
                    <a16:rowId xmlns:a16="http://schemas.microsoft.com/office/drawing/2014/main" val="1140698755"/>
                  </a:ext>
                </a:extLst>
              </a:tr>
              <a:tr h="211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Latitude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Geo location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extLst>
                  <a:ext uri="{0D108BD9-81ED-4DB2-BD59-A6C34878D82A}">
                    <a16:rowId xmlns:a16="http://schemas.microsoft.com/office/drawing/2014/main" val="3715901831"/>
                  </a:ext>
                </a:extLst>
              </a:tr>
              <a:tr h="211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Longitude 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Geo location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extLst>
                  <a:ext uri="{0D108BD9-81ED-4DB2-BD59-A6C34878D82A}">
                    <a16:rowId xmlns:a16="http://schemas.microsoft.com/office/drawing/2014/main" val="215677886"/>
                  </a:ext>
                </a:extLst>
              </a:tr>
              <a:tr h="358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Symptoms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Symptoms detected in COVID-19 test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extLst>
                  <a:ext uri="{0D108BD9-81ED-4DB2-BD59-A6C34878D82A}">
                    <a16:rowId xmlns:a16="http://schemas.microsoft.com/office/drawing/2014/main" val="2189974985"/>
                  </a:ext>
                </a:extLst>
              </a:tr>
              <a:tr h="211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Lives in Wuhan 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Stay in Wuhan or not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extLst>
                  <a:ext uri="{0D108BD9-81ED-4DB2-BD59-A6C34878D82A}">
                    <a16:rowId xmlns:a16="http://schemas.microsoft.com/office/drawing/2014/main" val="590729769"/>
                  </a:ext>
                </a:extLst>
              </a:tr>
              <a:tr h="220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Travel history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Travel location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extLst>
                  <a:ext uri="{0D108BD9-81ED-4DB2-BD59-A6C34878D82A}">
                    <a16:rowId xmlns:a16="http://schemas.microsoft.com/office/drawing/2014/main" val="2365060088"/>
                  </a:ext>
                </a:extLst>
              </a:tr>
              <a:tr h="5421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Additional Information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Such as contacted with positive case, arrived date and location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extLst>
                  <a:ext uri="{0D108BD9-81ED-4DB2-BD59-A6C34878D82A}">
                    <a16:rowId xmlns:a16="http://schemas.microsoft.com/office/drawing/2014/main" val="3118564635"/>
                  </a:ext>
                </a:extLst>
              </a:tr>
              <a:tr h="358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Which contains district based on geo location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extLst>
                  <a:ext uri="{0D108BD9-81ED-4DB2-BD59-A6C34878D82A}">
                    <a16:rowId xmlns:a16="http://schemas.microsoft.com/office/drawing/2014/main" val="1483147503"/>
                  </a:ext>
                </a:extLst>
              </a:tr>
              <a:tr h="358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Which contains district based on geo location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extLst>
                  <a:ext uri="{0D108BD9-81ED-4DB2-BD59-A6C34878D82A}">
                    <a16:rowId xmlns:a16="http://schemas.microsoft.com/office/drawing/2014/main" val="2160249967"/>
                  </a:ext>
                </a:extLst>
              </a:tr>
              <a:tr h="358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Which contains district based on geo location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extLst>
                  <a:ext uri="{0D108BD9-81ED-4DB2-BD59-A6C34878D82A}">
                    <a16:rowId xmlns:a16="http://schemas.microsoft.com/office/drawing/2014/main" val="31537976"/>
                  </a:ext>
                </a:extLst>
              </a:tr>
              <a:tr h="211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Geo resolution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Admin1, Admin2, Admin3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58" marR="58058" marT="0" marB="0"/>
                </a:tc>
                <a:extLst>
                  <a:ext uri="{0D108BD9-81ED-4DB2-BD59-A6C34878D82A}">
                    <a16:rowId xmlns:a16="http://schemas.microsoft.com/office/drawing/2014/main" val="41048842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D8E586-AB00-4762-B103-3C7B36467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667067"/>
              </p:ext>
            </p:extLst>
          </p:nvPr>
        </p:nvGraphicFramePr>
        <p:xfrm>
          <a:off x="6746132" y="2120629"/>
          <a:ext cx="4912468" cy="2451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6234">
                  <a:extLst>
                    <a:ext uri="{9D8B030D-6E8A-4147-A177-3AD203B41FA5}">
                      <a16:colId xmlns:a16="http://schemas.microsoft.com/office/drawing/2014/main" val="222423638"/>
                    </a:ext>
                  </a:extLst>
                </a:gridCol>
                <a:gridCol w="2456234">
                  <a:extLst>
                    <a:ext uri="{9D8B030D-6E8A-4147-A177-3AD203B41FA5}">
                      <a16:colId xmlns:a16="http://schemas.microsoft.com/office/drawing/2014/main" val="2393243521"/>
                    </a:ext>
                  </a:extLst>
                </a:gridCol>
              </a:tblGrid>
              <a:tr h="3244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Feature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855627"/>
                  </a:ext>
                </a:extLst>
              </a:tr>
              <a:tr h="3244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Province/State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Province and state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097140"/>
                  </a:ext>
                </a:extLst>
              </a:tr>
              <a:tr h="3244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Country/Region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Country and region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336124"/>
                  </a:ext>
                </a:extLst>
              </a:tr>
              <a:tr h="3244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Geo location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444537"/>
                  </a:ext>
                </a:extLst>
              </a:tr>
              <a:tr h="3244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Geo location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6791318"/>
                  </a:ext>
                </a:extLst>
              </a:tr>
              <a:tr h="8290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Dates: 1/22/20 – 4/17/20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This data has been updated daily. So, latest date varies.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60130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08DE97-2EC2-4455-AEC1-1396DC1C24C0}"/>
              </a:ext>
            </a:extLst>
          </p:cNvPr>
          <p:cNvSpPr txBox="1"/>
          <p:nvPr/>
        </p:nvSpPr>
        <p:spPr>
          <a:xfrm>
            <a:off x="1050587" y="272374"/>
            <a:ext cx="28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Dataset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E6D9E-5CAD-408E-87D4-958DE5CD6558}"/>
              </a:ext>
            </a:extLst>
          </p:cNvPr>
          <p:cNvSpPr txBox="1"/>
          <p:nvPr/>
        </p:nvSpPr>
        <p:spPr>
          <a:xfrm>
            <a:off x="7500026" y="1284051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Dataset 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B506E6-3C4B-4BDE-B460-44EBB118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519" y="103241"/>
            <a:ext cx="9404723" cy="1400530"/>
          </a:xfrm>
        </p:spPr>
        <p:txBody>
          <a:bodyPr/>
          <a:lstStyle/>
          <a:p>
            <a:r>
              <a:rPr lang="en-US" b="1" dirty="0"/>
              <a:t>Data 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9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547E-56EA-4CDA-8DE7-DFE095BD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1" dirty="0"/>
              <a:t>Data Modeling for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30E9-7DCA-4082-9D45-8AFFD3BA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build prediction model in python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SVM prediction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Polynomial regression</a:t>
            </a:r>
            <a:endParaRPr lang="en-IN" sz="1700" dirty="0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EA71272-00DF-4DA3-BE49-155551088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948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847E-EFF9-4022-B738-A4CF5167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1" dirty="0"/>
              <a:t>SVM Prediction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F6276-8C85-418A-8A3F-DB128033F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Support vector Machine (SVM) is one of the popular algorithms which is known as supervised machine learning techniques.</a:t>
            </a:r>
            <a:endParaRPr lang="en-IN" dirty="0"/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1A91F88-0904-4A6C-AC50-67133938FA1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0" t="28719" r="13206" b="3361"/>
          <a:stretch/>
        </p:blipFill>
        <p:spPr bwMode="auto">
          <a:xfrm>
            <a:off x="5766691" y="1940795"/>
            <a:ext cx="6178875" cy="4150059"/>
          </a:xfrm>
          <a:prstGeom prst="rect">
            <a:avLst/>
          </a:prstGeo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480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3969-AB20-4CC2-A098-98C73723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of SVM</a:t>
            </a:r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5D3944E-E596-4A12-ADE4-185ECCB5DC7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0" t="47179" r="43192" b="20001"/>
          <a:stretch/>
        </p:blipFill>
        <p:spPr bwMode="auto">
          <a:xfrm>
            <a:off x="1695443" y="2462422"/>
            <a:ext cx="7762890" cy="33761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60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1A98-E68C-4537-B939-96982244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/>
              <a:t>Polynomial Regression Model</a:t>
            </a:r>
            <a:br>
              <a:rPr lang="en-IN" sz="3600"/>
            </a:b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034C-2157-4543-9AED-4CBE9BD5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first figure shows the MAE and MSE, if it is too low than its consider as an overfitted data, however, it is totally depends on the data.</a:t>
            </a:r>
          </a:p>
          <a:p>
            <a:endParaRPr lang="en-US" dirty="0"/>
          </a:p>
          <a:p>
            <a:r>
              <a:rPr lang="en-US" dirty="0"/>
              <a:t>Timeseries data requires the reshape as we do not know the dimension and axis of the data. This picture shows the results of the next predicted confirm cases.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9A72C-1C00-4328-ACD9-E123FB05DBF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7" t="40114" r="36795" b="27977"/>
          <a:stretch/>
        </p:blipFill>
        <p:spPr bwMode="auto">
          <a:xfrm>
            <a:off x="5766692" y="1143000"/>
            <a:ext cx="6098426" cy="2115766"/>
          </a:xfrm>
          <a:prstGeom prst="rect">
            <a:avLst/>
          </a:prstGeom>
          <a:noFill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A10230-998A-4AB9-951B-D607A287C0C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49915" r="32564" b="13903"/>
          <a:stretch/>
        </p:blipFill>
        <p:spPr bwMode="auto">
          <a:xfrm>
            <a:off x="5553492" y="3599234"/>
            <a:ext cx="6530444" cy="28524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647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10C9-E0A9-446D-8A4F-1AC3FEAA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11" y="226488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IN" sz="3200" dirty="0"/>
              <a:t>Gathering all data of cases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67C0CED-7A5B-4072-B552-012AC9E6569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4" t="49915" r="20581" b="29116"/>
          <a:stretch/>
        </p:blipFill>
        <p:spPr bwMode="auto">
          <a:xfrm>
            <a:off x="4639054" y="1304902"/>
            <a:ext cx="7413516" cy="1457753"/>
          </a:xfrm>
          <a:prstGeom prst="rect">
            <a:avLst/>
          </a:prstGeo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CE111714-3584-42D0-8EE9-7502BDA8A19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3" t="48319" r="31154" b="9059"/>
          <a:stretch/>
        </p:blipFill>
        <p:spPr bwMode="auto">
          <a:xfrm>
            <a:off x="4639054" y="3265024"/>
            <a:ext cx="7413516" cy="3408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149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700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COVID19 Visualisation and Prediction using  Tableau and Python </vt:lpstr>
      <vt:lpstr>Aim of the project</vt:lpstr>
      <vt:lpstr>Methodology</vt:lpstr>
      <vt:lpstr>Data description</vt:lpstr>
      <vt:lpstr>Data Modeling for prediction</vt:lpstr>
      <vt:lpstr>SVM Prediction </vt:lpstr>
      <vt:lpstr>Output of SVM</vt:lpstr>
      <vt:lpstr>Polynomial Regression Model </vt:lpstr>
      <vt:lpstr>Gathering all data of cases</vt:lpstr>
      <vt:lpstr>PowerPoint Presentation</vt:lpstr>
      <vt:lpstr>PowerPoint Presentation</vt:lpstr>
      <vt:lpstr>World Map</vt:lpstr>
      <vt:lpstr>Dashboard1</vt:lpstr>
      <vt:lpstr>Analysis 2</vt:lpstr>
      <vt:lpstr>PowerPoint Presentation</vt:lpstr>
      <vt:lpstr>PowerPoint Presentation</vt:lpstr>
      <vt:lpstr>Dashboard 2</vt:lpstr>
      <vt:lpstr>Different phases of project</vt:lpstr>
      <vt:lpstr>Upgrade my Skills for the Project</vt:lpstr>
      <vt:lpstr>List of the problem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Visualisation and Prediction using  Tableau and Python </dc:title>
  <dc:creator>ishan bhatt</dc:creator>
  <cp:lastModifiedBy>ishan bhatt</cp:lastModifiedBy>
  <cp:revision>10</cp:revision>
  <dcterms:created xsi:type="dcterms:W3CDTF">2020-04-27T05:08:58Z</dcterms:created>
  <dcterms:modified xsi:type="dcterms:W3CDTF">2020-04-30T23:41:43Z</dcterms:modified>
</cp:coreProperties>
</file>