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Maven Pro Bold" charset="1" panose="00000800000000000000"/>
      <p:regular r:id="rId15"/>
    </p:embeddedFont>
    <p:embeddedFont>
      <p:font typeface="Canva Sans Bold" charset="1" panose="020B0803030501040103"/>
      <p:regular r:id="rId16"/>
    </p:embeddedFont>
    <p:embeddedFont>
      <p:font typeface="Canva Sans" charset="1" panose="020B05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3.png" Type="http://schemas.openxmlformats.org/officeDocument/2006/relationships/image"/><Relationship Id="rId8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87820" y="3840802"/>
            <a:ext cx="13112360" cy="1671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29"/>
              </a:lnSpc>
            </a:pPr>
            <a:r>
              <a:rPr lang="en-US" b="true" sz="14537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CALCULUS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4297025" y="62960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8039083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657548" y="293921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14542983" y="-104775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039267" y="1231924"/>
            <a:ext cx="4209465" cy="1052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9"/>
              </a:lnSpc>
            </a:pPr>
            <a:r>
              <a:rPr lang="en-US" sz="6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CALCULUS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48098" y="3319843"/>
            <a:ext cx="15591803" cy="3580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Calculus is the study of how the mathematical expressions can change.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studies how things vary and how those changes can be measured precisely. It's split into two main parts: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Differential Calculus → focuses on rates of change (like speed)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Integral Calculus → focuses on accumulation (like area under a curve)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48098" y="6833807"/>
            <a:ext cx="16193263" cy="1180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Calculus acts as the base of calculation required in physics, engineering and economics. </a:t>
            </a:r>
          </a:p>
        </p:txBody>
      </p:sp>
      <p:sp>
        <p:nvSpPr>
          <p:cNvPr name="Freeform 5" id="5"/>
          <p:cNvSpPr/>
          <p:nvPr/>
        </p:nvSpPr>
        <p:spPr>
          <a:xfrm flipH="false" flipV="true" rot="0">
            <a:off x="14297025" y="62960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57353" y="7562409"/>
            <a:ext cx="9672640" cy="1893037"/>
          </a:xfrm>
          <a:custGeom>
            <a:avLst/>
            <a:gdLst/>
            <a:ahLst/>
            <a:cxnLst/>
            <a:rect r="r" b="b" t="t" l="l"/>
            <a:pathLst>
              <a:path h="1893037" w="9672640">
                <a:moveTo>
                  <a:pt x="0" y="0"/>
                </a:moveTo>
                <a:lnTo>
                  <a:pt x="9672639" y="0"/>
                </a:lnTo>
                <a:lnTo>
                  <a:pt x="9672639" y="1893036"/>
                </a:lnTo>
                <a:lnTo>
                  <a:pt x="0" y="18930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57353" y="3831051"/>
            <a:ext cx="4221402" cy="1523701"/>
          </a:xfrm>
          <a:custGeom>
            <a:avLst/>
            <a:gdLst/>
            <a:ahLst/>
            <a:cxnLst/>
            <a:rect r="r" b="b" t="t" l="l"/>
            <a:pathLst>
              <a:path h="1523701" w="4221402">
                <a:moveTo>
                  <a:pt x="0" y="0"/>
                </a:moveTo>
                <a:lnTo>
                  <a:pt x="4221402" y="0"/>
                </a:lnTo>
                <a:lnTo>
                  <a:pt x="4221402" y="1523701"/>
                </a:lnTo>
                <a:lnTo>
                  <a:pt x="0" y="15237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33450"/>
            <a:ext cx="5105200" cy="88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Definitions: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372661"/>
            <a:ext cx="16039173" cy="1780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Limit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value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 function approaches as the input approaches a certain point.</a:t>
            </a: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693672" y="4269380"/>
            <a:ext cx="8330161" cy="580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As x gets closer to c, f(x) gets closer to L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995016"/>
            <a:ext cx="17067873" cy="1780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Derivative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rate of change or slope of a function at a point.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tells you how fast a function is changing at any point.</a:t>
            </a: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171451" y="9258300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7283082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657548" y="293921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0">
            <a:off x="14542983" y="-104775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-68226" y="4274484"/>
            <a:ext cx="18233025" cy="1566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__________________________________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45237" y="845480"/>
            <a:ext cx="3594500" cy="1894521"/>
          </a:xfrm>
          <a:custGeom>
            <a:avLst/>
            <a:gdLst/>
            <a:ahLst/>
            <a:cxnLst/>
            <a:rect r="r" b="b" t="t" l="l"/>
            <a:pathLst>
              <a:path h="1894521" w="3594500">
                <a:moveTo>
                  <a:pt x="0" y="0"/>
                </a:moveTo>
                <a:lnTo>
                  <a:pt x="3594500" y="0"/>
                </a:lnTo>
                <a:lnTo>
                  <a:pt x="3594500" y="1894521"/>
                </a:lnTo>
                <a:lnTo>
                  <a:pt x="0" y="18945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765" r="0" b="-576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487978" y="4792856"/>
            <a:ext cx="7532290" cy="2138798"/>
          </a:xfrm>
          <a:custGeom>
            <a:avLst/>
            <a:gdLst/>
            <a:ahLst/>
            <a:cxnLst/>
            <a:rect r="r" b="b" t="t" l="l"/>
            <a:pathLst>
              <a:path h="2138798" w="7532290">
                <a:moveTo>
                  <a:pt x="0" y="0"/>
                </a:moveTo>
                <a:lnTo>
                  <a:pt x="7532291" y="0"/>
                </a:lnTo>
                <a:lnTo>
                  <a:pt x="7532291" y="2138798"/>
                </a:lnTo>
                <a:lnTo>
                  <a:pt x="0" y="21387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62025"/>
            <a:ext cx="9502215" cy="1180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Integral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It gives the area under the curve.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Eg. Area of f(x) from a to b (limits).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726181"/>
            <a:ext cx="9459278" cy="4780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Gradient(Multivariate derivate)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If the function is f(x,y), the gra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dient is: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It’s a vector with two numbers: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One shows how fast the height increases if you step in the x-direction.</a:t>
            </a:r>
          </a:p>
          <a:p>
            <a:pPr algn="l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other shows how fast it increases in the y-direction.</a:t>
            </a: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4975" y="2449367"/>
            <a:ext cx="18233025" cy="1566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__________________________________</a:t>
            </a:r>
          </a:p>
        </p:txBody>
      </p:sp>
      <p:sp>
        <p:nvSpPr>
          <p:cNvPr name="Freeform 7" id="7"/>
          <p:cNvSpPr/>
          <p:nvPr/>
        </p:nvSpPr>
        <p:spPr>
          <a:xfrm flipH="false" flipV="true" rot="0">
            <a:off x="14774044" y="666934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00762" y="6457316"/>
            <a:ext cx="8113437" cy="2445145"/>
          </a:xfrm>
          <a:custGeom>
            <a:avLst/>
            <a:gdLst/>
            <a:ahLst/>
            <a:cxnLst/>
            <a:rect r="r" b="b" t="t" l="l"/>
            <a:pathLst>
              <a:path h="2445145" w="8113437">
                <a:moveTo>
                  <a:pt x="0" y="0"/>
                </a:moveTo>
                <a:lnTo>
                  <a:pt x="8113437" y="0"/>
                </a:lnTo>
                <a:lnTo>
                  <a:pt x="8113437" y="2445146"/>
                </a:lnTo>
                <a:lnTo>
                  <a:pt x="0" y="24451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10152" y="1126534"/>
            <a:ext cx="4739188" cy="88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Theorems: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64973" y="2610628"/>
            <a:ext cx="14445496" cy="2380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Mean Value Theorem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If a function is continuous on [a,b] and differentiable between them,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then at some point ccc between a and b, the instantaneous slope (derivative) equals the average slope over the interval.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00762" y="5400697"/>
            <a:ext cx="1823210" cy="580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Formula:</a:t>
            </a:r>
          </a:p>
        </p:txBody>
      </p:sp>
      <p:sp>
        <p:nvSpPr>
          <p:cNvPr name="Freeform 6" id="6"/>
          <p:cNvSpPr/>
          <p:nvPr/>
        </p:nvSpPr>
        <p:spPr>
          <a:xfrm flipH="false" flipV="true" rot="0">
            <a:off x="14566645" y="658638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-10800000">
            <a:off x="-746639" y="-439696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6127" y="962025"/>
            <a:ext cx="15944383" cy="838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Fun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damental Theorem of Calculus (FTC):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theorem connects differentiation and integration, they are opposites of each other.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Part 1: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If we define a function as an integral, like: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Part 2: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If F is an antiderivative of f, then: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 compute the area under a curve from a to b, just subtract the antiderivative values.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46347" y="3610621"/>
            <a:ext cx="3952424" cy="1021920"/>
          </a:xfrm>
          <a:custGeom>
            <a:avLst/>
            <a:gdLst/>
            <a:ahLst/>
            <a:cxnLst/>
            <a:rect r="r" b="b" t="t" l="l"/>
            <a:pathLst>
              <a:path h="1021920" w="3952424">
                <a:moveTo>
                  <a:pt x="0" y="0"/>
                </a:moveTo>
                <a:lnTo>
                  <a:pt x="3952424" y="0"/>
                </a:lnTo>
                <a:lnTo>
                  <a:pt x="3952424" y="1021919"/>
                </a:lnTo>
                <a:lnTo>
                  <a:pt x="0" y="10219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3530866"/>
            <a:ext cx="4188702" cy="1181429"/>
          </a:xfrm>
          <a:custGeom>
            <a:avLst/>
            <a:gdLst/>
            <a:ahLst/>
            <a:cxnLst/>
            <a:rect r="r" b="b" t="t" l="l"/>
            <a:pathLst>
              <a:path h="1181429" w="4188702">
                <a:moveTo>
                  <a:pt x="0" y="0"/>
                </a:moveTo>
                <a:lnTo>
                  <a:pt x="4188702" y="0"/>
                </a:lnTo>
                <a:lnTo>
                  <a:pt x="4188702" y="1181429"/>
                </a:lnTo>
                <a:lnTo>
                  <a:pt x="0" y="11814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6347" y="6641161"/>
            <a:ext cx="5567190" cy="1461776"/>
          </a:xfrm>
          <a:custGeom>
            <a:avLst/>
            <a:gdLst/>
            <a:ahLst/>
            <a:cxnLst/>
            <a:rect r="r" b="b" t="t" l="l"/>
            <a:pathLst>
              <a:path h="1461776" w="5567190">
                <a:moveTo>
                  <a:pt x="0" y="0"/>
                </a:moveTo>
                <a:lnTo>
                  <a:pt x="5567190" y="0"/>
                </a:lnTo>
                <a:lnTo>
                  <a:pt x="5567190" y="1461777"/>
                </a:lnTo>
                <a:lnTo>
                  <a:pt x="0" y="14617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914453" y="4121580"/>
            <a:ext cx="2813866" cy="794917"/>
          </a:xfrm>
          <a:custGeom>
            <a:avLst/>
            <a:gdLst/>
            <a:ahLst/>
            <a:cxnLst/>
            <a:rect r="r" b="b" t="t" l="l"/>
            <a:pathLst>
              <a:path h="794917" w="2813866">
                <a:moveTo>
                  <a:pt x="0" y="0"/>
                </a:moveTo>
                <a:lnTo>
                  <a:pt x="2813866" y="0"/>
                </a:lnTo>
                <a:lnTo>
                  <a:pt x="2813866" y="794918"/>
                </a:lnTo>
                <a:lnTo>
                  <a:pt x="0" y="7949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771780" y="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92629" y="1127945"/>
            <a:ext cx="5871994" cy="580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Eg. Integration using numpy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92629" y="2326058"/>
            <a:ext cx="9918048" cy="598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import numpy as np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def f(x):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return x**2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x = np.linspace(0, 2, 1000)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 = f(x)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area = np.trapz(y, x) 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print("Approximate integral from 0 to 2:", area)</a:t>
            </a: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true" rot="0">
            <a:off x="14542983" y="-104775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14566645" y="658638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657548" y="293921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09419" y="1252702"/>
            <a:ext cx="13816671" cy="6580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Ex. Differentiation using Numpy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import numpy as np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# Define x values and function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x = np.linspace(0, 10, 100)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 = x**2 + 3*x + 2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# Numerical derivative using finite differences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dx = x[1] - x[0]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df_dx = np.gradient(f, dx)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657548" y="293921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4542983" y="-104775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14566645" y="658638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488254" y="4071611"/>
            <a:ext cx="3311492" cy="88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DAGutsdPM3M</dc:identifier>
  <dcterms:modified xsi:type="dcterms:W3CDTF">2011-08-01T06:04:30Z</dcterms:modified>
  <cp:revision>1</cp:revision>
  <dc:title>Calculus</dc:title>
</cp:coreProperties>
</file>