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charset="1" panose="00000000000000000000"/>
      <p:regular r:id="rId16"/>
    </p:embeddedFont>
    <p:embeddedFont>
      <p:font typeface="Poppins" charset="1" panose="00000500000000000000"/>
      <p:regular r:id="rId17"/>
    </p:embeddedFont>
    <p:embeddedFont>
      <p:font typeface="Poppins Bold" charset="1" panose="00000800000000000000"/>
      <p:regular r:id="rId18"/>
    </p:embeddedFont>
    <p:embeddedFont>
      <p:font typeface="Canva Sans" charset="1" panose="020B0503030501040103"/>
      <p:regular r:id="rId19"/>
    </p:embeddedFont>
    <p:embeddedFont>
      <p:font typeface="Canva Sans Bold"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4F4"/>
        </a:solidFill>
      </p:bgPr>
    </p:bg>
    <p:spTree>
      <p:nvGrpSpPr>
        <p:cNvPr id="1" name=""/>
        <p:cNvGrpSpPr/>
        <p:nvPr/>
      </p:nvGrpSpPr>
      <p:grpSpPr>
        <a:xfrm>
          <a:off x="0" y="0"/>
          <a:ext cx="0" cy="0"/>
          <a:chOff x="0" y="0"/>
          <a:chExt cx="0" cy="0"/>
        </a:xfrm>
      </p:grpSpPr>
      <p:sp>
        <p:nvSpPr>
          <p:cNvPr name="TextBox 2" id="2"/>
          <p:cNvSpPr txBox="true"/>
          <p:nvPr/>
        </p:nvSpPr>
        <p:spPr>
          <a:xfrm rot="0">
            <a:off x="2995975" y="5649261"/>
            <a:ext cx="5894252" cy="1780477"/>
          </a:xfrm>
          <a:prstGeom prst="rect">
            <a:avLst/>
          </a:prstGeom>
        </p:spPr>
        <p:txBody>
          <a:bodyPr anchor="t" rtlCol="false" tIns="0" lIns="0" bIns="0" rIns="0">
            <a:spAutoFit/>
          </a:bodyPr>
          <a:lstStyle/>
          <a:p>
            <a:pPr algn="l">
              <a:lnSpc>
                <a:spcPts val="4759"/>
              </a:lnSpc>
            </a:pPr>
          </a:p>
          <a:p>
            <a:pPr algn="l">
              <a:lnSpc>
                <a:spcPts val="4759"/>
              </a:lnSpc>
            </a:pPr>
            <a:r>
              <a:rPr lang="en-US" sz="3399">
                <a:solidFill>
                  <a:srgbClr val="000000"/>
                </a:solidFill>
                <a:latin typeface="DM Sans"/>
                <a:ea typeface="DM Sans"/>
                <a:cs typeface="DM Sans"/>
                <a:sym typeface="DM Sans"/>
              </a:rPr>
              <a:t>1.Linear Algebra Presentation. </a:t>
            </a:r>
          </a:p>
          <a:p>
            <a:pPr algn="l">
              <a:lnSpc>
                <a:spcPts val="4759"/>
              </a:lnSpc>
            </a:pPr>
            <a:r>
              <a:rPr lang="en-US" sz="3399">
                <a:solidFill>
                  <a:srgbClr val="000000"/>
                </a:solidFill>
                <a:latin typeface="DM Sans"/>
                <a:ea typeface="DM Sans"/>
                <a:cs typeface="DM Sans"/>
                <a:sym typeface="DM Sans"/>
              </a:rPr>
              <a:t>2.Algebra Presentation</a:t>
            </a:r>
          </a:p>
        </p:txBody>
      </p:sp>
      <p:sp>
        <p:nvSpPr>
          <p:cNvPr name="TextBox 3" id="3"/>
          <p:cNvSpPr txBox="true"/>
          <p:nvPr/>
        </p:nvSpPr>
        <p:spPr>
          <a:xfrm rot="0">
            <a:off x="1646760" y="1250062"/>
            <a:ext cx="4645096" cy="2207655"/>
          </a:xfrm>
          <a:prstGeom prst="rect">
            <a:avLst/>
          </a:prstGeom>
        </p:spPr>
        <p:txBody>
          <a:bodyPr anchor="t" rtlCol="false" tIns="0" lIns="0" bIns="0" rIns="0">
            <a:spAutoFit/>
          </a:bodyPr>
          <a:lstStyle/>
          <a:p>
            <a:pPr algn="l">
              <a:lnSpc>
                <a:spcPts val="5773"/>
              </a:lnSpc>
            </a:pPr>
            <a:r>
              <a:rPr lang="en-US" sz="4123">
                <a:solidFill>
                  <a:srgbClr val="000000"/>
                </a:solidFill>
                <a:latin typeface="Poppins"/>
                <a:ea typeface="Poppins"/>
                <a:cs typeface="Poppins"/>
                <a:sym typeface="Poppins"/>
              </a:rPr>
              <a:t>Name: Ishan Patil</a:t>
            </a:r>
          </a:p>
          <a:p>
            <a:pPr algn="l">
              <a:lnSpc>
                <a:spcPts val="5773"/>
              </a:lnSpc>
            </a:pPr>
            <a:r>
              <a:rPr lang="en-US" sz="4123">
                <a:solidFill>
                  <a:srgbClr val="000000"/>
                </a:solidFill>
                <a:latin typeface="Poppins"/>
                <a:ea typeface="Poppins"/>
                <a:cs typeface="Poppins"/>
                <a:sym typeface="Poppins"/>
              </a:rPr>
              <a:t>Date: 05-08-2025</a:t>
            </a:r>
          </a:p>
          <a:p>
            <a:pPr algn="l">
              <a:lnSpc>
                <a:spcPts val="5773"/>
              </a:lnSpc>
            </a:pPr>
          </a:p>
        </p:txBody>
      </p:sp>
      <p:sp>
        <p:nvSpPr>
          <p:cNvPr name="TextBox 4" id="4"/>
          <p:cNvSpPr txBox="true"/>
          <p:nvPr/>
        </p:nvSpPr>
        <p:spPr>
          <a:xfrm rot="0">
            <a:off x="2995975" y="3491194"/>
            <a:ext cx="12296049" cy="1603909"/>
          </a:xfrm>
          <a:prstGeom prst="rect">
            <a:avLst/>
          </a:prstGeom>
        </p:spPr>
        <p:txBody>
          <a:bodyPr anchor="t" rtlCol="false" tIns="0" lIns="0" bIns="0" rIns="0">
            <a:spAutoFit/>
          </a:bodyPr>
          <a:lstStyle/>
          <a:p>
            <a:pPr algn="ctr">
              <a:lnSpc>
                <a:spcPts val="12397"/>
              </a:lnSpc>
            </a:pPr>
            <a:r>
              <a:rPr lang="en-US" b="true" sz="8855">
                <a:solidFill>
                  <a:srgbClr val="000000"/>
                </a:solidFill>
                <a:latin typeface="Poppins Bold"/>
                <a:ea typeface="Poppins Bold"/>
                <a:cs typeface="Poppins Bold"/>
                <a:sym typeface="Poppins Bold"/>
              </a:rPr>
              <a:t>Mathematics Module</a:t>
            </a:r>
          </a:p>
        </p:txBody>
      </p:sp>
      <p:grpSp>
        <p:nvGrpSpPr>
          <p:cNvPr name="Group 5" id="5"/>
          <p:cNvGrpSpPr/>
          <p:nvPr/>
        </p:nvGrpSpPr>
        <p:grpSpPr>
          <a:xfrm rot="0">
            <a:off x="-2241935" y="6797203"/>
            <a:ext cx="4922194" cy="492219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9677"/>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10149" y="7604854"/>
            <a:ext cx="4739803" cy="4739803"/>
          </a:xfrm>
          <a:custGeom>
            <a:avLst/>
            <a:gdLst/>
            <a:ahLst/>
            <a:cxnLst/>
            <a:rect r="r" b="b" t="t" l="l"/>
            <a:pathLst>
              <a:path h="4739803" w="4739803">
                <a:moveTo>
                  <a:pt x="0" y="0"/>
                </a:moveTo>
                <a:lnTo>
                  <a:pt x="4739803" y="0"/>
                </a:lnTo>
                <a:lnTo>
                  <a:pt x="4739803" y="4739803"/>
                </a:lnTo>
                <a:lnTo>
                  <a:pt x="0" y="4739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4867996" y="7791384"/>
            <a:ext cx="2755192" cy="2048609"/>
            <a:chOff x="0" y="0"/>
            <a:chExt cx="1093142" cy="812800"/>
          </a:xfrm>
        </p:grpSpPr>
        <p:sp>
          <p:nvSpPr>
            <p:cNvPr name="Freeform 10" id="10"/>
            <p:cNvSpPr/>
            <p:nvPr/>
          </p:nvSpPr>
          <p:spPr>
            <a:xfrm flipH="false" flipV="false" rot="0">
              <a:off x="0" y="0"/>
              <a:ext cx="1093142" cy="812800"/>
            </a:xfrm>
            <a:custGeom>
              <a:avLst/>
              <a:gdLst/>
              <a:ahLst/>
              <a:cxnLst/>
              <a:rect r="r" b="b" t="t" l="l"/>
              <a:pathLst>
                <a:path h="812800" w="1093142">
                  <a:moveTo>
                    <a:pt x="1093142" y="406400"/>
                  </a:moveTo>
                  <a:lnTo>
                    <a:pt x="686742" y="0"/>
                  </a:lnTo>
                  <a:lnTo>
                    <a:pt x="686742" y="203200"/>
                  </a:lnTo>
                  <a:lnTo>
                    <a:pt x="0" y="203200"/>
                  </a:lnTo>
                  <a:lnTo>
                    <a:pt x="0" y="609600"/>
                  </a:lnTo>
                  <a:lnTo>
                    <a:pt x="686742" y="609600"/>
                  </a:lnTo>
                  <a:lnTo>
                    <a:pt x="686742" y="812800"/>
                  </a:lnTo>
                  <a:lnTo>
                    <a:pt x="1093142" y="406400"/>
                  </a:lnTo>
                  <a:close/>
                </a:path>
              </a:pathLst>
            </a:custGeom>
            <a:solidFill>
              <a:srgbClr val="6E7658"/>
            </a:solidFill>
          </p:spPr>
        </p:sp>
        <p:sp>
          <p:nvSpPr>
            <p:cNvPr name="TextBox 11" id="11"/>
            <p:cNvSpPr txBox="true"/>
            <p:nvPr/>
          </p:nvSpPr>
          <p:spPr>
            <a:xfrm>
              <a:off x="0" y="165100"/>
              <a:ext cx="991542" cy="444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DF4F4"/>
        </a:solidFill>
      </p:bgPr>
    </p:bg>
    <p:spTree>
      <p:nvGrpSpPr>
        <p:cNvPr id="1" name=""/>
        <p:cNvGrpSpPr/>
        <p:nvPr/>
      </p:nvGrpSpPr>
      <p:grpSpPr>
        <a:xfrm>
          <a:off x="0" y="0"/>
          <a:ext cx="0" cy="0"/>
          <a:chOff x="0" y="0"/>
          <a:chExt cx="0" cy="0"/>
        </a:xfrm>
      </p:grpSpPr>
      <p:sp>
        <p:nvSpPr>
          <p:cNvPr name="TextBox 2" id="2"/>
          <p:cNvSpPr txBox="true"/>
          <p:nvPr/>
        </p:nvSpPr>
        <p:spPr>
          <a:xfrm rot="0">
            <a:off x="7384931" y="3345712"/>
            <a:ext cx="3518139" cy="88709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4F4"/>
        </a:solidFill>
      </p:bgPr>
    </p:bg>
    <p:spTree>
      <p:nvGrpSpPr>
        <p:cNvPr id="1" name=""/>
        <p:cNvGrpSpPr/>
        <p:nvPr/>
      </p:nvGrpSpPr>
      <p:grpSpPr>
        <a:xfrm>
          <a:off x="0" y="0"/>
          <a:ext cx="0" cy="0"/>
          <a:chOff x="0" y="0"/>
          <a:chExt cx="0" cy="0"/>
        </a:xfrm>
      </p:grpSpPr>
      <p:sp>
        <p:nvSpPr>
          <p:cNvPr name="TextBox 2" id="2"/>
          <p:cNvSpPr txBox="true"/>
          <p:nvPr/>
        </p:nvSpPr>
        <p:spPr>
          <a:xfrm rot="0">
            <a:off x="1362394" y="4385592"/>
            <a:ext cx="16528741" cy="2380531"/>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Linear algebra is a mathematical root or foundation that deals with the numerical expressions and. Vector spaces and linear mappings are done in them. Linear alegbra plays an important role in the real world scenarios like computer graphics, machine learning, etc</a:t>
            </a:r>
          </a:p>
        </p:txBody>
      </p:sp>
      <p:grpSp>
        <p:nvGrpSpPr>
          <p:cNvPr name="Group 3" id="3"/>
          <p:cNvGrpSpPr/>
          <p:nvPr/>
        </p:nvGrpSpPr>
        <p:grpSpPr>
          <a:xfrm rot="0">
            <a:off x="-359649" y="-283568"/>
            <a:ext cx="19007298" cy="3614291"/>
            <a:chOff x="0" y="0"/>
            <a:chExt cx="5006037" cy="951912"/>
          </a:xfrm>
        </p:grpSpPr>
        <p:sp>
          <p:nvSpPr>
            <p:cNvPr name="Freeform 4" id="4"/>
            <p:cNvSpPr/>
            <p:nvPr/>
          </p:nvSpPr>
          <p:spPr>
            <a:xfrm flipH="false" flipV="false" rot="0">
              <a:off x="0" y="0"/>
              <a:ext cx="5006037" cy="951912"/>
            </a:xfrm>
            <a:custGeom>
              <a:avLst/>
              <a:gdLst/>
              <a:ahLst/>
              <a:cxnLst/>
              <a:rect r="r" b="b" t="t" l="l"/>
              <a:pathLst>
                <a:path h="951912" w="5006037">
                  <a:moveTo>
                    <a:pt x="0" y="0"/>
                  </a:moveTo>
                  <a:lnTo>
                    <a:pt x="5006037" y="0"/>
                  </a:lnTo>
                  <a:lnTo>
                    <a:pt x="5006037" y="951912"/>
                  </a:lnTo>
                  <a:lnTo>
                    <a:pt x="0" y="951912"/>
                  </a:lnTo>
                  <a:close/>
                </a:path>
              </a:pathLst>
            </a:custGeom>
            <a:solidFill>
              <a:srgbClr val="6E7658"/>
            </a:solidFill>
          </p:spPr>
        </p:sp>
        <p:sp>
          <p:nvSpPr>
            <p:cNvPr name="TextBox 5" id="5"/>
            <p:cNvSpPr txBox="true"/>
            <p:nvPr/>
          </p:nvSpPr>
          <p:spPr>
            <a:xfrm>
              <a:off x="0" y="-38100"/>
              <a:ext cx="5006037" cy="99001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1678903"/>
            <a:ext cx="16528741" cy="1251004"/>
          </a:xfrm>
          <a:prstGeom prst="rect">
            <a:avLst/>
          </a:prstGeom>
        </p:spPr>
        <p:txBody>
          <a:bodyPr anchor="t" rtlCol="false" tIns="0" lIns="0" bIns="0" rIns="0">
            <a:spAutoFit/>
          </a:bodyPr>
          <a:lstStyle/>
          <a:p>
            <a:pPr algn="ctr">
              <a:lnSpc>
                <a:spcPts val="9799"/>
              </a:lnSpc>
            </a:pPr>
            <a:r>
              <a:rPr lang="en-US" sz="6999">
                <a:solidFill>
                  <a:srgbClr val="000000"/>
                </a:solidFill>
                <a:latin typeface="Poppins"/>
                <a:ea typeface="Poppins"/>
                <a:cs typeface="Poppins"/>
                <a:sym typeface="Poppins"/>
              </a:rPr>
              <a:t>Linear Algebra </a:t>
            </a:r>
          </a:p>
        </p:txBody>
      </p:sp>
      <p:sp>
        <p:nvSpPr>
          <p:cNvPr name="Freeform 7" id="7"/>
          <p:cNvSpPr/>
          <p:nvPr/>
        </p:nvSpPr>
        <p:spPr>
          <a:xfrm flipH="false" flipV="false" rot="0">
            <a:off x="13755086" y="7606370"/>
            <a:ext cx="5205221" cy="2856365"/>
          </a:xfrm>
          <a:custGeom>
            <a:avLst/>
            <a:gdLst/>
            <a:ahLst/>
            <a:cxnLst/>
            <a:rect r="r" b="b" t="t" l="l"/>
            <a:pathLst>
              <a:path h="2856365" w="5205221">
                <a:moveTo>
                  <a:pt x="0" y="0"/>
                </a:moveTo>
                <a:lnTo>
                  <a:pt x="5205221" y="0"/>
                </a:lnTo>
                <a:lnTo>
                  <a:pt x="5205221" y="2856365"/>
                </a:lnTo>
                <a:lnTo>
                  <a:pt x="0" y="28563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0" y="-998821"/>
            <a:ext cx="3086100" cy="3798277"/>
            <a:chOff x="0" y="0"/>
            <a:chExt cx="660400" cy="812800"/>
          </a:xfrm>
        </p:grpSpPr>
        <p:sp>
          <p:nvSpPr>
            <p:cNvPr name="Freeform 9" id="9"/>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8D9677"/>
            </a:solidFill>
          </p:spPr>
        </p:sp>
        <p:sp>
          <p:nvSpPr>
            <p:cNvPr name="TextBox 10" id="10"/>
            <p:cNvSpPr txBox="true"/>
            <p:nvPr/>
          </p:nvSpPr>
          <p:spPr>
            <a:xfrm>
              <a:off x="0" y="-38100"/>
              <a:ext cx="660400" cy="7239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7089496"/>
            <a:ext cx="9241716" cy="2380531"/>
          </a:xfrm>
          <a:prstGeom prst="rect">
            <a:avLst/>
          </a:prstGeom>
        </p:spPr>
        <p:txBody>
          <a:bodyPr anchor="t" rtlCol="false" tIns="0" lIns="0" bIns="0" rIns="0">
            <a:spAutoFit/>
          </a:bodyPr>
          <a:lstStyle/>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Vector Space.</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Linear Transformation.</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Eigenvalues and Eigenvectors.</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Singular Value Decomposition.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4F4"/>
        </a:solidFill>
      </p:bgPr>
    </p:bg>
    <p:spTree>
      <p:nvGrpSpPr>
        <p:cNvPr id="1" name=""/>
        <p:cNvGrpSpPr/>
        <p:nvPr/>
      </p:nvGrpSpPr>
      <p:grpSpPr>
        <a:xfrm>
          <a:off x="0" y="0"/>
          <a:ext cx="0" cy="0"/>
          <a:chOff x="0" y="0"/>
          <a:chExt cx="0" cy="0"/>
        </a:xfrm>
      </p:grpSpPr>
      <p:grpSp>
        <p:nvGrpSpPr>
          <p:cNvPr name="Group 2" id="2"/>
          <p:cNvGrpSpPr/>
          <p:nvPr/>
        </p:nvGrpSpPr>
        <p:grpSpPr>
          <a:xfrm rot="0">
            <a:off x="-2461097" y="-1673523"/>
            <a:ext cx="4922194" cy="492219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9677"/>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47246" y="7200900"/>
            <a:ext cx="3408343" cy="3086100"/>
          </a:xfrm>
          <a:custGeom>
            <a:avLst/>
            <a:gdLst/>
            <a:ahLst/>
            <a:cxnLst/>
            <a:rect r="r" b="b" t="t" l="l"/>
            <a:pathLst>
              <a:path h="3086100" w="3408343">
                <a:moveTo>
                  <a:pt x="0" y="0"/>
                </a:moveTo>
                <a:lnTo>
                  <a:pt x="3408343" y="0"/>
                </a:lnTo>
                <a:lnTo>
                  <a:pt x="3408343" y="3086100"/>
                </a:lnTo>
                <a:lnTo>
                  <a:pt x="0" y="3086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414621" y="524933"/>
            <a:ext cx="8218133" cy="5380801"/>
          </a:xfrm>
          <a:prstGeom prst="rect">
            <a:avLst/>
          </a:prstGeom>
        </p:spPr>
        <p:txBody>
          <a:bodyPr anchor="t" rtlCol="false" tIns="0" lIns="0" bIns="0" rIns="0">
            <a:spAutoFit/>
          </a:bodyPr>
          <a:lstStyle/>
          <a:p>
            <a:pPr algn="just">
              <a:lnSpc>
                <a:spcPts val="4759"/>
              </a:lnSpc>
            </a:pPr>
            <a:r>
              <a:rPr lang="en-US" b="true" sz="3399">
                <a:solidFill>
                  <a:srgbClr val="000000"/>
                </a:solidFill>
                <a:latin typeface="Canva Sans Bold"/>
                <a:ea typeface="Canva Sans Bold"/>
                <a:cs typeface="Canva Sans Bold"/>
                <a:sym typeface="Canva Sans Bold"/>
              </a:rPr>
              <a:t>Vector space</a:t>
            </a:r>
            <a:r>
              <a:rPr lang="en-US" sz="3399">
                <a:solidFill>
                  <a:srgbClr val="000000"/>
                </a:solidFill>
                <a:latin typeface="Canva Sans"/>
                <a:ea typeface="Canva Sans"/>
                <a:cs typeface="Canva Sans"/>
                <a:sym typeface="Canva Sans"/>
              </a:rPr>
              <a:t>: A vector space is a set of vectors that can be added together and multiplied by scalars (numbers) according to the specific rules. </a:t>
            </a:r>
          </a:p>
          <a:p>
            <a:pPr algn="just">
              <a:lnSpc>
                <a:spcPts val="4759"/>
              </a:lnSpc>
            </a:pPr>
            <a:r>
              <a:rPr lang="en-US" b="true" sz="3399">
                <a:solidFill>
                  <a:srgbClr val="000000"/>
                </a:solidFill>
                <a:latin typeface="Canva Sans Bold"/>
                <a:ea typeface="Canva Sans Bold"/>
                <a:cs typeface="Canva Sans Bold"/>
                <a:sym typeface="Canva Sans Bold"/>
              </a:rPr>
              <a:t>Ex</a:t>
            </a:r>
            <a:r>
              <a:rPr lang="en-US" sz="3399">
                <a:solidFill>
                  <a:srgbClr val="000000"/>
                </a:solidFill>
                <a:latin typeface="Canva Sans"/>
                <a:ea typeface="Canva Sans"/>
                <a:cs typeface="Canva Sans"/>
                <a:sym typeface="Canva Sans"/>
              </a:rPr>
              <a:t>. Vectors u = [1, 2] and v = [3, 4] Their sum u + v = [4, 6], which is still in R² → closure is satisfied. </a:t>
            </a:r>
          </a:p>
          <a:p>
            <a:pPr algn="just">
              <a:lnSpc>
                <a:spcPts val="4759"/>
              </a:lnSpc>
            </a:pPr>
          </a:p>
          <a:p>
            <a:pPr algn="just">
              <a:lnSpc>
                <a:spcPts val="4759"/>
              </a:lnSpc>
            </a:pPr>
          </a:p>
        </p:txBody>
      </p:sp>
      <p:sp>
        <p:nvSpPr>
          <p:cNvPr name="TextBox 7" id="7"/>
          <p:cNvSpPr txBox="true"/>
          <p:nvPr/>
        </p:nvSpPr>
        <p:spPr>
          <a:xfrm rot="0">
            <a:off x="8003281" y="4177135"/>
            <a:ext cx="8218133" cy="5980855"/>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Linear transformation</a:t>
            </a:r>
            <a:r>
              <a:rPr lang="en-US" sz="3399">
                <a:solidFill>
                  <a:srgbClr val="000000"/>
                </a:solidFill>
                <a:latin typeface="Canva Sans"/>
                <a:ea typeface="Canva Sans"/>
                <a:cs typeface="Canva Sans"/>
                <a:sym typeface="Canva Sans"/>
              </a:rPr>
              <a:t>: It's</a:t>
            </a:r>
            <a:r>
              <a:rPr lang="en-US" sz="3399">
                <a:solidFill>
                  <a:srgbClr val="000000"/>
                </a:solidFill>
                <a:latin typeface="Canva Sans"/>
                <a:ea typeface="Canva Sans"/>
                <a:cs typeface="Canva Sans"/>
                <a:sym typeface="Canva Sans"/>
              </a:rPr>
              <a:t> a way to transform vectors while maintaining certain linear properties. This means that if you add two vectors and then transform them, it's the same as transforming them individually and then adding the results. </a:t>
            </a:r>
          </a:p>
          <a:p>
            <a:pPr algn="just">
              <a:lnSpc>
                <a:spcPts val="4759"/>
              </a:lnSpc>
            </a:pPr>
            <a:r>
              <a:rPr lang="en-US" b="true" sz="3399">
                <a:solidFill>
                  <a:srgbClr val="000000"/>
                </a:solidFill>
                <a:latin typeface="Canva Sans Bold"/>
                <a:ea typeface="Canva Sans Bold"/>
                <a:cs typeface="Canva Sans Bold"/>
                <a:sym typeface="Canva Sans Bold"/>
              </a:rPr>
              <a:t>Ex</a:t>
            </a:r>
            <a:r>
              <a:rPr lang="en-US" sz="3399">
                <a:solidFill>
                  <a:srgbClr val="000000"/>
                </a:solidFill>
                <a:latin typeface="Canva Sans"/>
                <a:ea typeface="Canva Sans"/>
                <a:cs typeface="Canva Sans"/>
                <a:sym typeface="Canva Sans"/>
              </a:rPr>
              <a:t>. Let T(x, y) = (2x, 3y) Then T is linear because it satisfies additivity and scalar multiplication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4F4"/>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1028700" y="1028700"/>
            <a:ext cx="2598618" cy="2598618"/>
          </a:xfrm>
          <a:custGeom>
            <a:avLst/>
            <a:gdLst/>
            <a:ahLst/>
            <a:cxnLst/>
            <a:rect r="r" b="b" t="t" l="l"/>
            <a:pathLst>
              <a:path h="2598618" w="2598618">
                <a:moveTo>
                  <a:pt x="2598618" y="0"/>
                </a:moveTo>
                <a:lnTo>
                  <a:pt x="0" y="0"/>
                </a:lnTo>
                <a:lnTo>
                  <a:pt x="0" y="2598618"/>
                </a:lnTo>
                <a:lnTo>
                  <a:pt x="2598618" y="2598618"/>
                </a:lnTo>
                <a:lnTo>
                  <a:pt x="259861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660682" y="6659682"/>
            <a:ext cx="2598618" cy="2598618"/>
          </a:xfrm>
          <a:custGeom>
            <a:avLst/>
            <a:gdLst/>
            <a:ahLst/>
            <a:cxnLst/>
            <a:rect r="r" b="b" t="t" l="l"/>
            <a:pathLst>
              <a:path h="2598618" w="2598618">
                <a:moveTo>
                  <a:pt x="2598618" y="0"/>
                </a:moveTo>
                <a:lnTo>
                  <a:pt x="0" y="0"/>
                </a:lnTo>
                <a:lnTo>
                  <a:pt x="0" y="2598618"/>
                </a:lnTo>
                <a:lnTo>
                  <a:pt x="2598618" y="2598618"/>
                </a:lnTo>
                <a:lnTo>
                  <a:pt x="259861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19660" y="1694477"/>
            <a:ext cx="15839640" cy="6580908"/>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Eigen values and Eigenvectors</a:t>
            </a:r>
            <a:r>
              <a:rPr lang="en-US" sz="3399">
                <a:solidFill>
                  <a:srgbClr val="000000"/>
                </a:solidFill>
                <a:latin typeface="Canva Sans"/>
                <a:ea typeface="Canva Sans"/>
                <a:cs typeface="Canva Sans"/>
                <a:sym typeface="Canva Sans"/>
              </a:rPr>
              <a:t>: If A bar is a square matrix, then a non-zero vector v bar is called an eigenvector of A bar if multiplying A bar by v bar only scales the vector and does not change its direction. That is, A.vbar = λ.vbar .......λ is the eigenvalue (scalar) </a:t>
            </a:r>
          </a:p>
          <a:p>
            <a:pPr algn="just">
              <a:lnSpc>
                <a:spcPts val="4759"/>
              </a:lnSpc>
            </a:pPr>
            <a:r>
              <a:rPr lang="en-US" sz="3399">
                <a:solidFill>
                  <a:srgbClr val="000000"/>
                </a:solidFill>
                <a:latin typeface="Canva Sans"/>
                <a:ea typeface="Canva Sans"/>
                <a:cs typeface="Canva Sans"/>
                <a:sym typeface="Canva Sans"/>
              </a:rPr>
              <a:t>     </a:t>
            </a:r>
          </a:p>
          <a:p>
            <a:pPr algn="just">
              <a:lnSpc>
                <a:spcPts val="4759"/>
              </a:lnSpc>
            </a:pPr>
            <a:r>
              <a:rPr lang="en-US" sz="3399">
                <a:solidFill>
                  <a:srgbClr val="000000"/>
                </a:solidFill>
                <a:latin typeface="Canva Sans"/>
                <a:ea typeface="Canva Sans"/>
                <a:cs typeface="Canva Sans"/>
                <a:sym typeface="Canva Sans"/>
              </a:rPr>
              <a:t>  </a:t>
            </a:r>
          </a:p>
          <a:p>
            <a:pPr algn="just">
              <a:lnSpc>
                <a:spcPts val="4759"/>
              </a:lnSpc>
            </a:pP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Singular Value Decomposition (SVD)</a:t>
            </a:r>
            <a:r>
              <a:rPr lang="en-US" sz="3399">
                <a:solidFill>
                  <a:srgbClr val="000000"/>
                </a:solidFill>
                <a:latin typeface="Canva Sans"/>
                <a:ea typeface="Canva Sans"/>
                <a:cs typeface="Canva Sans"/>
                <a:sym typeface="Canva Sans"/>
              </a:rPr>
              <a:t> is a way to factor any m × n matrix Abar (even non-square) into three matrices: A=UΣV^T where, U is an m * n orthogonal matrix. Σ is an m × n diagonal matrix with non-negative real numbers V^T is the transpose of an n × n orthogonal matrix</a:t>
            </a:r>
          </a:p>
        </p:txBody>
      </p:sp>
      <p:sp>
        <p:nvSpPr>
          <p:cNvPr name="TextBox 5" id="5"/>
          <p:cNvSpPr txBox="true"/>
          <p:nvPr/>
        </p:nvSpPr>
        <p:spPr>
          <a:xfrm rot="0">
            <a:off x="2171932" y="4177526"/>
            <a:ext cx="15225582" cy="1180423"/>
          </a:xfrm>
          <a:prstGeom prst="rect">
            <a:avLst/>
          </a:prstGeom>
        </p:spPr>
        <p:txBody>
          <a:bodyPr anchor="t" rtlCol="false" tIns="0" lIns="0" bIns="0" rIns="0">
            <a:spAutoFit/>
          </a:bodyPr>
          <a:lstStyle/>
          <a:p>
            <a:pPr algn="just">
              <a:lnSpc>
                <a:spcPts val="4759"/>
              </a:lnSpc>
            </a:pPr>
            <a:r>
              <a:rPr lang="en-US" sz="3399" b="true">
                <a:solidFill>
                  <a:srgbClr val="000000"/>
                </a:solidFill>
                <a:latin typeface="Canva Sans Bold"/>
                <a:ea typeface="Canva Sans Bold"/>
                <a:cs typeface="Canva Sans Bold"/>
                <a:sym typeface="Canva Sans Bold"/>
              </a:rPr>
              <a:t>Ex</a:t>
            </a:r>
            <a:r>
              <a:rPr lang="en-US" sz="3399">
                <a:solidFill>
                  <a:srgbClr val="000000"/>
                </a:solidFill>
                <a:latin typeface="Canva Sans"/>
                <a:ea typeface="Canva Sans"/>
                <a:cs typeface="Canva Sans"/>
                <a:sym typeface="Canva Sans"/>
              </a:rPr>
              <a:t>.Given matrix </a:t>
            </a:r>
            <a:r>
              <a:rPr lang="en-US" sz="3399">
                <a:solidFill>
                  <a:srgbClr val="000000"/>
                </a:solidFill>
                <a:latin typeface="Canva Sans"/>
                <a:ea typeface="Canva Sans"/>
                <a:cs typeface="Canva Sans"/>
                <a:sym typeface="Canva Sans"/>
              </a:rPr>
              <a:t>A = [[2, 0], [0, 3]]. Eigenvalues are λ = 2, 3 with eigenvectors [1, 0] and [0, 1].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4F4"/>
        </a:solidFill>
      </p:bgPr>
    </p:bg>
    <p:spTree>
      <p:nvGrpSpPr>
        <p:cNvPr id="1" name=""/>
        <p:cNvGrpSpPr/>
        <p:nvPr/>
      </p:nvGrpSpPr>
      <p:grpSpPr>
        <a:xfrm>
          <a:off x="0" y="0"/>
          <a:ext cx="0" cy="0"/>
          <a:chOff x="0" y="0"/>
          <a:chExt cx="0" cy="0"/>
        </a:xfrm>
      </p:grpSpPr>
      <p:grpSp>
        <p:nvGrpSpPr>
          <p:cNvPr name="Group 2" id="2"/>
          <p:cNvGrpSpPr/>
          <p:nvPr/>
        </p:nvGrpSpPr>
        <p:grpSpPr>
          <a:xfrm rot="0">
            <a:off x="0" y="-998821"/>
            <a:ext cx="3086100" cy="3798277"/>
            <a:chOff x="0" y="0"/>
            <a:chExt cx="660400" cy="812800"/>
          </a:xfrm>
        </p:grpSpPr>
        <p:sp>
          <p:nvSpPr>
            <p:cNvPr name="Freeform 3" id="3"/>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8D9677"/>
            </a:solidFill>
          </p:spPr>
        </p:sp>
        <p:sp>
          <p:nvSpPr>
            <p:cNvPr name="TextBox 4" id="4"/>
            <p:cNvSpPr txBox="true"/>
            <p:nvPr/>
          </p:nvSpPr>
          <p:spPr>
            <a:xfrm>
              <a:off x="0" y="-38100"/>
              <a:ext cx="660400" cy="723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10800000">
            <a:off x="15243014" y="6843903"/>
            <a:ext cx="3238500" cy="3798277"/>
            <a:chOff x="0" y="0"/>
            <a:chExt cx="693012" cy="812800"/>
          </a:xfrm>
        </p:grpSpPr>
        <p:sp>
          <p:nvSpPr>
            <p:cNvPr name="Freeform 6" id="6"/>
            <p:cNvSpPr/>
            <p:nvPr/>
          </p:nvSpPr>
          <p:spPr>
            <a:xfrm flipH="false" flipV="false" rot="0">
              <a:off x="0" y="0"/>
              <a:ext cx="693012" cy="812800"/>
            </a:xfrm>
            <a:custGeom>
              <a:avLst/>
              <a:gdLst/>
              <a:ahLst/>
              <a:cxnLst/>
              <a:rect r="r" b="b" t="t" l="l"/>
              <a:pathLst>
                <a:path h="812800" w="693012">
                  <a:moveTo>
                    <a:pt x="231129" y="793731"/>
                  </a:moveTo>
                  <a:cubicBezTo>
                    <a:pt x="266658" y="805245"/>
                    <a:pt x="307050" y="812800"/>
                    <a:pt x="346693" y="812800"/>
                  </a:cubicBezTo>
                  <a:cubicBezTo>
                    <a:pt x="386337" y="812800"/>
                    <a:pt x="424485" y="806323"/>
                    <a:pt x="459639" y="794809"/>
                  </a:cubicBezTo>
                  <a:cubicBezTo>
                    <a:pt x="460388" y="794450"/>
                    <a:pt x="461136" y="794450"/>
                    <a:pt x="461883" y="794090"/>
                  </a:cubicBezTo>
                  <a:cubicBezTo>
                    <a:pt x="593904" y="748035"/>
                    <a:pt x="691143" y="626421"/>
                    <a:pt x="693012" y="484298"/>
                  </a:cubicBezTo>
                  <a:lnTo>
                    <a:pt x="693012" y="0"/>
                  </a:lnTo>
                  <a:lnTo>
                    <a:pt x="0" y="0"/>
                  </a:lnTo>
                  <a:lnTo>
                    <a:pt x="0" y="483939"/>
                  </a:lnTo>
                  <a:cubicBezTo>
                    <a:pt x="1870" y="627140"/>
                    <a:pt x="97613" y="748755"/>
                    <a:pt x="231129" y="793731"/>
                  </a:cubicBezTo>
                  <a:close/>
                </a:path>
              </a:pathLst>
            </a:custGeom>
            <a:solidFill>
              <a:srgbClr val="8D9677"/>
            </a:solidFill>
          </p:spPr>
        </p:sp>
        <p:sp>
          <p:nvSpPr>
            <p:cNvPr name="TextBox 7" id="7"/>
            <p:cNvSpPr txBox="true"/>
            <p:nvPr/>
          </p:nvSpPr>
          <p:spPr>
            <a:xfrm>
              <a:off x="0" y="-38100"/>
              <a:ext cx="693012" cy="723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1646444"/>
            <a:ext cx="16230600" cy="8381070"/>
          </a:xfrm>
          <a:prstGeom prst="rect">
            <a:avLst/>
          </a:prstGeom>
        </p:spPr>
        <p:txBody>
          <a:bodyPr anchor="t" rtlCol="false" tIns="0" lIns="0" bIns="0" rIns="0">
            <a:spAutoFit/>
          </a:bodyPr>
          <a:lstStyle/>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Rank-Nullity Theorem</a:t>
            </a:r>
            <a:r>
              <a:rPr lang="en-US" sz="3399">
                <a:solidFill>
                  <a:srgbClr val="000000"/>
                </a:solidFill>
                <a:latin typeface="Canva Sans"/>
                <a:ea typeface="Canva Sans"/>
                <a:cs typeface="Canva Sans"/>
                <a:sym typeface="Canva Sans"/>
              </a:rPr>
              <a:t>: This theorem relates the dimensions of the image and kernel of a linear transformation. This theorem splits the dimension of your domain space into two parts: </a:t>
            </a:r>
          </a:p>
          <a:p>
            <a:pPr algn="just">
              <a:lnSpc>
                <a:spcPts val="4759"/>
              </a:lnSpc>
            </a:pPr>
            <a:r>
              <a:rPr lang="en-US" sz="3399">
                <a:solidFill>
                  <a:srgbClr val="000000"/>
                </a:solidFill>
                <a:latin typeface="Canva Sans"/>
                <a:ea typeface="Canva Sans"/>
                <a:cs typeface="Canva Sans"/>
                <a:sym typeface="Canva Sans"/>
              </a:rPr>
              <a:t>       </a:t>
            </a:r>
            <a:r>
              <a:rPr lang="en-US" sz="3399">
                <a:solidFill>
                  <a:srgbClr val="000000"/>
                </a:solidFill>
                <a:latin typeface="Canva Sans"/>
                <a:ea typeface="Canva Sans"/>
                <a:cs typeface="Canva Sans"/>
                <a:sym typeface="Canva Sans"/>
              </a:rPr>
              <a:t>a. Rank: How much of the input actually makes it into the output (image). </a:t>
            </a:r>
          </a:p>
          <a:p>
            <a:pPr algn="just">
              <a:lnSpc>
                <a:spcPts val="4759"/>
              </a:lnSpc>
            </a:pPr>
            <a:r>
              <a:rPr lang="en-US" sz="3399">
                <a:solidFill>
                  <a:srgbClr val="000000"/>
                </a:solidFill>
                <a:latin typeface="Canva Sans"/>
                <a:ea typeface="Canva Sans"/>
                <a:cs typeface="Canva Sans"/>
                <a:sym typeface="Canva Sans"/>
              </a:rPr>
              <a:t>       b. Nullity: How much of the input is lost or sent to zero (kernel). </a:t>
            </a:r>
          </a:p>
          <a:p>
            <a:pPr algn="just">
              <a:lnSpc>
                <a:spcPts val="4759"/>
              </a:lnSpc>
            </a:pPr>
            <a:r>
              <a:rPr lang="en-US" sz="3399">
                <a:solidFill>
                  <a:srgbClr val="000000"/>
                </a:solidFill>
                <a:latin typeface="Canva Sans"/>
                <a:ea typeface="Canva Sans"/>
                <a:cs typeface="Canva Sans"/>
                <a:sym typeface="Canva Sans"/>
              </a:rPr>
              <a:t>     </a:t>
            </a:r>
            <a:r>
              <a:rPr lang="en-US" b="true" sz="3399">
                <a:solidFill>
                  <a:srgbClr val="000000"/>
                </a:solidFill>
                <a:latin typeface="Canva Sans Bold"/>
                <a:ea typeface="Canva Sans Bold"/>
                <a:cs typeface="Canva Sans Bold"/>
                <a:sym typeface="Canva Sans Bold"/>
              </a:rPr>
              <a:t> Ex</a:t>
            </a:r>
            <a:r>
              <a:rPr lang="en-US" sz="3399">
                <a:solidFill>
                  <a:srgbClr val="000000"/>
                </a:solidFill>
                <a:latin typeface="Canva Sans"/>
                <a:ea typeface="Canva Sans"/>
                <a:cs typeface="Canva Sans"/>
                <a:sym typeface="Canva Sans"/>
              </a:rPr>
              <a:t>. Let A be a 4×4 matrix with rank = 2. Then nullity = 2 → because 4 = 2 (rank) + 2 (nullity) This tells us: 2 directions are useful (mapped to output), 2 are wasted (sent to 0). </a:t>
            </a:r>
          </a:p>
          <a:p>
            <a:pPr algn="just">
              <a:lnSpc>
                <a:spcPts val="4759"/>
              </a:lnSpc>
            </a:pPr>
          </a:p>
          <a:p>
            <a:pPr algn="just"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Basis and Dimension Thereom</a:t>
            </a:r>
            <a:r>
              <a:rPr lang="en-US" sz="3399">
                <a:solidFill>
                  <a:srgbClr val="000000"/>
                </a:solidFill>
                <a:latin typeface="Canva Sans"/>
                <a:ea typeface="Canva Sans"/>
                <a:cs typeface="Canva Sans"/>
                <a:sym typeface="Canva Sans"/>
              </a:rPr>
              <a:t>: Any two bases of the same vector space have the same number of elements. This number is called the dimension of the space. </a:t>
            </a:r>
          </a:p>
          <a:p>
            <a:pPr algn="just">
              <a:lnSpc>
                <a:spcPts val="4759"/>
              </a:lnSpc>
            </a:pPr>
            <a:r>
              <a:rPr lang="en-US" sz="3399">
                <a:solidFill>
                  <a:srgbClr val="000000"/>
                </a:solidFill>
                <a:latin typeface="Canva Sans"/>
                <a:ea typeface="Canva Sans"/>
                <a:cs typeface="Canva Sans"/>
                <a:sym typeface="Canva Sans"/>
              </a:rPr>
              <a:t>   </a:t>
            </a:r>
            <a:r>
              <a:rPr lang="en-US" b="true" sz="3399">
                <a:solidFill>
                  <a:srgbClr val="000000"/>
                </a:solidFill>
                <a:latin typeface="Canva Sans Bold"/>
                <a:ea typeface="Canva Sans Bold"/>
                <a:cs typeface="Canva Sans Bold"/>
                <a:sym typeface="Canva Sans Bold"/>
              </a:rPr>
              <a:t>Ex</a:t>
            </a:r>
            <a:r>
              <a:rPr lang="en-US" sz="3399">
                <a:solidFill>
                  <a:srgbClr val="000000"/>
                </a:solidFill>
                <a:latin typeface="Canva Sans"/>
                <a:ea typeface="Canva Sans"/>
                <a:cs typeface="Canva Sans"/>
                <a:sym typeface="Canva Sans"/>
              </a:rPr>
              <a:t>. In 3D space , there is need of 3 vectors to pick the basis vector compulsorily. This is the rule to find out the accurate basis vector.</a:t>
            </a:r>
          </a:p>
        </p:txBody>
      </p:sp>
      <p:sp>
        <p:nvSpPr>
          <p:cNvPr name="TextBox 9" id="9"/>
          <p:cNvSpPr txBox="true"/>
          <p:nvPr/>
        </p:nvSpPr>
        <p:spPr>
          <a:xfrm rot="0">
            <a:off x="716506" y="537530"/>
            <a:ext cx="4739188" cy="88709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Key Theorems: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4F4"/>
        </a:solidFill>
      </p:bgPr>
    </p:bg>
    <p:spTree>
      <p:nvGrpSpPr>
        <p:cNvPr id="1" name=""/>
        <p:cNvGrpSpPr/>
        <p:nvPr/>
      </p:nvGrpSpPr>
      <p:grpSpPr>
        <a:xfrm>
          <a:off x="0" y="0"/>
          <a:ext cx="0" cy="0"/>
          <a:chOff x="0" y="0"/>
          <a:chExt cx="0" cy="0"/>
        </a:xfrm>
      </p:grpSpPr>
      <p:sp>
        <p:nvSpPr>
          <p:cNvPr name="TextBox 2" id="2"/>
          <p:cNvSpPr txBox="true"/>
          <p:nvPr/>
        </p:nvSpPr>
        <p:spPr>
          <a:xfrm rot="0">
            <a:off x="1373953" y="3853704"/>
            <a:ext cx="15109645" cy="298058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Prinicipal Component Analysis is a well known technique that is used in the market while applying data transformation techniques. </a:t>
            </a:r>
            <a:r>
              <a:rPr lang="en-US" sz="3399">
                <a:solidFill>
                  <a:srgbClr val="000000"/>
                </a:solidFill>
                <a:latin typeface="Canva Sans"/>
                <a:ea typeface="Canva Sans"/>
                <a:cs typeface="Canva Sans"/>
                <a:sym typeface="Canva Sans"/>
              </a:rPr>
              <a:t>PCA is a technique of data reduction in a dataset. It removes or deletes the unwanted data features that are not relevant or depenedent for the output feature. Less the unwanted features, more good results we get.</a:t>
            </a:r>
          </a:p>
        </p:txBody>
      </p:sp>
      <p:grpSp>
        <p:nvGrpSpPr>
          <p:cNvPr name="Group 3" id="3"/>
          <p:cNvGrpSpPr/>
          <p:nvPr/>
        </p:nvGrpSpPr>
        <p:grpSpPr>
          <a:xfrm rot="0">
            <a:off x="-359649" y="-283568"/>
            <a:ext cx="19007298" cy="3614291"/>
            <a:chOff x="0" y="0"/>
            <a:chExt cx="5006037" cy="951912"/>
          </a:xfrm>
        </p:grpSpPr>
        <p:sp>
          <p:nvSpPr>
            <p:cNvPr name="Freeform 4" id="4"/>
            <p:cNvSpPr/>
            <p:nvPr/>
          </p:nvSpPr>
          <p:spPr>
            <a:xfrm flipH="false" flipV="false" rot="0">
              <a:off x="0" y="0"/>
              <a:ext cx="5006037" cy="951912"/>
            </a:xfrm>
            <a:custGeom>
              <a:avLst/>
              <a:gdLst/>
              <a:ahLst/>
              <a:cxnLst/>
              <a:rect r="r" b="b" t="t" l="l"/>
              <a:pathLst>
                <a:path h="951912" w="5006037">
                  <a:moveTo>
                    <a:pt x="0" y="0"/>
                  </a:moveTo>
                  <a:lnTo>
                    <a:pt x="5006037" y="0"/>
                  </a:lnTo>
                  <a:lnTo>
                    <a:pt x="5006037" y="951912"/>
                  </a:lnTo>
                  <a:lnTo>
                    <a:pt x="0" y="951912"/>
                  </a:lnTo>
                  <a:close/>
                </a:path>
              </a:pathLst>
            </a:custGeom>
            <a:solidFill>
              <a:srgbClr val="6E7658"/>
            </a:solidFill>
          </p:spPr>
        </p:sp>
        <p:sp>
          <p:nvSpPr>
            <p:cNvPr name="TextBox 5" id="5"/>
            <p:cNvSpPr txBox="true"/>
            <p:nvPr/>
          </p:nvSpPr>
          <p:spPr>
            <a:xfrm>
              <a:off x="0" y="-38100"/>
              <a:ext cx="5006037" cy="99001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55357" y="1399753"/>
            <a:ext cx="12977286" cy="1005265"/>
          </a:xfrm>
          <a:prstGeom prst="rect">
            <a:avLst/>
          </a:prstGeom>
        </p:spPr>
        <p:txBody>
          <a:bodyPr anchor="t" rtlCol="false" tIns="0" lIns="0" bIns="0" rIns="0">
            <a:spAutoFit/>
          </a:bodyPr>
          <a:lstStyle/>
          <a:p>
            <a:pPr algn="ctr">
              <a:lnSpc>
                <a:spcPts val="8119"/>
              </a:lnSpc>
            </a:pPr>
            <a:r>
              <a:rPr lang="en-US" sz="5799">
                <a:solidFill>
                  <a:srgbClr val="000000"/>
                </a:solidFill>
                <a:latin typeface="Canva Sans"/>
                <a:ea typeface="Canva Sans"/>
                <a:cs typeface="Canva Sans"/>
                <a:sym typeface="Canva Sans"/>
              </a:rPr>
              <a:t>Prinicipal Component Analysis (PCA)</a:t>
            </a:r>
          </a:p>
        </p:txBody>
      </p:sp>
      <p:sp>
        <p:nvSpPr>
          <p:cNvPr name="TextBox 7" id="7"/>
          <p:cNvSpPr txBox="true"/>
          <p:nvPr/>
        </p:nvSpPr>
        <p:spPr>
          <a:xfrm rot="0">
            <a:off x="1373953" y="7358164"/>
            <a:ext cx="15024448" cy="118042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Basically, PCA cleans the data and make it suitable for the further processing.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4F4"/>
        </a:solidFill>
      </p:bgPr>
    </p:bg>
    <p:spTree>
      <p:nvGrpSpPr>
        <p:cNvPr id="1" name=""/>
        <p:cNvGrpSpPr/>
        <p:nvPr/>
      </p:nvGrpSpPr>
      <p:grpSpPr>
        <a:xfrm>
          <a:off x="0" y="0"/>
          <a:ext cx="0" cy="0"/>
          <a:chOff x="0" y="0"/>
          <a:chExt cx="0" cy="0"/>
        </a:xfrm>
      </p:grpSpPr>
      <p:grpSp>
        <p:nvGrpSpPr>
          <p:cNvPr name="Group 2" id="2"/>
          <p:cNvGrpSpPr/>
          <p:nvPr/>
        </p:nvGrpSpPr>
        <p:grpSpPr>
          <a:xfrm rot="0">
            <a:off x="1713559" y="2085813"/>
            <a:ext cx="8178398" cy="3511819"/>
            <a:chOff x="0" y="0"/>
            <a:chExt cx="2153981" cy="924923"/>
          </a:xfrm>
        </p:grpSpPr>
        <p:sp>
          <p:nvSpPr>
            <p:cNvPr name="Freeform 3" id="3"/>
            <p:cNvSpPr/>
            <p:nvPr/>
          </p:nvSpPr>
          <p:spPr>
            <a:xfrm flipH="false" flipV="false" rot="0">
              <a:off x="0" y="0"/>
              <a:ext cx="2153981" cy="924923"/>
            </a:xfrm>
            <a:custGeom>
              <a:avLst/>
              <a:gdLst/>
              <a:ahLst/>
              <a:cxnLst/>
              <a:rect r="r" b="b" t="t" l="l"/>
              <a:pathLst>
                <a:path h="924923" w="2153981">
                  <a:moveTo>
                    <a:pt x="0" y="0"/>
                  </a:moveTo>
                  <a:lnTo>
                    <a:pt x="2153981" y="0"/>
                  </a:lnTo>
                  <a:lnTo>
                    <a:pt x="2153981" y="924923"/>
                  </a:lnTo>
                  <a:lnTo>
                    <a:pt x="0" y="924923"/>
                  </a:lnTo>
                  <a:close/>
                </a:path>
              </a:pathLst>
            </a:custGeom>
            <a:solidFill>
              <a:srgbClr val="6E7658"/>
            </a:solidFill>
          </p:spPr>
        </p:sp>
        <p:sp>
          <p:nvSpPr>
            <p:cNvPr name="TextBox 4" id="4"/>
            <p:cNvSpPr txBox="true"/>
            <p:nvPr/>
          </p:nvSpPr>
          <p:spPr>
            <a:xfrm>
              <a:off x="0" y="-38100"/>
              <a:ext cx="2153981" cy="96302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32690" y="5864331"/>
            <a:ext cx="8178398" cy="3511819"/>
            <a:chOff x="0" y="0"/>
            <a:chExt cx="2153981" cy="924923"/>
          </a:xfrm>
        </p:grpSpPr>
        <p:sp>
          <p:nvSpPr>
            <p:cNvPr name="Freeform 6" id="6"/>
            <p:cNvSpPr/>
            <p:nvPr/>
          </p:nvSpPr>
          <p:spPr>
            <a:xfrm flipH="false" flipV="false" rot="0">
              <a:off x="0" y="0"/>
              <a:ext cx="2153981" cy="924923"/>
            </a:xfrm>
            <a:custGeom>
              <a:avLst/>
              <a:gdLst/>
              <a:ahLst/>
              <a:cxnLst/>
              <a:rect r="r" b="b" t="t" l="l"/>
              <a:pathLst>
                <a:path h="924923" w="2153981">
                  <a:moveTo>
                    <a:pt x="0" y="0"/>
                  </a:moveTo>
                  <a:lnTo>
                    <a:pt x="2153981" y="0"/>
                  </a:lnTo>
                  <a:lnTo>
                    <a:pt x="2153981" y="924923"/>
                  </a:lnTo>
                  <a:lnTo>
                    <a:pt x="0" y="924923"/>
                  </a:lnTo>
                  <a:close/>
                </a:path>
              </a:pathLst>
            </a:custGeom>
            <a:solidFill>
              <a:srgbClr val="6E7658"/>
            </a:solidFill>
          </p:spPr>
        </p:sp>
        <p:sp>
          <p:nvSpPr>
            <p:cNvPr name="TextBox 7" id="7"/>
            <p:cNvSpPr txBox="true"/>
            <p:nvPr/>
          </p:nvSpPr>
          <p:spPr>
            <a:xfrm>
              <a:off x="0" y="-38100"/>
              <a:ext cx="2153981" cy="96302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1994092">
            <a:off x="5422360" y="6516239"/>
            <a:ext cx="2597943" cy="733919"/>
          </a:xfrm>
          <a:custGeom>
            <a:avLst/>
            <a:gdLst/>
            <a:ahLst/>
            <a:cxnLst/>
            <a:rect r="r" b="b" t="t" l="l"/>
            <a:pathLst>
              <a:path h="733919" w="2597943">
                <a:moveTo>
                  <a:pt x="0" y="0"/>
                </a:moveTo>
                <a:lnTo>
                  <a:pt x="2597943" y="0"/>
                </a:lnTo>
                <a:lnTo>
                  <a:pt x="2597943" y="733918"/>
                </a:lnTo>
                <a:lnTo>
                  <a:pt x="0" y="7339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6223676" y="932023"/>
            <a:ext cx="5840648" cy="88709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How does it work?</a:t>
            </a:r>
          </a:p>
        </p:txBody>
      </p:sp>
      <p:sp>
        <p:nvSpPr>
          <p:cNvPr name="TextBox 10" id="10"/>
          <p:cNvSpPr txBox="true"/>
          <p:nvPr/>
        </p:nvSpPr>
        <p:spPr>
          <a:xfrm rot="0">
            <a:off x="2349636" y="2617046"/>
            <a:ext cx="7250636" cy="298058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Step 1: Center the </a:t>
            </a:r>
            <a:r>
              <a:rPr lang="en-US" sz="3399" b="true">
                <a:solidFill>
                  <a:srgbClr val="000000"/>
                </a:solidFill>
                <a:latin typeface="Canva Sans Bold"/>
                <a:ea typeface="Canva Sans Bold"/>
                <a:cs typeface="Canva Sans Bold"/>
                <a:sym typeface="Canva Sans Bold"/>
              </a:rPr>
              <a:t>data</a:t>
            </a:r>
          </a:p>
          <a:p>
            <a:pPr algn="l">
              <a:lnSpc>
                <a:spcPts val="4759"/>
              </a:lnSpc>
            </a:pPr>
            <a:r>
              <a:rPr lang="en-US" sz="3399">
                <a:solidFill>
                  <a:srgbClr val="000000"/>
                </a:solidFill>
                <a:latin typeface="Canva Sans"/>
                <a:ea typeface="Canva Sans"/>
                <a:cs typeface="Canva Sans"/>
                <a:sym typeface="Canva Sans"/>
              </a:rPr>
              <a:t>Shift all data points so the average (mean) is at the origin. This is to be done to get the standardize data.</a:t>
            </a:r>
          </a:p>
          <a:p>
            <a:pPr algn="l">
              <a:lnSpc>
                <a:spcPts val="4759"/>
              </a:lnSpc>
            </a:pPr>
          </a:p>
        </p:txBody>
      </p:sp>
      <p:sp>
        <p:nvSpPr>
          <p:cNvPr name="TextBox 11" id="11"/>
          <p:cNvSpPr txBox="true"/>
          <p:nvPr/>
        </p:nvSpPr>
        <p:spPr>
          <a:xfrm rot="0">
            <a:off x="8648362" y="6072558"/>
            <a:ext cx="7862726" cy="298058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Step 2: Compute</a:t>
            </a:r>
            <a:r>
              <a:rPr lang="en-US" sz="3399" b="true">
                <a:solidFill>
                  <a:srgbClr val="000000"/>
                </a:solidFill>
                <a:latin typeface="Canva Sans Bold"/>
                <a:ea typeface="Canva Sans Bold"/>
                <a:cs typeface="Canva Sans Bold"/>
                <a:sym typeface="Canva Sans Bold"/>
              </a:rPr>
              <a:t> Covariance Matrix</a:t>
            </a:r>
          </a:p>
          <a:p>
            <a:pPr algn="l">
              <a:lnSpc>
                <a:spcPts val="4759"/>
              </a:lnSpc>
            </a:pPr>
            <a:r>
              <a:rPr lang="en-US" sz="3399">
                <a:solidFill>
                  <a:srgbClr val="000000"/>
                </a:solidFill>
                <a:latin typeface="Canva Sans"/>
                <a:ea typeface="Canva Sans"/>
                <a:cs typeface="Canva Sans"/>
                <a:sym typeface="Canva Sans"/>
              </a:rPr>
              <a:t>This shows how much each feature varies with the others. It captures the “flow” or “direction” of data..</a:t>
            </a:r>
          </a:p>
          <a:p>
            <a:pPr algn="l">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4F4"/>
        </a:solidFill>
      </p:bgPr>
    </p:bg>
    <p:spTree>
      <p:nvGrpSpPr>
        <p:cNvPr id="1" name=""/>
        <p:cNvGrpSpPr/>
        <p:nvPr/>
      </p:nvGrpSpPr>
      <p:grpSpPr>
        <a:xfrm>
          <a:off x="0" y="0"/>
          <a:ext cx="0" cy="0"/>
          <a:chOff x="0" y="0"/>
          <a:chExt cx="0" cy="0"/>
        </a:xfrm>
      </p:grpSpPr>
      <p:grpSp>
        <p:nvGrpSpPr>
          <p:cNvPr name="Group 2" id="2"/>
          <p:cNvGrpSpPr/>
          <p:nvPr/>
        </p:nvGrpSpPr>
        <p:grpSpPr>
          <a:xfrm rot="0">
            <a:off x="844786" y="466736"/>
            <a:ext cx="8299214" cy="5158752"/>
            <a:chOff x="0" y="0"/>
            <a:chExt cx="2185801" cy="1358684"/>
          </a:xfrm>
        </p:grpSpPr>
        <p:sp>
          <p:nvSpPr>
            <p:cNvPr name="Freeform 3" id="3"/>
            <p:cNvSpPr/>
            <p:nvPr/>
          </p:nvSpPr>
          <p:spPr>
            <a:xfrm flipH="false" flipV="false" rot="0">
              <a:off x="0" y="0"/>
              <a:ext cx="2185801" cy="1358684"/>
            </a:xfrm>
            <a:custGeom>
              <a:avLst/>
              <a:gdLst/>
              <a:ahLst/>
              <a:cxnLst/>
              <a:rect r="r" b="b" t="t" l="l"/>
              <a:pathLst>
                <a:path h="1358684" w="2185801">
                  <a:moveTo>
                    <a:pt x="0" y="0"/>
                  </a:moveTo>
                  <a:lnTo>
                    <a:pt x="2185801" y="0"/>
                  </a:lnTo>
                  <a:lnTo>
                    <a:pt x="2185801" y="1358684"/>
                  </a:lnTo>
                  <a:lnTo>
                    <a:pt x="0" y="1358684"/>
                  </a:lnTo>
                  <a:close/>
                </a:path>
              </a:pathLst>
            </a:custGeom>
            <a:solidFill>
              <a:srgbClr val="6E7658"/>
            </a:solidFill>
          </p:spPr>
        </p:sp>
        <p:sp>
          <p:nvSpPr>
            <p:cNvPr name="TextBox 4" id="4"/>
            <p:cNvSpPr txBox="true"/>
            <p:nvPr/>
          </p:nvSpPr>
          <p:spPr>
            <a:xfrm>
              <a:off x="0" y="-38100"/>
              <a:ext cx="2185801" cy="139678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28231" y="3728799"/>
            <a:ext cx="8491944" cy="3181335"/>
            <a:chOff x="0" y="0"/>
            <a:chExt cx="2236561" cy="837883"/>
          </a:xfrm>
        </p:grpSpPr>
        <p:sp>
          <p:nvSpPr>
            <p:cNvPr name="Freeform 6" id="6"/>
            <p:cNvSpPr/>
            <p:nvPr/>
          </p:nvSpPr>
          <p:spPr>
            <a:xfrm flipH="false" flipV="false" rot="0">
              <a:off x="0" y="0"/>
              <a:ext cx="2236561" cy="837883"/>
            </a:xfrm>
            <a:custGeom>
              <a:avLst/>
              <a:gdLst/>
              <a:ahLst/>
              <a:cxnLst/>
              <a:rect r="r" b="b" t="t" l="l"/>
              <a:pathLst>
                <a:path h="837883" w="2236561">
                  <a:moveTo>
                    <a:pt x="0" y="0"/>
                  </a:moveTo>
                  <a:lnTo>
                    <a:pt x="2236561" y="0"/>
                  </a:lnTo>
                  <a:lnTo>
                    <a:pt x="2236561" y="837883"/>
                  </a:lnTo>
                  <a:lnTo>
                    <a:pt x="0" y="837883"/>
                  </a:lnTo>
                  <a:close/>
                </a:path>
              </a:pathLst>
            </a:custGeom>
            <a:solidFill>
              <a:srgbClr val="6E7658"/>
            </a:solidFill>
          </p:spPr>
        </p:sp>
        <p:sp>
          <p:nvSpPr>
            <p:cNvPr name="TextBox 7" id="7"/>
            <p:cNvSpPr txBox="true"/>
            <p:nvPr/>
          </p:nvSpPr>
          <p:spPr>
            <a:xfrm>
              <a:off x="0" y="-38100"/>
              <a:ext cx="2236561" cy="87598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44786" y="6262718"/>
            <a:ext cx="8491944" cy="3339294"/>
            <a:chOff x="0" y="0"/>
            <a:chExt cx="2236561" cy="879485"/>
          </a:xfrm>
        </p:grpSpPr>
        <p:sp>
          <p:nvSpPr>
            <p:cNvPr name="Freeform 9" id="9"/>
            <p:cNvSpPr/>
            <p:nvPr/>
          </p:nvSpPr>
          <p:spPr>
            <a:xfrm flipH="false" flipV="false" rot="0">
              <a:off x="0" y="0"/>
              <a:ext cx="2236561" cy="879485"/>
            </a:xfrm>
            <a:custGeom>
              <a:avLst/>
              <a:gdLst/>
              <a:ahLst/>
              <a:cxnLst/>
              <a:rect r="r" b="b" t="t" l="l"/>
              <a:pathLst>
                <a:path h="879485" w="2236561">
                  <a:moveTo>
                    <a:pt x="0" y="0"/>
                  </a:moveTo>
                  <a:lnTo>
                    <a:pt x="2236561" y="0"/>
                  </a:lnTo>
                  <a:lnTo>
                    <a:pt x="2236561" y="879485"/>
                  </a:lnTo>
                  <a:lnTo>
                    <a:pt x="0" y="879485"/>
                  </a:lnTo>
                  <a:close/>
                </a:path>
              </a:pathLst>
            </a:custGeom>
            <a:solidFill>
              <a:srgbClr val="6E7658"/>
            </a:solidFill>
          </p:spPr>
        </p:sp>
        <p:sp>
          <p:nvSpPr>
            <p:cNvPr name="TextBox 10" id="10"/>
            <p:cNvSpPr txBox="true"/>
            <p:nvPr/>
          </p:nvSpPr>
          <p:spPr>
            <a:xfrm>
              <a:off x="0" y="-38100"/>
              <a:ext cx="2236561" cy="91758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2928844">
            <a:off x="9806785" y="1885327"/>
            <a:ext cx="2032306" cy="1160786"/>
          </a:xfrm>
          <a:custGeom>
            <a:avLst/>
            <a:gdLst/>
            <a:ahLst/>
            <a:cxnLst/>
            <a:rect r="r" b="b" t="t" l="l"/>
            <a:pathLst>
              <a:path h="1160786" w="2032306">
                <a:moveTo>
                  <a:pt x="0" y="0"/>
                </a:moveTo>
                <a:lnTo>
                  <a:pt x="2032305" y="0"/>
                </a:lnTo>
                <a:lnTo>
                  <a:pt x="2032305" y="1160785"/>
                </a:lnTo>
                <a:lnTo>
                  <a:pt x="0" y="11607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028700" y="634072"/>
            <a:ext cx="7873644" cy="5380801"/>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Step 3: Fin</a:t>
            </a:r>
            <a:r>
              <a:rPr lang="en-US" sz="3399" b="true">
                <a:solidFill>
                  <a:srgbClr val="000000"/>
                </a:solidFill>
                <a:latin typeface="Canva Sans Bold"/>
                <a:ea typeface="Canva Sans Bold"/>
                <a:cs typeface="Canva Sans Bold"/>
                <a:sym typeface="Canva Sans Bold"/>
              </a:rPr>
              <a:t>d Eigenvectors &amp; Eigenvalues</a:t>
            </a:r>
          </a:p>
          <a:p>
            <a:pPr algn="l">
              <a:lnSpc>
                <a:spcPts val="4759"/>
              </a:lnSpc>
            </a:pPr>
            <a:r>
              <a:rPr lang="en-US" sz="3399">
                <a:solidFill>
                  <a:srgbClr val="000000"/>
                </a:solidFill>
                <a:latin typeface="Canva Sans"/>
                <a:ea typeface="Canva Sans"/>
                <a:cs typeface="Canva Sans"/>
                <a:sym typeface="Canva Sans"/>
              </a:rPr>
              <a:t>This is the main part of PCA.</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Eigenvectors gives the directions (principal components)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Eigenvalues tell how much importance (variance) is in each direction</a:t>
            </a:r>
          </a:p>
          <a:p>
            <a:pPr algn="l">
              <a:lnSpc>
                <a:spcPts val="4759"/>
              </a:lnSpc>
            </a:pPr>
          </a:p>
        </p:txBody>
      </p:sp>
      <p:sp>
        <p:nvSpPr>
          <p:cNvPr name="TextBox 13" id="13"/>
          <p:cNvSpPr txBox="true"/>
          <p:nvPr/>
        </p:nvSpPr>
        <p:spPr>
          <a:xfrm rot="0">
            <a:off x="9951398" y="3801831"/>
            <a:ext cx="7783747" cy="3580639"/>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Step 4:</a:t>
            </a:r>
            <a:r>
              <a:rPr lang="en-US" sz="3399" b="true">
                <a:solidFill>
                  <a:srgbClr val="000000"/>
                </a:solidFill>
                <a:latin typeface="Canva Sans Bold"/>
                <a:ea typeface="Canva Sans Bold"/>
                <a:cs typeface="Canva Sans Bold"/>
                <a:sym typeface="Canva Sans Bold"/>
              </a:rPr>
              <a:t> Choose top k eigenvectors</a:t>
            </a:r>
          </a:p>
          <a:p>
            <a:pPr algn="l">
              <a:lnSpc>
                <a:spcPts val="4759"/>
              </a:lnSpc>
            </a:pPr>
            <a:r>
              <a:rPr lang="en-US" sz="3399">
                <a:solidFill>
                  <a:srgbClr val="000000"/>
                </a:solidFill>
                <a:latin typeface="Canva Sans"/>
                <a:ea typeface="Canva Sans"/>
                <a:cs typeface="Canva Sans"/>
                <a:sym typeface="Canva Sans"/>
              </a:rPr>
              <a:t>Sort the eigenvalues in descending order, pick the top k — you’re now locking onto the directions with the most information.</a:t>
            </a:r>
          </a:p>
          <a:p>
            <a:pPr algn="l">
              <a:lnSpc>
                <a:spcPts val="4759"/>
              </a:lnSpc>
            </a:pPr>
          </a:p>
        </p:txBody>
      </p:sp>
      <p:sp>
        <p:nvSpPr>
          <p:cNvPr name="TextBox 14" id="14"/>
          <p:cNvSpPr txBox="true"/>
          <p:nvPr/>
        </p:nvSpPr>
        <p:spPr>
          <a:xfrm rot="0">
            <a:off x="925867" y="6354002"/>
            <a:ext cx="8218133" cy="3580639"/>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Step 5: Project </a:t>
            </a:r>
            <a:r>
              <a:rPr lang="en-US" sz="3399" b="true">
                <a:solidFill>
                  <a:srgbClr val="000000"/>
                </a:solidFill>
                <a:latin typeface="Canva Sans Bold"/>
                <a:ea typeface="Canva Sans Bold"/>
                <a:cs typeface="Canva Sans Bold"/>
                <a:sym typeface="Canva Sans Bold"/>
              </a:rPr>
              <a:t>data onto those eigenvectors</a:t>
            </a:r>
          </a:p>
          <a:p>
            <a:pPr algn="l">
              <a:lnSpc>
                <a:spcPts val="4759"/>
              </a:lnSpc>
            </a:pPr>
            <a:r>
              <a:rPr lang="en-US" sz="3399">
                <a:solidFill>
                  <a:srgbClr val="000000"/>
                </a:solidFill>
                <a:latin typeface="Canva Sans"/>
                <a:ea typeface="Canva Sans"/>
                <a:cs typeface="Canva Sans"/>
                <a:sym typeface="Canva Sans"/>
              </a:rPr>
              <a:t>Here, in this step we get the features that are free to be deleted. The reduction happens after this process.</a:t>
            </a:r>
          </a:p>
          <a:p>
            <a:pPr algn="l">
              <a:lnSpc>
                <a:spcPts val="4759"/>
              </a:lnSpc>
            </a:pPr>
          </a:p>
        </p:txBody>
      </p:sp>
      <p:sp>
        <p:nvSpPr>
          <p:cNvPr name="Freeform 15" id="15"/>
          <p:cNvSpPr/>
          <p:nvPr/>
        </p:nvSpPr>
        <p:spPr>
          <a:xfrm flipH="false" flipV="false" rot="8257971">
            <a:off x="10077136" y="7597266"/>
            <a:ext cx="2032306" cy="1160786"/>
          </a:xfrm>
          <a:custGeom>
            <a:avLst/>
            <a:gdLst/>
            <a:ahLst/>
            <a:cxnLst/>
            <a:rect r="r" b="b" t="t" l="l"/>
            <a:pathLst>
              <a:path h="1160786" w="2032306">
                <a:moveTo>
                  <a:pt x="0" y="0"/>
                </a:moveTo>
                <a:lnTo>
                  <a:pt x="2032306" y="0"/>
                </a:lnTo>
                <a:lnTo>
                  <a:pt x="2032306" y="1160785"/>
                </a:lnTo>
                <a:lnTo>
                  <a:pt x="0" y="11607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4F4"/>
        </a:solidFill>
      </p:bgPr>
    </p:bg>
    <p:spTree>
      <p:nvGrpSpPr>
        <p:cNvPr id="1" name=""/>
        <p:cNvGrpSpPr/>
        <p:nvPr/>
      </p:nvGrpSpPr>
      <p:grpSpPr>
        <a:xfrm>
          <a:off x="0" y="0"/>
          <a:ext cx="0" cy="0"/>
          <a:chOff x="0" y="0"/>
          <a:chExt cx="0" cy="0"/>
        </a:xfrm>
      </p:grpSpPr>
      <p:grpSp>
        <p:nvGrpSpPr>
          <p:cNvPr name="Group 2" id="2"/>
          <p:cNvGrpSpPr/>
          <p:nvPr/>
        </p:nvGrpSpPr>
        <p:grpSpPr>
          <a:xfrm rot="0">
            <a:off x="-2461097" y="-1673523"/>
            <a:ext cx="4922194" cy="492219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9677"/>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004940" y="653903"/>
            <a:ext cx="3408343" cy="3086100"/>
          </a:xfrm>
          <a:custGeom>
            <a:avLst/>
            <a:gdLst/>
            <a:ahLst/>
            <a:cxnLst/>
            <a:rect r="r" b="b" t="t" l="l"/>
            <a:pathLst>
              <a:path h="3086100" w="3408343">
                <a:moveTo>
                  <a:pt x="0" y="0"/>
                </a:moveTo>
                <a:lnTo>
                  <a:pt x="3408344" y="0"/>
                </a:lnTo>
                <a:lnTo>
                  <a:pt x="3408344" y="3086100"/>
                </a:lnTo>
                <a:lnTo>
                  <a:pt x="0" y="3086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403404" y="692324"/>
            <a:ext cx="3962253" cy="88709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Conclusion: </a:t>
            </a:r>
          </a:p>
        </p:txBody>
      </p:sp>
      <p:sp>
        <p:nvSpPr>
          <p:cNvPr name="TextBox 7" id="7"/>
          <p:cNvSpPr txBox="true"/>
          <p:nvPr/>
        </p:nvSpPr>
        <p:spPr>
          <a:xfrm rot="0">
            <a:off x="2200449" y="1749618"/>
            <a:ext cx="15058851" cy="418069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In this presentation, we explored fundamental topics in Linear </a:t>
            </a:r>
            <a:r>
              <a:rPr lang="en-US" sz="3399">
                <a:solidFill>
                  <a:srgbClr val="000000"/>
                </a:solidFill>
                <a:latin typeface="Canva Sans"/>
                <a:ea typeface="Canva Sans"/>
                <a:cs typeface="Canva Sans"/>
                <a:sym typeface="Canva Sans"/>
              </a:rPr>
              <a:t>Algebra including vector spaces, linear transformations, eigenvalues / eigenvectors, and singular value decomposition. These concepts are not only central to theoretical mathematics but also play a crucial role in real-world applications such as Principal Component Analysis (PCA). Mastery of linear algebra helps to work in advanced fields like machine learning, computer vision, and scientific computing.</a:t>
            </a:r>
          </a:p>
        </p:txBody>
      </p:sp>
      <p:sp>
        <p:nvSpPr>
          <p:cNvPr name="TextBox 8" id="8"/>
          <p:cNvSpPr txBox="true"/>
          <p:nvPr/>
        </p:nvSpPr>
        <p:spPr>
          <a:xfrm rot="0">
            <a:off x="1913474" y="7306415"/>
            <a:ext cx="12842550" cy="298058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3Blue1Brown</a:t>
            </a:r>
            <a:r>
              <a:rPr lang="en-US" sz="3399">
                <a:solidFill>
                  <a:srgbClr val="000000"/>
                </a:solidFill>
                <a:latin typeface="Canva Sans"/>
                <a:ea typeface="Canva Sans"/>
                <a:cs typeface="Canva Sans"/>
                <a:sym typeface="Canva Sans"/>
              </a:rPr>
              <a:t> – Essence of Linear Algebra YouTube Playlist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Gilbert Strang</a:t>
            </a:r>
            <a:r>
              <a:rPr lang="en-US" sz="3399">
                <a:solidFill>
                  <a:srgbClr val="000000"/>
                </a:solidFill>
                <a:latin typeface="Canva Sans"/>
                <a:ea typeface="Canva Sans"/>
                <a:cs typeface="Canva Sans"/>
                <a:sym typeface="Canva Sans"/>
              </a:rPr>
              <a:t> – Linear Algebra and Its Applications (PDF)</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Khan Academy</a:t>
            </a:r>
            <a:r>
              <a:rPr lang="en-US" sz="3399">
                <a:solidFill>
                  <a:srgbClr val="000000"/>
                </a:solidFill>
                <a:latin typeface="Canva Sans"/>
                <a:ea typeface="Canva Sans"/>
                <a:cs typeface="Canva Sans"/>
                <a:sym typeface="Canva Sans"/>
              </a:rPr>
              <a:t> – Linear Algebra Modules</a:t>
            </a:r>
          </a:p>
          <a:p>
            <a:pPr algn="l">
              <a:lnSpc>
                <a:spcPts val="4759"/>
              </a:lnSpc>
            </a:pPr>
          </a:p>
          <a:p>
            <a:pPr algn="l">
              <a:lnSpc>
                <a:spcPts val="4759"/>
              </a:lnSpc>
            </a:pPr>
          </a:p>
        </p:txBody>
      </p:sp>
      <p:sp>
        <p:nvSpPr>
          <p:cNvPr name="TextBox 9" id="9"/>
          <p:cNvSpPr txBox="true"/>
          <p:nvPr/>
        </p:nvSpPr>
        <p:spPr>
          <a:xfrm rot="0">
            <a:off x="598086" y="6401031"/>
            <a:ext cx="5572889" cy="88709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DAGutZaUBYw</dc:identifier>
  <dcterms:modified xsi:type="dcterms:W3CDTF">2011-08-01T06:04:30Z</dcterms:modified>
  <cp:revision>1</cp:revision>
  <dc:title>Name: Ishan Patil Date: Mathematics Module 1.Linear Algebra Presentation. 2.Algebra Presentation</dc:title>
</cp:coreProperties>
</file>