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7" r:id="rId5"/>
    <p:sldId id="261" r:id="rId6"/>
    <p:sldId id="268" r:id="rId7"/>
    <p:sldId id="259" r:id="rId8"/>
    <p:sldId id="260" r:id="rId9"/>
    <p:sldId id="264" r:id="rId10"/>
    <p:sldId id="262" r:id="rId11"/>
    <p:sldId id="269" r:id="rId12"/>
    <p:sldId id="263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05126-12FC-4151-8F35-56BEE646B987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EE61-5F4A-46F8-A3FE-C3E8B28C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15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667B-A71C-47A9-8547-F71599ED4D68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2A16F-8EA6-4177-BBC0-9E37541B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622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2A16F-8EA6-4177-BBC0-9E37541B86C4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45DAE7A-01DA-403C-A3F1-71A61A45CFC0}" type="datetime1">
              <a:rPr lang="en-US" smtClean="0"/>
              <a:t>12/2/2021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7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BF83DBF-C1AF-4C9D-B564-D1117F1F7E1E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2A16F-8EA6-4177-BBC0-9E37541B8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033-06A5-4CEC-BFEC-3C375F8269E0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4F11-EE6A-4EEB-BE12-5C833EBBDC52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3F3F-771F-432B-B748-47E6159C27E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924-5B4C-4F05-B8C9-6FDB0B3F3BC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BFA2-594C-4D51-818C-EAADF4BB88EB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6EB-F043-4863-92BF-BD06A8552409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6651-1883-4D84-8ED8-D2C21C5A4600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BACB-BA32-49E1-9C15-3453C83381BC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1065-D242-409C-9652-38745BFB9160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CB7-F24A-467F-85BA-94BCC31F9D79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21F-ED3E-4602-83F9-505F1BABE837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5D20-FD89-447D-995B-4763CA194F0F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Predicting Satisfaction Among Students on E-Learning (219399L)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DE3E-11E3-40F3-ABDE-7C267D99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391" y="21047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Satisfaction Among Students on E-Learning under the Pandemic Situation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185" y="5547750"/>
            <a:ext cx="5350412" cy="1028896"/>
          </a:xfrm>
        </p:spPr>
        <p:txBody>
          <a:bodyPr/>
          <a:lstStyle/>
          <a:p>
            <a:r>
              <a:rPr lang="en-US" dirty="0" smtClean="0"/>
              <a:t>R.K.D.I.B. </a:t>
            </a:r>
            <a:r>
              <a:rPr lang="en-US" dirty="0" err="1" smtClean="0"/>
              <a:t>Sandaruwan</a:t>
            </a:r>
            <a:endParaRPr lang="en-US" dirty="0" smtClean="0"/>
          </a:p>
          <a:p>
            <a:r>
              <a:rPr lang="en-US" dirty="0" smtClean="0"/>
              <a:t>(219399L)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511726"/>
            <a:ext cx="10515600" cy="4351338"/>
          </a:xfrm>
        </p:spPr>
        <p:txBody>
          <a:bodyPr/>
          <a:lstStyle/>
          <a:p>
            <a:r>
              <a:rPr lang="en-US" dirty="0" smtClean="0"/>
              <a:t>E-learning satisfaction by Gender</a:t>
            </a:r>
          </a:p>
          <a:p>
            <a:endParaRPr lang="en-US" sz="800" dirty="0" smtClean="0"/>
          </a:p>
          <a:p>
            <a:r>
              <a:rPr lang="en-US" dirty="0" smtClean="0"/>
              <a:t>Hypothesis Testing</a:t>
            </a:r>
          </a:p>
          <a:p>
            <a:pPr lvl="1"/>
            <a:r>
              <a:rPr lang="en-US" dirty="0" smtClean="0"/>
              <a:t>H0: There is no difference in satisfaction on e-learning by gender</a:t>
            </a:r>
          </a:p>
          <a:p>
            <a:pPr lvl="1"/>
            <a:r>
              <a:rPr lang="en-US" dirty="0" smtClean="0"/>
              <a:t>H1: There is a difference in satisfaction on e-learning by gender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11801" y="3950840"/>
            <a:ext cx="4449169" cy="703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 = -34.594,  </a:t>
            </a:r>
            <a:r>
              <a:rPr lang="fr-FR" dirty="0" err="1" smtClean="0"/>
              <a:t>df</a:t>
            </a:r>
            <a:r>
              <a:rPr lang="fr-FR" dirty="0" smtClean="0"/>
              <a:t> = 458.15,  p-value &lt; 2.2e-16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" y="3561569"/>
            <a:ext cx="3296431" cy="32964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11801" y="5082657"/>
            <a:ext cx="827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P value is less than 0.05, null hypothesis rejected at 0.05 level of significance.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 there is a difference in satisfaction on e-learning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Females have higher satisfaction on E-learning than males on average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Analysis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24389"/>
              </p:ext>
            </p:extLst>
          </p:nvPr>
        </p:nvGraphicFramePr>
        <p:xfrm>
          <a:off x="838199" y="1659988"/>
          <a:ext cx="6645813" cy="23864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29259"/>
                <a:gridCol w="1839515"/>
                <a:gridCol w="977039"/>
              </a:tblGrid>
              <a:tr h="535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Overall satisfaction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 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Overall satisfaction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9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Academic 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0.5601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359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Psychological 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0.003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0.9627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359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Physical Resources Availability 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  0.273 </a:t>
                      </a:r>
                      <a:r>
                        <a:rPr lang="en-US" sz="1600" dirty="0">
                          <a:effectLst/>
                        </a:rPr>
                        <a:t>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2.09E-07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082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 </a:t>
                      </a:r>
                      <a:r>
                        <a:rPr lang="en-US" sz="1800" i="1" dirty="0" smtClean="0">
                          <a:effectLst/>
                        </a:rPr>
                        <a:t>* significant at 0.05 sig. level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370" y="4634754"/>
            <a:ext cx="10515600" cy="124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significant week </a:t>
            </a:r>
            <a:r>
              <a:rPr lang="en-US" dirty="0"/>
              <a:t>positive linear relationship between overall satisfaction and physical resources availability score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2" y="337831"/>
            <a:ext cx="10515600" cy="82978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E-learning satisfaction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2" y="1350498"/>
            <a:ext cx="10515600" cy="48273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Linear regression was used</a:t>
            </a:r>
          </a:p>
          <a:p>
            <a:r>
              <a:rPr lang="en-US" sz="2400" dirty="0" smtClean="0"/>
              <a:t>Response Variable: Overall E-learning Satisfaction Score</a:t>
            </a:r>
          </a:p>
          <a:p>
            <a:r>
              <a:rPr lang="en-US" sz="2400" dirty="0" smtClean="0"/>
              <a:t>Predictor Variables: Gender, Academic score, Psychological Score, Physical Resources Availability Score</a:t>
            </a:r>
          </a:p>
          <a:p>
            <a:endParaRPr lang="en-US" sz="2400" baseline="-25000" dirty="0"/>
          </a:p>
          <a:p>
            <a:endParaRPr lang="en-US" sz="2400" baseline="-25000" dirty="0" smtClean="0"/>
          </a:p>
          <a:p>
            <a:endParaRPr lang="en-US" sz="2400" baseline="-25000" dirty="0" smtClean="0"/>
          </a:p>
          <a:p>
            <a:endParaRPr lang="en-US" sz="2400" baseline="-25000" dirty="0"/>
          </a:p>
          <a:p>
            <a:endParaRPr lang="en-US" sz="2400" baseline="-25000" dirty="0" smtClean="0"/>
          </a:p>
          <a:p>
            <a:endParaRPr lang="en-US" sz="2400" baseline="-25000" dirty="0" smtClean="0"/>
          </a:p>
          <a:p>
            <a:r>
              <a:rPr lang="en-US" sz="2400" dirty="0" smtClean="0"/>
              <a:t>Fitted regression model was significant (</a:t>
            </a:r>
            <a:r>
              <a:rPr lang="en-US" sz="2400" i="1" dirty="0" smtClean="0"/>
              <a:t>F(3,346) = 9.188, p &lt; .05</a:t>
            </a:r>
            <a:r>
              <a:rPr lang="en-US" sz="2400" dirty="0" smtClean="0"/>
              <a:t>) and can be used for predictions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29607"/>
              </p:ext>
            </p:extLst>
          </p:nvPr>
        </p:nvGraphicFramePr>
        <p:xfrm>
          <a:off x="2611072" y="3195844"/>
          <a:ext cx="4788534" cy="17841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04118"/>
                <a:gridCol w="1184416"/>
              </a:tblGrid>
              <a:tr h="297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Residual standard 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1.187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7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297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Multiple R-squared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0.09602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297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Adjusted R-squared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0.08557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297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F-statistic (4, 346)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9.188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297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4.59E-07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E-learning satisfaction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00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600" dirty="0" smtClean="0"/>
              <a:t>Gender and Physical Resources Availability Score were significant predictors when predicting E-learning satisfactions among undergraduate students in Sri Lanka</a:t>
            </a:r>
          </a:p>
          <a:p>
            <a:r>
              <a:rPr lang="en-US" sz="2600" dirty="0"/>
              <a:t>E learning satisfaction score for the males is </a:t>
            </a:r>
            <a:r>
              <a:rPr lang="en-US" sz="2600" dirty="0" smtClean="0"/>
              <a:t>0.35 </a:t>
            </a:r>
            <a:r>
              <a:rPr lang="en-US" sz="2600" dirty="0"/>
              <a:t>less than E learning satisfaction score for the females (95% confidence interval is (0.064, 0.642</a:t>
            </a:r>
            <a:r>
              <a:rPr lang="en-US" sz="2600" dirty="0" smtClean="0"/>
              <a:t>)).</a:t>
            </a:r>
          </a:p>
          <a:p>
            <a:r>
              <a:rPr lang="en-US" sz="2600" dirty="0" smtClean="0"/>
              <a:t>E </a:t>
            </a:r>
            <a:r>
              <a:rPr lang="en-US" sz="2600" dirty="0"/>
              <a:t>learning satisfaction score increased by 0.46 on average when Physical Resources Availability Score increased by 1 unit (95% confidence interval is (0.304,0.609)). </a:t>
            </a:r>
            <a:endParaRPr lang="en-US" sz="2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53505"/>
              </p:ext>
            </p:extLst>
          </p:nvPr>
        </p:nvGraphicFramePr>
        <p:xfrm>
          <a:off x="838199" y="1325563"/>
          <a:ext cx="10092397" cy="19100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1613"/>
                <a:gridCol w="1159859"/>
                <a:gridCol w="1094776"/>
                <a:gridCol w="1075019"/>
                <a:gridCol w="1075019"/>
                <a:gridCol w="1656111"/>
              </a:tblGrid>
              <a:tr h="318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Estimate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Std. Error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</a:t>
                      </a:r>
                      <a:r>
                        <a:rPr lang="en-US" sz="1600" dirty="0">
                          <a:effectLst/>
                        </a:rPr>
                        <a:t>(&gt;|t|)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95 % CI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(Intercept)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2.35787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0.36096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6.532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2.32E-10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(1.648,3.068)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-0.35312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0.1469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-2.404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(-0.642,-0.064)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318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Academic score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0.09276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-0.298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0.7657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(-0.21,0.155)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318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Psychological Score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0.0961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-0.282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0.7781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(-0.216,0.162)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318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Physical Resources Availability Score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0.45649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0.07765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5.879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9.74E-09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(0.304,0.609)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special measures to increase E-learning satisfaction for males. </a:t>
            </a:r>
          </a:p>
          <a:p>
            <a:r>
              <a:rPr lang="en-US" dirty="0" smtClean="0"/>
              <a:t>Ensure the peaceful environment for the students for E-learning</a:t>
            </a:r>
          </a:p>
          <a:p>
            <a:r>
              <a:rPr lang="en-US" dirty="0" smtClean="0"/>
              <a:t>Making arrangements to ensure strong internet connection for the students for E-learning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8821" y="2903798"/>
            <a:ext cx="5344236" cy="230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 smtClean="0"/>
              <a:t>Thank You </a:t>
            </a:r>
            <a:r>
              <a:rPr lang="en-US" sz="5000" dirty="0" smtClean="0">
                <a:sym typeface="Wingdings" panose="05000000000000000000" pitchFamily="2" charset="2"/>
              </a:rPr>
              <a:t> </a:t>
            </a:r>
            <a:endParaRPr lang="en-US" sz="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0381"/>
            <a:ext cx="10515600" cy="931413"/>
          </a:xfrm>
        </p:spPr>
        <p:txBody>
          <a:bodyPr/>
          <a:lstStyle/>
          <a:p>
            <a:r>
              <a:rPr lang="en-US" b="1" dirty="0" smtClean="0"/>
              <a:t>Data Collection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6538"/>
            <a:ext cx="10844285" cy="5117910"/>
          </a:xfrm>
        </p:spPr>
        <p:txBody>
          <a:bodyPr>
            <a:normAutofit/>
          </a:bodyPr>
          <a:lstStyle/>
          <a:p>
            <a:r>
              <a:rPr lang="en-US" dirty="0" smtClean="0"/>
              <a:t>Data were collected using Google Forms (</a:t>
            </a:r>
            <a:r>
              <a:rPr lang="en-US" sz="1600" i="1" u="sng" dirty="0" smtClean="0"/>
              <a:t>https://docs.google.com/forms/d/e/1FAIpQLScZRnPoTwh-_ryIhPpjk1bCI4jbB5vTtep-Vo_LO0sRAw58Ow/formResponse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Sampling technique was Convenience Sampling</a:t>
            </a:r>
          </a:p>
          <a:p>
            <a:r>
              <a:rPr lang="en-US" dirty="0" smtClean="0"/>
              <a:t>Google form was distributed among undergraduate students in Sri Lanka as possible asked them to mark their response.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Section: Covering letter including the purpose of the survey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Section: Demographic Data (12 Questions)</a:t>
            </a:r>
          </a:p>
          <a:p>
            <a:r>
              <a:rPr lang="en-US" dirty="0"/>
              <a:t>3</a:t>
            </a:r>
            <a:r>
              <a:rPr lang="en-US" baseline="30000" dirty="0" smtClean="0"/>
              <a:t>nd</a:t>
            </a:r>
            <a:r>
              <a:rPr lang="en-US" dirty="0" smtClean="0"/>
              <a:t> Section: E-learning information questions </a:t>
            </a:r>
          </a:p>
          <a:p>
            <a:pPr lvl="1"/>
            <a:r>
              <a:rPr lang="en-US" dirty="0" err="1" smtClean="0"/>
              <a:t>Likert</a:t>
            </a:r>
            <a:r>
              <a:rPr lang="en-US" dirty="0" smtClean="0"/>
              <a:t> Scale questions: Set of 14 Questions categorized into Academic, Psychological, Physical (resources availability) Factors</a:t>
            </a:r>
          </a:p>
          <a:p>
            <a:r>
              <a:rPr lang="en-US" dirty="0" smtClean="0"/>
              <a:t>351 Responses were collected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05" y="365126"/>
            <a:ext cx="4225119" cy="80224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Questionnaire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73" y="4095035"/>
            <a:ext cx="3834207" cy="2554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73" y="1324539"/>
            <a:ext cx="3816135" cy="2613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2" y="973664"/>
            <a:ext cx="4107906" cy="32135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130" y="4553506"/>
            <a:ext cx="4817304" cy="20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26" y="1447066"/>
            <a:ext cx="10042574" cy="53009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Analysis Sections</a:t>
            </a:r>
          </a:p>
          <a:p>
            <a:pPr lvl="1"/>
            <a:r>
              <a:rPr lang="en-US" dirty="0" smtClean="0"/>
              <a:t>Descriptive Analysis</a:t>
            </a:r>
          </a:p>
          <a:p>
            <a:pPr lvl="1"/>
            <a:r>
              <a:rPr lang="en-US" dirty="0" smtClean="0"/>
              <a:t>Advanced Analysis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Descriptive Analysis</a:t>
            </a:r>
          </a:p>
          <a:p>
            <a:pPr lvl="1"/>
            <a:r>
              <a:rPr lang="en-US" dirty="0" smtClean="0"/>
              <a:t>Frequency tables and Descriptive Graphs</a:t>
            </a:r>
          </a:p>
          <a:p>
            <a:r>
              <a:rPr lang="en-US" dirty="0" smtClean="0"/>
              <a:t>Advanced Analysis</a:t>
            </a:r>
          </a:p>
          <a:p>
            <a:pPr lvl="1"/>
            <a:r>
              <a:rPr lang="en-US" dirty="0" smtClean="0"/>
              <a:t>Reliability Analysis </a:t>
            </a:r>
          </a:p>
          <a:p>
            <a:pPr lvl="1"/>
            <a:r>
              <a:rPr lang="en-US" dirty="0" smtClean="0"/>
              <a:t>Two sample independent t test </a:t>
            </a:r>
          </a:p>
          <a:p>
            <a:pPr lvl="2"/>
            <a:r>
              <a:rPr lang="en-US" dirty="0" smtClean="0"/>
              <a:t>E-learning Satisfaction by Gender</a:t>
            </a:r>
          </a:p>
          <a:p>
            <a:pPr lvl="1"/>
            <a:r>
              <a:rPr lang="en-US" dirty="0" smtClean="0"/>
              <a:t>Correlation Analysis </a:t>
            </a:r>
          </a:p>
          <a:p>
            <a:pPr lvl="2"/>
            <a:r>
              <a:rPr lang="en-US" dirty="0" smtClean="0"/>
              <a:t>E-learning </a:t>
            </a:r>
            <a:r>
              <a:rPr lang="en-US" dirty="0"/>
              <a:t>Satisfaction </a:t>
            </a:r>
            <a:r>
              <a:rPr lang="en-US" dirty="0" smtClean="0"/>
              <a:t>and Physical Resources Availability, </a:t>
            </a:r>
            <a:r>
              <a:rPr lang="en-US" dirty="0"/>
              <a:t>academic assistance, psychological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Regression Analysis </a:t>
            </a:r>
          </a:p>
          <a:p>
            <a:pPr lvl="2"/>
            <a:r>
              <a:rPr lang="en-US" dirty="0" smtClean="0"/>
              <a:t>Predict E-Learning satisfaction </a:t>
            </a:r>
            <a:r>
              <a:rPr lang="en-US" dirty="0"/>
              <a:t>by </a:t>
            </a:r>
            <a:r>
              <a:rPr lang="en-US" dirty="0" smtClean="0"/>
              <a:t>gender, academic assistance, </a:t>
            </a:r>
            <a:r>
              <a:rPr lang="en-US" dirty="0"/>
              <a:t>psychological </a:t>
            </a:r>
            <a:r>
              <a:rPr lang="en-US" dirty="0" smtClean="0"/>
              <a:t>factors, and </a:t>
            </a:r>
            <a:r>
              <a:rPr lang="en-US" dirty="0"/>
              <a:t>physical resources </a:t>
            </a:r>
            <a:r>
              <a:rPr lang="en-US" dirty="0" smtClean="0"/>
              <a:t>availability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68812"/>
            <a:ext cx="10515600" cy="104357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Derivations of Variables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0498"/>
                <a:ext cx="10515600" cy="482646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𝐴𝑐𝑎𝑑𝑒𝑚𝑖𝑐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𝐴𝑐𝑒𝑑𝑒𝑚𝑖𝑐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𝑞𝑢𝑒𝑠𝑡𝑖𝑜𝑛𝑠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𝑄𝑢𝑒𝑠𝑡𝑖𝑜𝑛𝑠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marL="0" indent="0" algn="ctr">
                  <a:buNone/>
                </a:pPr>
                <a:r>
                  <a:rPr lang="en-US" sz="2000" b="0" dirty="0" smtClean="0">
                    <a:solidFill>
                      <a:schemeClr val="bg2">
                        <a:lumMod val="25000"/>
                      </a:schemeClr>
                    </a:solidFill>
                  </a:rPr>
                  <a:t>(E-learning resources by university, teachers help, accessibility of instructors, course content, course format, course topics presentation)</a:t>
                </a:r>
              </a:p>
              <a:p>
                <a:endParaRPr lang="en-US" sz="2000" b="0" dirty="0" smtClean="0"/>
              </a:p>
              <a:p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𝑃𝑠𝑦𝑐h𝑜𝑙𝑜𝑔𝑖𝑐𝑎𝑙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𝑃𝑠𝑦𝑐h𝑜𝑙𝑜𝑔𝑖𝑐𝑎𝑙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𝑞𝑢𝑒𝑠𝑡𝑖𝑜𝑛𝑠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𝑄𝑢𝑒𝑠𝑡𝑖𝑜𝑛𝑠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(Instructor interaction, interaction with other students, stress while remote learning)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𝑃h𝑦𝑠𝑖𝑐𝑎𝑙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𝑅𝑒𝑠𝑜𝑢𝑟𝑐𝑒𝑠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               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𝑃h𝑦𝑠𝑖𝑐𝑎𝑙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𝑅𝑒𝑠𝑜𝑢𝑟𝑐𝑒𝑠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𝐴𝑣𝑎𝑖𝑙𝑎𝑏𝑖𝑙𝑖𝑡𝑦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𝑞𝑢𝑒𝑠𝑡𝑖𝑜𝑛𝑠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𝑄𝑢𝑒𝑠𝑡𝑖𝑜𝑛𝑠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(Internet connection strength, peaceful environment)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0498"/>
                <a:ext cx="10515600" cy="4826465"/>
              </a:xfrm>
              <a:blipFill rotWithShape="0">
                <a:blip r:embed="rId2"/>
                <a:stretch>
                  <a:fillRect l="-522" r="-928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196312"/>
            <a:ext cx="6097172" cy="84469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233810"/>
              </p:ext>
            </p:extLst>
          </p:nvPr>
        </p:nvGraphicFramePr>
        <p:xfrm>
          <a:off x="447831" y="1012873"/>
          <a:ext cx="3392649" cy="570860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17388"/>
                <a:gridCol w="1210593"/>
                <a:gridCol w="717388"/>
                <a:gridCol w="747280"/>
              </a:tblGrid>
              <a:tr h="176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Attribute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Category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Study Location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Café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Friend's Home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Place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Relative's Home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 of Internet Connection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Broadband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Mobile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Satellite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Wi-Fi Router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Desktop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Laptop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Tablet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Smartphone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Study Hours (per day)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1-3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3-5 hours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5-7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10+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Overall E- Learning Satisfaction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84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Iskoola Pota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Very 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/>
                </a:tc>
              </a:tr>
              <a:tr h="176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Excellent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50532" marR="50532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42339" y="1181686"/>
            <a:ext cx="7118252" cy="503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Most of </a:t>
            </a:r>
            <a:r>
              <a:rPr lang="en-US" sz="2400" dirty="0"/>
              <a:t>the respondents in the sample are Females (</a:t>
            </a:r>
            <a:r>
              <a:rPr lang="en-US" sz="2400" i="1" dirty="0"/>
              <a:t>58</a:t>
            </a:r>
            <a:r>
              <a:rPr lang="en-US" sz="2400" i="1" dirty="0" smtClean="0"/>
              <a:t>%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Most </a:t>
            </a:r>
            <a:r>
              <a:rPr lang="en-US" sz="2400" dirty="0"/>
              <a:t>of the students are studying at their home (</a:t>
            </a:r>
            <a:r>
              <a:rPr lang="en-US" sz="2400" i="1" dirty="0"/>
              <a:t>87</a:t>
            </a:r>
            <a:r>
              <a:rPr lang="en-US" sz="2400" i="1" dirty="0" smtClean="0"/>
              <a:t>%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Most </a:t>
            </a:r>
            <a:r>
              <a:rPr lang="en-US" sz="2400" dirty="0"/>
              <a:t>of the student’s mode of internet connection is Wi-Fi router (</a:t>
            </a:r>
            <a:r>
              <a:rPr lang="en-US" sz="2400" i="1" dirty="0"/>
              <a:t>82%</a:t>
            </a:r>
            <a:r>
              <a:rPr lang="en-US" sz="2400" dirty="0"/>
              <a:t>). </a:t>
            </a:r>
            <a:endParaRPr lang="en-US" sz="2400" dirty="0" smtClean="0"/>
          </a:p>
          <a:p>
            <a:r>
              <a:rPr lang="en-US" sz="2400" dirty="0" smtClean="0"/>
              <a:t>Most </a:t>
            </a:r>
            <a:r>
              <a:rPr lang="en-US" sz="2400" dirty="0"/>
              <a:t>of the students in the sample study 5-7 hours per day on average (</a:t>
            </a:r>
            <a:r>
              <a:rPr lang="en-US" sz="2400" i="1" dirty="0"/>
              <a:t>55%</a:t>
            </a:r>
            <a:r>
              <a:rPr lang="en-US" sz="2400" dirty="0"/>
              <a:t>). </a:t>
            </a:r>
            <a:endParaRPr lang="en-US" sz="2400" dirty="0" smtClean="0"/>
          </a:p>
          <a:p>
            <a:r>
              <a:rPr lang="en-US" sz="2400" dirty="0" smtClean="0"/>
              <a:t>Only </a:t>
            </a:r>
            <a:r>
              <a:rPr lang="en-US" sz="2400" dirty="0"/>
              <a:t>5% of the students study more than 10 hours per day on </a:t>
            </a:r>
            <a:r>
              <a:rPr lang="en-US" sz="2400" dirty="0" smtClean="0"/>
              <a:t>average.</a:t>
            </a:r>
          </a:p>
          <a:p>
            <a:r>
              <a:rPr lang="en-US" sz="2400" dirty="0" smtClean="0"/>
              <a:t>Most </a:t>
            </a:r>
            <a:r>
              <a:rPr lang="en-US" sz="2400" dirty="0"/>
              <a:t>of the students in the sample are satisfied with </a:t>
            </a:r>
            <a:r>
              <a:rPr lang="en-US" sz="2400" dirty="0" smtClean="0"/>
              <a:t>e-learning (</a:t>
            </a:r>
            <a:r>
              <a:rPr lang="en-US" sz="2400" i="1" dirty="0"/>
              <a:t>Good, Very Good, and Excellent</a:t>
            </a:r>
            <a:r>
              <a:rPr lang="en-US" sz="2400" dirty="0"/>
              <a:t>) (</a:t>
            </a:r>
            <a:r>
              <a:rPr lang="en-US" sz="2400" i="1" dirty="0"/>
              <a:t>62%</a:t>
            </a:r>
            <a:r>
              <a:rPr lang="en-US" sz="2400" dirty="0"/>
              <a:t>).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68" y="296886"/>
            <a:ext cx="6026624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1041012"/>
            <a:ext cx="2645567" cy="2645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555" t="3913" r="8734" b="19760"/>
          <a:stretch/>
        </p:blipFill>
        <p:spPr>
          <a:xfrm>
            <a:off x="5543385" y="619290"/>
            <a:ext cx="5119926" cy="2771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300" y="3616516"/>
            <a:ext cx="6081665" cy="3049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1023" t="4369" r="5746" b="19184"/>
          <a:stretch/>
        </p:blipFill>
        <p:spPr>
          <a:xfrm>
            <a:off x="944538" y="3742851"/>
            <a:ext cx="3185792" cy="292608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5923" y="21930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378" t="3512" r="24895" b="19722"/>
          <a:stretch/>
        </p:blipFill>
        <p:spPr>
          <a:xfrm>
            <a:off x="7833645" y="862722"/>
            <a:ext cx="3796352" cy="3062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7460" t="3638" r="9199" b="23053"/>
          <a:stretch/>
        </p:blipFill>
        <p:spPr>
          <a:xfrm>
            <a:off x="548640" y="1330709"/>
            <a:ext cx="4839287" cy="2808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6151" t="3581" r="22455" b="21646"/>
          <a:stretch/>
        </p:blipFill>
        <p:spPr>
          <a:xfrm>
            <a:off x="4538330" y="3784159"/>
            <a:ext cx="4020363" cy="293316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11375" cy="4597570"/>
          </a:xfrm>
        </p:spPr>
        <p:txBody>
          <a:bodyPr>
            <a:normAutofit/>
          </a:bodyPr>
          <a:lstStyle/>
          <a:p>
            <a:r>
              <a:rPr lang="en-US" dirty="0" smtClean="0"/>
              <a:t>Reliability Analysis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Reliability of responses related to </a:t>
            </a:r>
            <a:r>
              <a:rPr lang="en-US" sz="2400" dirty="0"/>
              <a:t>a</a:t>
            </a:r>
            <a:r>
              <a:rPr lang="en-US" sz="2400" dirty="0" smtClean="0"/>
              <a:t>ll three </a:t>
            </a:r>
            <a:r>
              <a:rPr lang="en-US" sz="2400" dirty="0"/>
              <a:t>Academic </a:t>
            </a:r>
            <a:r>
              <a:rPr lang="en-US" sz="2400" dirty="0" smtClean="0"/>
              <a:t>Factors</a:t>
            </a:r>
            <a:r>
              <a:rPr lang="en-US" sz="2400" dirty="0" smtClean="0">
                <a:latin typeface="Calibri" panose="020F0502020204030204" pitchFamily="34" charset="0"/>
                <a:cs typeface="Arial Unicode MS" panose="020B0604020202020204" pitchFamily="34" charset="-128"/>
              </a:rPr>
              <a:t>, </a:t>
            </a:r>
            <a:r>
              <a:rPr lang="en-US" sz="2400" dirty="0" smtClean="0"/>
              <a:t>physical resource availability and  Psychological factors were </a:t>
            </a:r>
            <a:r>
              <a:rPr lang="en-US" sz="2400" dirty="0"/>
              <a:t>satisfactory </a:t>
            </a:r>
            <a:r>
              <a:rPr lang="en-US" sz="2400" dirty="0" smtClean="0"/>
              <a:t>since all </a:t>
            </a:r>
            <a:r>
              <a:rPr lang="en-US" sz="2400" dirty="0"/>
              <a:t>measures are greater than minimum acceptable threshold value </a:t>
            </a:r>
            <a:r>
              <a:rPr lang="en-US" sz="2400" dirty="0" smtClean="0"/>
              <a:t>(0.7)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35733"/>
              </p:ext>
            </p:extLst>
          </p:nvPr>
        </p:nvGraphicFramePr>
        <p:xfrm>
          <a:off x="1659988" y="2419642"/>
          <a:ext cx="7174522" cy="18283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49968"/>
                <a:gridCol w="1392702"/>
                <a:gridCol w="1631852"/>
              </a:tblGrid>
              <a:tr h="6142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Factor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Questions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Conbranch</a:t>
                      </a:r>
                      <a:r>
                        <a:rPr lang="en-US" sz="2000" dirty="0">
                          <a:effectLst/>
                        </a:rPr>
                        <a:t> Alpha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Academic Factors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7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Psychological </a:t>
                      </a:r>
                      <a:r>
                        <a:rPr lang="en-US" sz="2000" dirty="0" smtClean="0">
                          <a:effectLst/>
                        </a:rPr>
                        <a:t>Factors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0.796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/>
                </a:tc>
              </a:tr>
              <a:tr h="375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Physical Resources Availability </a:t>
                      </a:r>
                      <a:r>
                        <a:rPr lang="en-US" sz="2000" dirty="0" smtClean="0">
                          <a:effectLst/>
                        </a:rPr>
                        <a:t>Factors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DE3E-11E3-40F3-ABDE-7C267D99E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863</Words>
  <Application>Microsoft Office PowerPoint</Application>
  <PresentationFormat>Widescreen</PresentationFormat>
  <Paragraphs>268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Cambria Math</vt:lpstr>
      <vt:lpstr>Iskoola Pota</vt:lpstr>
      <vt:lpstr>Wingdings</vt:lpstr>
      <vt:lpstr>Office Theme</vt:lpstr>
      <vt:lpstr>Predicting Satisfaction Among Students on E-Learning under the Pandemic Situation</vt:lpstr>
      <vt:lpstr>Data Collection </vt:lpstr>
      <vt:lpstr>Questionnaire </vt:lpstr>
      <vt:lpstr>Methodology</vt:lpstr>
      <vt:lpstr>Derivations of Variables</vt:lpstr>
      <vt:lpstr>Descriptive Analysis</vt:lpstr>
      <vt:lpstr>Descriptive Analysis</vt:lpstr>
      <vt:lpstr>Descriptive Analysis</vt:lpstr>
      <vt:lpstr>Advanced Analysis</vt:lpstr>
      <vt:lpstr>Advanced Analysis</vt:lpstr>
      <vt:lpstr>Correlation Analysis </vt:lpstr>
      <vt:lpstr>Predicting E-learning satisfaction </vt:lpstr>
      <vt:lpstr>Predicting E-learning satisfaction 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Satisfaction Among Students on E-Learning under the Pandemic Situation</dc:title>
  <dc:creator>Microsoft account</dc:creator>
  <cp:lastModifiedBy>Microsoft account</cp:lastModifiedBy>
  <cp:revision>32</cp:revision>
  <dcterms:created xsi:type="dcterms:W3CDTF">2021-11-27T15:51:25Z</dcterms:created>
  <dcterms:modified xsi:type="dcterms:W3CDTF">2021-12-02T17:28:15Z</dcterms:modified>
</cp:coreProperties>
</file>