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83" autoAdjust="0"/>
  </p:normalViewPr>
  <p:slideViewPr>
    <p:cSldViewPr snapToGrid="0">
      <p:cViewPr>
        <p:scale>
          <a:sx n="63" d="100"/>
          <a:sy n="63"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469" y="455698"/>
            <a:ext cx="10826512" cy="1520160"/>
          </a:xfrm>
        </p:spPr>
        <p:txBody>
          <a:bodyPr/>
          <a:lstStyle/>
          <a:p>
            <a:r>
              <a:rPr lang="en-US" dirty="0" smtClean="0"/>
              <a:t>East African Cybersecurity</a:t>
            </a:r>
            <a:endParaRPr lang="en-GB" dirty="0"/>
          </a:p>
        </p:txBody>
      </p:sp>
      <p:sp>
        <p:nvSpPr>
          <p:cNvPr id="3" name="Subtitle 2"/>
          <p:cNvSpPr>
            <a:spLocks noGrp="1"/>
          </p:cNvSpPr>
          <p:nvPr>
            <p:ph type="subTitle" idx="1"/>
          </p:nvPr>
        </p:nvSpPr>
        <p:spPr>
          <a:xfrm>
            <a:off x="1522599" y="3071130"/>
            <a:ext cx="8825658" cy="3268709"/>
          </a:xfrm>
        </p:spPr>
        <p:txBody>
          <a:bodyPr>
            <a:normAutofit/>
          </a:bodyPr>
          <a:lstStyle/>
          <a:p>
            <a:r>
              <a:rPr lang="en-US" sz="2400" dirty="0" smtClean="0">
                <a:solidFill>
                  <a:schemeClr val="bg1"/>
                </a:solidFill>
              </a:rPr>
              <a:t>Group members:</a:t>
            </a:r>
            <a:endParaRPr lang="en-US" sz="2400" dirty="0">
              <a:solidFill>
                <a:schemeClr val="bg1"/>
              </a:solidFill>
            </a:endParaRPr>
          </a:p>
          <a:p>
            <a:pPr algn="ctr"/>
            <a:r>
              <a:rPr lang="en-US" sz="2400" dirty="0" smtClean="0">
                <a:solidFill>
                  <a:schemeClr val="bg1"/>
                </a:solidFill>
              </a:rPr>
              <a:t>Ishan Prabhune</a:t>
            </a:r>
          </a:p>
          <a:p>
            <a:pPr algn="ctr"/>
            <a:r>
              <a:rPr lang="en-US" sz="2400" dirty="0" smtClean="0">
                <a:solidFill>
                  <a:schemeClr val="bg1"/>
                </a:solidFill>
              </a:rPr>
              <a:t>Harshal Sawant</a:t>
            </a:r>
          </a:p>
          <a:p>
            <a:pPr algn="ctr"/>
            <a:r>
              <a:rPr lang="en-US" sz="2400" dirty="0" smtClean="0">
                <a:solidFill>
                  <a:schemeClr val="bg1"/>
                </a:solidFill>
              </a:rPr>
              <a:t>Pratik </a:t>
            </a:r>
            <a:r>
              <a:rPr lang="en-US" sz="2400" dirty="0" smtClean="0">
                <a:solidFill>
                  <a:schemeClr val="bg1"/>
                </a:solidFill>
              </a:rPr>
              <a:t>darade</a:t>
            </a:r>
          </a:p>
          <a:p>
            <a:pPr algn="ctr"/>
            <a:r>
              <a:rPr lang="en-US" sz="2400" dirty="0" smtClean="0">
                <a:solidFill>
                  <a:schemeClr val="bg1"/>
                </a:solidFill>
              </a:rPr>
              <a:t>Raj Dedhia</a:t>
            </a:r>
          </a:p>
          <a:p>
            <a:pPr algn="ctr"/>
            <a:r>
              <a:rPr lang="en-US" sz="2400" dirty="0" smtClean="0">
                <a:solidFill>
                  <a:schemeClr val="bg1"/>
                </a:solidFill>
              </a:rPr>
              <a:t>Aniket Singh</a:t>
            </a:r>
            <a:endParaRPr lang="en-GB" sz="2400" dirty="0">
              <a:solidFill>
                <a:schemeClr val="bg1"/>
              </a:solidFill>
            </a:endParaRPr>
          </a:p>
        </p:txBody>
      </p:sp>
      <p:sp>
        <p:nvSpPr>
          <p:cNvPr id="4" name="TextBox 3"/>
          <p:cNvSpPr txBox="1"/>
          <p:nvPr/>
        </p:nvSpPr>
        <p:spPr>
          <a:xfrm>
            <a:off x="702469" y="2218694"/>
            <a:ext cx="10826512" cy="523220"/>
          </a:xfrm>
          <a:prstGeom prst="rect">
            <a:avLst/>
          </a:prstGeom>
          <a:noFill/>
        </p:spPr>
        <p:txBody>
          <a:bodyPr wrap="square" rtlCol="0">
            <a:spAutoFit/>
          </a:bodyPr>
          <a:lstStyle/>
          <a:p>
            <a:r>
              <a:rPr lang="en-US" sz="2800" dirty="0" smtClean="0">
                <a:solidFill>
                  <a:schemeClr val="bg1"/>
                </a:solidFill>
              </a:rPr>
              <a:t>Improving Microfinance Database in Ethiopia</a:t>
            </a:r>
            <a:endParaRPr lang="en-GB" sz="2800" dirty="0">
              <a:solidFill>
                <a:schemeClr val="bg1"/>
              </a:solidFill>
            </a:endParaRPr>
          </a:p>
        </p:txBody>
      </p:sp>
    </p:spTree>
    <p:extLst>
      <p:ext uri="{BB962C8B-B14F-4D97-AF65-F5344CB8AC3E}">
        <p14:creationId xmlns:p14="http://schemas.microsoft.com/office/powerpoint/2010/main" val="1832366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526" y="883344"/>
            <a:ext cx="8761413" cy="706964"/>
          </a:xfrm>
        </p:spPr>
        <p:txBody>
          <a:bodyPr/>
          <a:lstStyle/>
          <a:p>
            <a:r>
              <a:rPr lang="en-US" dirty="0" smtClean="0"/>
              <a:t>Need for Process </a:t>
            </a:r>
            <a:r>
              <a:rPr lang="en-US" dirty="0" err="1" smtClean="0"/>
              <a:t>Implementaion</a:t>
            </a:r>
            <a:endParaRPr lang="en-GB" dirty="0"/>
          </a:p>
        </p:txBody>
      </p:sp>
      <p:sp>
        <p:nvSpPr>
          <p:cNvPr id="3" name="Content Placeholder 2"/>
          <p:cNvSpPr>
            <a:spLocks noGrp="1"/>
          </p:cNvSpPr>
          <p:nvPr>
            <p:ph idx="1"/>
          </p:nvPr>
        </p:nvSpPr>
        <p:spPr>
          <a:xfrm>
            <a:off x="429090" y="2479250"/>
            <a:ext cx="8252997" cy="4176074"/>
          </a:xfrm>
        </p:spPr>
        <p:txBody>
          <a:bodyPr/>
          <a:lstStyle/>
          <a:p>
            <a:r>
              <a:rPr lang="en-US" dirty="0"/>
              <a:t>One critical challenge was the absence of established processes within the organization. The Capability Maturity Model Index (CMMI) was recommended to introduce repeatability and ensure standardized processes and best practices</a:t>
            </a:r>
            <a:r>
              <a:rPr lang="en-US" dirty="0" smtClean="0"/>
              <a:t>.</a:t>
            </a:r>
          </a:p>
          <a:p>
            <a:r>
              <a:rPr lang="en-US" dirty="0"/>
              <a:t>Testing components and code reviews became essential to verify the integration of new modules into the system. Ensuring the robustness of each component, as well as integration testing, is critical for avoiding vulnerabilities and ensuring the system's reliability</a:t>
            </a:r>
            <a:r>
              <a:rPr lang="en-US" dirty="0" smtClean="0"/>
              <a:t>.</a:t>
            </a:r>
          </a:p>
          <a:p>
            <a:r>
              <a:rPr lang="en-US" dirty="0"/>
              <a:t>Effective planning was another challenge; the absence of performance indicators, action plans to elevate the organization's position, and clear goal placements hindered progress. Planning processes need to encompass these aspects for success.</a:t>
            </a:r>
            <a:endParaRPr lang="en-GB" dirty="0"/>
          </a:p>
          <a:p>
            <a:pPr marL="0" indent="0">
              <a:buNone/>
            </a:pPr>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9947" y="2999638"/>
            <a:ext cx="3140674" cy="2515042"/>
          </a:xfrm>
          <a:prstGeom prst="rect">
            <a:avLst/>
          </a:prstGeom>
        </p:spPr>
      </p:pic>
    </p:spTree>
    <p:extLst>
      <p:ext uri="{BB962C8B-B14F-4D97-AF65-F5344CB8AC3E}">
        <p14:creationId xmlns:p14="http://schemas.microsoft.com/office/powerpoint/2010/main" val="2704547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894" y="596595"/>
            <a:ext cx="9223957" cy="1166217"/>
          </a:xfrm>
        </p:spPr>
        <p:txBody>
          <a:bodyPr/>
          <a:lstStyle/>
          <a:p>
            <a:r>
              <a:rPr lang="en-US" dirty="0" smtClean="0"/>
              <a:t>Project Recommendations – Documentation Management</a:t>
            </a:r>
            <a:endParaRPr lang="en-GB" dirty="0"/>
          </a:p>
        </p:txBody>
      </p:sp>
      <p:sp>
        <p:nvSpPr>
          <p:cNvPr id="3" name="Content Placeholder 2"/>
          <p:cNvSpPr>
            <a:spLocks noGrp="1"/>
          </p:cNvSpPr>
          <p:nvPr>
            <p:ph idx="1"/>
          </p:nvPr>
        </p:nvSpPr>
        <p:spPr>
          <a:xfrm>
            <a:off x="485652" y="2697767"/>
            <a:ext cx="7150059" cy="3976409"/>
          </a:xfrm>
        </p:spPr>
        <p:txBody>
          <a:bodyPr>
            <a:normAutofit lnSpcReduction="10000"/>
          </a:bodyPr>
          <a:lstStyle/>
          <a:p>
            <a:r>
              <a:rPr lang="en-US" dirty="0"/>
              <a:t>System's Documentation Management:</a:t>
            </a:r>
            <a:endParaRPr lang="en-GB" dirty="0"/>
          </a:p>
          <a:p>
            <a:pPr marL="0" indent="0">
              <a:buNone/>
            </a:pPr>
            <a:r>
              <a:rPr lang="en-US" dirty="0"/>
              <a:t>The researchers recommended the implementation of a robust system for managing the organization's documentation. </a:t>
            </a:r>
            <a:r>
              <a:rPr lang="en-US" dirty="0" err="1"/>
              <a:t>OpenKM</a:t>
            </a:r>
            <a:r>
              <a:rPr lang="en-US" dirty="0"/>
              <a:t>, a versatile platform, was identified for its capacity to meet document management, collaboration, and advanced search needs</a:t>
            </a:r>
            <a:r>
              <a:rPr lang="en-US" dirty="0" smtClean="0"/>
              <a:t>.</a:t>
            </a:r>
            <a:endParaRPr lang="en-GB" dirty="0"/>
          </a:p>
          <a:p>
            <a:r>
              <a:rPr lang="en-US" dirty="0"/>
              <a:t>Enhanced Administrative Tools:</a:t>
            </a:r>
            <a:endParaRPr lang="en-GB" dirty="0"/>
          </a:p>
          <a:p>
            <a:pPr marL="0" indent="0">
              <a:buNone/>
            </a:pPr>
            <a:r>
              <a:rPr lang="en-US" dirty="0" err="1"/>
              <a:t>OpenKM</a:t>
            </a:r>
            <a:r>
              <a:rPr lang="en-US" dirty="0"/>
              <a:t> offers administrative tools for defining user roles, access control, user quotas, detailed activity logs, and automation setup. This centralized platform can hold enterprise content collected from diverse digital sources, thereby improving decision efficiency, employee productivity, customer relations, and sales cycles.</a:t>
            </a:r>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7268" y="5135515"/>
            <a:ext cx="4034673" cy="15884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7211" y="2387069"/>
            <a:ext cx="4654789" cy="2781443"/>
          </a:xfrm>
          <a:prstGeom prst="rect">
            <a:avLst/>
          </a:prstGeom>
        </p:spPr>
      </p:pic>
    </p:spTree>
    <p:extLst>
      <p:ext uri="{BB962C8B-B14F-4D97-AF65-F5344CB8AC3E}">
        <p14:creationId xmlns:p14="http://schemas.microsoft.com/office/powerpoint/2010/main" val="2927513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238" y="556181"/>
            <a:ext cx="9435600" cy="1218719"/>
          </a:xfrm>
        </p:spPr>
        <p:txBody>
          <a:bodyPr/>
          <a:lstStyle/>
          <a:p>
            <a:r>
              <a:rPr lang="en-US" dirty="0" smtClean="0"/>
              <a:t>Project Recommendation – Secure Email and Data Encryption</a:t>
            </a:r>
            <a:endParaRPr lang="en-GB" dirty="0"/>
          </a:p>
        </p:txBody>
      </p:sp>
      <p:sp>
        <p:nvSpPr>
          <p:cNvPr id="3" name="Content Placeholder 2"/>
          <p:cNvSpPr>
            <a:spLocks noGrp="1"/>
          </p:cNvSpPr>
          <p:nvPr>
            <p:ph idx="1"/>
          </p:nvPr>
        </p:nvSpPr>
        <p:spPr>
          <a:xfrm>
            <a:off x="556182" y="2318994"/>
            <a:ext cx="7937369" cy="4326903"/>
          </a:xfrm>
        </p:spPr>
        <p:txBody>
          <a:bodyPr>
            <a:normAutofit/>
          </a:bodyPr>
          <a:lstStyle/>
          <a:p>
            <a:r>
              <a:rPr lang="en-US" dirty="0"/>
              <a:t>Strengthening Email Security:</a:t>
            </a:r>
            <a:endParaRPr lang="en-GB" dirty="0"/>
          </a:p>
          <a:p>
            <a:pPr marL="0" indent="0">
              <a:buNone/>
            </a:pPr>
            <a:r>
              <a:rPr lang="en-US" dirty="0"/>
              <a:t>To enhance the availability, integrity, and confidentiality of communication within the organization, the researchers recommended transitioning to a more secure email client, Thunderbird. Thunderbird can incorporate Internet Message Access Protocol (IMAP) synchronization with the Google ecosystem and implement encryption for sensitive emails through </a:t>
            </a:r>
            <a:r>
              <a:rPr lang="en-US" dirty="0" err="1"/>
              <a:t>Enigmail</a:t>
            </a:r>
            <a:r>
              <a:rPr lang="en-US" dirty="0" smtClean="0"/>
              <a:t>.</a:t>
            </a:r>
          </a:p>
          <a:p>
            <a:r>
              <a:rPr lang="en-US" dirty="0"/>
              <a:t>Data Encryption at Rest:</a:t>
            </a:r>
            <a:endParaRPr lang="en-GB" dirty="0"/>
          </a:p>
          <a:p>
            <a:pPr marL="0" indent="0">
              <a:buNone/>
            </a:pPr>
            <a:r>
              <a:rPr lang="en-US" dirty="0"/>
              <a:t>Given the sensitivity of the information possessed by the organization, encryption of data at rest was deemed necessary. </a:t>
            </a:r>
            <a:r>
              <a:rPr lang="en-US" dirty="0" err="1"/>
              <a:t>VeraCrypt</a:t>
            </a:r>
            <a:r>
              <a:rPr lang="en-US" dirty="0"/>
              <a:t>, an open-source solution, offers multiple options for data encryption, including creating virtual encrypted disks and encrypting entire storage devices with pre-boot authentication</a:t>
            </a:r>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3551" y="2205873"/>
            <a:ext cx="3076575" cy="1485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0750" y="3486746"/>
            <a:ext cx="1669183" cy="14605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9217" y="5138877"/>
            <a:ext cx="1610716" cy="1610716"/>
          </a:xfrm>
          <a:prstGeom prst="rect">
            <a:avLst/>
          </a:prstGeom>
        </p:spPr>
      </p:pic>
    </p:spTree>
    <p:extLst>
      <p:ext uri="{BB962C8B-B14F-4D97-AF65-F5344CB8AC3E}">
        <p14:creationId xmlns:p14="http://schemas.microsoft.com/office/powerpoint/2010/main" val="3137078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Privacy Controls</a:t>
            </a:r>
            <a:endParaRPr lang="en-GB" dirty="0"/>
          </a:p>
        </p:txBody>
      </p:sp>
      <p:sp>
        <p:nvSpPr>
          <p:cNvPr id="3" name="Content Placeholder 2"/>
          <p:cNvSpPr>
            <a:spLocks noGrp="1"/>
          </p:cNvSpPr>
          <p:nvPr>
            <p:ph idx="1"/>
          </p:nvPr>
        </p:nvSpPr>
        <p:spPr>
          <a:xfrm>
            <a:off x="353676" y="2438821"/>
            <a:ext cx="9205053" cy="4183800"/>
          </a:xfrm>
        </p:spPr>
        <p:txBody>
          <a:bodyPr>
            <a:normAutofit/>
          </a:bodyPr>
          <a:lstStyle/>
          <a:p>
            <a:r>
              <a:rPr lang="en-GB" dirty="0" smtClean="0"/>
              <a:t>NIST </a:t>
            </a:r>
            <a:r>
              <a:rPr lang="en-GB" dirty="0"/>
              <a:t>800-53 controls, outlined in the National Institute of Standards and Technology's Special Publication 800-53, serve as a comprehensive framework for cybersecurity. These controls cover various aspects crucial for a robust security posture</a:t>
            </a:r>
            <a:r>
              <a:rPr lang="en-GB" dirty="0" smtClean="0"/>
              <a:t>.</a:t>
            </a:r>
          </a:p>
          <a:p>
            <a:pPr marL="0" indent="0">
              <a:buNone/>
            </a:pPr>
            <a:r>
              <a:rPr lang="en-US" dirty="0"/>
              <a:t>Specific Controls recommended for implementation:</a:t>
            </a:r>
            <a:endParaRPr lang="en-GB" dirty="0" smtClean="0"/>
          </a:p>
          <a:p>
            <a:r>
              <a:rPr lang="en-GB" dirty="0" smtClean="0"/>
              <a:t>Access </a:t>
            </a:r>
            <a:r>
              <a:rPr lang="en-GB" dirty="0"/>
              <a:t>control ensures authorized user </a:t>
            </a:r>
            <a:r>
              <a:rPr lang="en-GB" dirty="0" smtClean="0"/>
              <a:t>access. </a:t>
            </a:r>
          </a:p>
          <a:p>
            <a:r>
              <a:rPr lang="en-GB" dirty="0" smtClean="0"/>
              <a:t>Awareness </a:t>
            </a:r>
            <a:r>
              <a:rPr lang="en-GB" dirty="0"/>
              <a:t>and training focus on educating personnel about security threats</a:t>
            </a:r>
            <a:r>
              <a:rPr lang="en-GB" dirty="0" smtClean="0"/>
              <a:t>.</a:t>
            </a:r>
          </a:p>
          <a:p>
            <a:r>
              <a:rPr lang="en-GB" dirty="0"/>
              <a:t>Audit and accountability involve regular assessments and documentation. </a:t>
            </a:r>
            <a:endParaRPr lang="en-GB" dirty="0" smtClean="0"/>
          </a:p>
          <a:p>
            <a:r>
              <a:rPr lang="en-GB" dirty="0" smtClean="0"/>
              <a:t>Configuration </a:t>
            </a:r>
            <a:r>
              <a:rPr lang="en-GB" dirty="0"/>
              <a:t>management maintains system integrity through structured changes. </a:t>
            </a:r>
            <a:endParaRPr lang="en-GB" dirty="0" smtClean="0"/>
          </a:p>
          <a:p>
            <a:r>
              <a:rPr lang="en-GB" dirty="0"/>
              <a:t>Incident response outlines procedures for handling security </a:t>
            </a:r>
            <a:r>
              <a:rPr lang="en-GB" dirty="0" smtClean="0"/>
              <a:t>incidents.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769" y="3153832"/>
            <a:ext cx="2143125" cy="2143125"/>
          </a:xfrm>
          <a:prstGeom prst="rect">
            <a:avLst/>
          </a:prstGeom>
        </p:spPr>
      </p:pic>
    </p:spTree>
    <p:extLst>
      <p:ext uri="{BB962C8B-B14F-4D97-AF65-F5344CB8AC3E}">
        <p14:creationId xmlns:p14="http://schemas.microsoft.com/office/powerpoint/2010/main" val="255430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066" y="2782609"/>
            <a:ext cx="8825659" cy="3416300"/>
          </a:xfrm>
        </p:spPr>
        <p:txBody>
          <a:bodyPr/>
          <a:lstStyle/>
          <a:p>
            <a:r>
              <a:rPr lang="en-GB" dirty="0" smtClean="0"/>
              <a:t>Maintenance </a:t>
            </a:r>
            <a:r>
              <a:rPr lang="en-GB" dirty="0"/>
              <a:t>ensures ongoing system health.</a:t>
            </a:r>
            <a:endParaRPr lang="en-GB" dirty="0" smtClean="0"/>
          </a:p>
          <a:p>
            <a:r>
              <a:rPr lang="en-GB" dirty="0" smtClean="0"/>
              <a:t>Media </a:t>
            </a:r>
            <a:r>
              <a:rPr lang="en-GB" dirty="0"/>
              <a:t>protection addresses data storage and disposal. </a:t>
            </a:r>
            <a:endParaRPr lang="en-GB" dirty="0" smtClean="0"/>
          </a:p>
          <a:p>
            <a:r>
              <a:rPr lang="en-GB" dirty="0" smtClean="0"/>
              <a:t>Planning </a:t>
            </a:r>
            <a:r>
              <a:rPr lang="en-GB" dirty="0"/>
              <a:t>emphasizes proactive security </a:t>
            </a:r>
            <a:r>
              <a:rPr lang="en-GB" dirty="0" smtClean="0"/>
              <a:t>measures</a:t>
            </a:r>
            <a:r>
              <a:rPr lang="en-GB" dirty="0"/>
              <a:t>.</a:t>
            </a:r>
            <a:r>
              <a:rPr lang="en-GB" dirty="0" smtClean="0"/>
              <a:t> </a:t>
            </a:r>
          </a:p>
          <a:p>
            <a:r>
              <a:rPr lang="en-GB" dirty="0" smtClean="0"/>
              <a:t>Risk </a:t>
            </a:r>
            <a:r>
              <a:rPr lang="en-GB" dirty="0"/>
              <a:t>assessment identifies and mitigates potential threats. </a:t>
            </a:r>
            <a:endParaRPr lang="en-GB" dirty="0" smtClean="0"/>
          </a:p>
          <a:p>
            <a:r>
              <a:rPr lang="en-GB" dirty="0" smtClean="0"/>
              <a:t>System </a:t>
            </a:r>
            <a:r>
              <a:rPr lang="en-GB" dirty="0"/>
              <a:t>and service acquisition involves secure </a:t>
            </a:r>
            <a:r>
              <a:rPr lang="en-GB" dirty="0" smtClean="0"/>
              <a:t>procurement. </a:t>
            </a:r>
          </a:p>
          <a:p>
            <a:r>
              <a:rPr lang="en-GB" dirty="0" smtClean="0"/>
              <a:t>Systems </a:t>
            </a:r>
            <a:r>
              <a:rPr lang="en-GB" dirty="0"/>
              <a:t>and communications protection safeguard data transmission. </a:t>
            </a:r>
            <a:endParaRPr lang="en-GB" dirty="0" smtClean="0"/>
          </a:p>
          <a:p>
            <a:r>
              <a:rPr lang="en-GB" dirty="0" smtClean="0"/>
              <a:t>Systems </a:t>
            </a:r>
            <a:r>
              <a:rPr lang="en-GB" dirty="0"/>
              <a:t>and information integrity ensures the accuracy and reliability of information systems.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625" y="2445518"/>
            <a:ext cx="3855465" cy="1927733"/>
          </a:xfrm>
          <a:prstGeom prst="rect">
            <a:avLst/>
          </a:prstGeom>
        </p:spPr>
      </p:pic>
    </p:spTree>
    <p:extLst>
      <p:ext uri="{BB962C8B-B14F-4D97-AF65-F5344CB8AC3E}">
        <p14:creationId xmlns:p14="http://schemas.microsoft.com/office/powerpoint/2010/main" val="4077625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idx="1"/>
          </p:nvPr>
        </p:nvSpPr>
        <p:spPr>
          <a:xfrm>
            <a:off x="513931" y="2556365"/>
            <a:ext cx="11175306" cy="3910423"/>
          </a:xfrm>
        </p:spPr>
        <p:txBody>
          <a:bodyPr>
            <a:normAutofit/>
          </a:bodyPr>
          <a:lstStyle/>
          <a:p>
            <a:r>
              <a:rPr lang="en-GB" dirty="0"/>
              <a:t>In conclusion, the discussion underscores the paramount importance of cybersecurity within Ethiopian microfinance institutions, highlighting the vulnerabilities they face and the potential risks to their operations and clients. </a:t>
            </a:r>
            <a:endParaRPr lang="en-GB" dirty="0" smtClean="0"/>
          </a:p>
          <a:p>
            <a:r>
              <a:rPr lang="en-GB" dirty="0" smtClean="0"/>
              <a:t>The </a:t>
            </a:r>
            <a:r>
              <a:rPr lang="en-GB" dirty="0"/>
              <a:t>proposed solutions, including robust document management, secure communication channels, and strict adherence to NIST 800-53 controls, offer a structured approach to enhancing their cybersecurity posture. </a:t>
            </a:r>
            <a:endParaRPr lang="en-GB" dirty="0" smtClean="0"/>
          </a:p>
          <a:p>
            <a:r>
              <a:rPr lang="en-GB" dirty="0" smtClean="0"/>
              <a:t>These </a:t>
            </a:r>
            <a:r>
              <a:rPr lang="en-GB" dirty="0"/>
              <a:t>measures, designed to safeguard sensitive data and ensure the integrity of their systems, are crucial for the institutions' sustainable growth and financial stability. As a call to action, it is imperative for these institutions to proactively prioritize and invest in cybersecurity. </a:t>
            </a:r>
            <a:endParaRPr lang="en-GB" dirty="0" smtClean="0"/>
          </a:p>
          <a:p>
            <a:r>
              <a:rPr lang="en-GB" dirty="0" smtClean="0"/>
              <a:t>By </a:t>
            </a:r>
            <a:r>
              <a:rPr lang="en-GB" dirty="0"/>
              <a:t>embracing these recommendations, they not only protect their clients and assets but also establish a foundation for long-term success in an increasingly digital and interconnected financial landscape.</a:t>
            </a:r>
          </a:p>
        </p:txBody>
      </p:sp>
    </p:spTree>
    <p:extLst>
      <p:ext uri="{BB962C8B-B14F-4D97-AF65-F5344CB8AC3E}">
        <p14:creationId xmlns:p14="http://schemas.microsoft.com/office/powerpoint/2010/main" val="3420903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GB" dirty="0"/>
          </a:p>
        </p:txBody>
      </p:sp>
    </p:spTree>
    <p:extLst>
      <p:ext uri="{BB962C8B-B14F-4D97-AF65-F5344CB8AC3E}">
        <p14:creationId xmlns:p14="http://schemas.microsoft.com/office/powerpoint/2010/main" val="317651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r>
              <a:rPr lang="en-US" dirty="0"/>
              <a:t>Welcome to our comprehensive exploration of the initiatives aimed at improving microfinance in the diverse nation of Ethiopia</a:t>
            </a:r>
            <a:r>
              <a:rPr lang="en-US" dirty="0" smtClean="0"/>
              <a:t>.</a:t>
            </a:r>
            <a:r>
              <a:rPr lang="en-GB" dirty="0"/>
              <a:t> The Ethiopian government has identified microfinance institutions (MFIs) as </a:t>
            </a:r>
            <a:r>
              <a:rPr lang="en-GB" dirty="0" smtClean="0"/>
              <a:t>priority institutions </a:t>
            </a:r>
            <a:r>
              <a:rPr lang="en-GB" dirty="0"/>
              <a:t>as a part of strategies for poverty reduction and development </a:t>
            </a:r>
            <a:r>
              <a:rPr lang="en-GB" dirty="0" smtClean="0"/>
              <a:t>programs.</a:t>
            </a:r>
          </a:p>
          <a:p>
            <a:r>
              <a:rPr lang="en-US" dirty="0" smtClean="0"/>
              <a:t>In </a:t>
            </a:r>
            <a:r>
              <a:rPr lang="en-US" dirty="0"/>
              <a:t>this presentation, we'll take a closer look at </a:t>
            </a:r>
            <a:r>
              <a:rPr lang="en-US" dirty="0" err="1"/>
              <a:t>Metemamen</a:t>
            </a:r>
            <a:r>
              <a:rPr lang="en-US" dirty="0"/>
              <a:t> Microfinance Institution (MMFI) and its vital role in addressing financial challenges faced by both urban and rural populations. We'll delve into the significance of microfinance as a pivotal instrument in Ethiopia's strategies for poverty reduction and development </a:t>
            </a:r>
            <a:r>
              <a:rPr lang="en-US" dirty="0" smtClean="0"/>
              <a:t>programs and their importance in poverty reduction and economic development.</a:t>
            </a:r>
            <a:endParaRPr lang="en-GB" dirty="0"/>
          </a:p>
        </p:txBody>
      </p:sp>
    </p:spTree>
    <p:extLst>
      <p:ext uri="{BB962C8B-B14F-4D97-AF65-F5344CB8AC3E}">
        <p14:creationId xmlns:p14="http://schemas.microsoft.com/office/powerpoint/2010/main" val="1605492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24" y="360926"/>
            <a:ext cx="8761413" cy="706964"/>
          </a:xfrm>
        </p:spPr>
        <p:txBody>
          <a:bodyPr/>
          <a:lstStyle/>
          <a:p>
            <a:r>
              <a:rPr lang="en-US" dirty="0" smtClean="0"/>
              <a:t>Regional Importance</a:t>
            </a:r>
            <a:endParaRPr lang="en-GB" dirty="0"/>
          </a:p>
        </p:txBody>
      </p:sp>
      <p:sp>
        <p:nvSpPr>
          <p:cNvPr id="3" name="Content Placeholder 2"/>
          <p:cNvSpPr>
            <a:spLocks noGrp="1"/>
          </p:cNvSpPr>
          <p:nvPr>
            <p:ph idx="1"/>
          </p:nvPr>
        </p:nvSpPr>
        <p:spPr>
          <a:xfrm>
            <a:off x="476224" y="1067890"/>
            <a:ext cx="11392122" cy="5790110"/>
          </a:xfrm>
        </p:spPr>
        <p:txBody>
          <a:bodyPr/>
          <a:lstStyle/>
          <a:p>
            <a:r>
              <a:rPr lang="en-US" dirty="0">
                <a:solidFill>
                  <a:schemeClr val="bg1"/>
                </a:solidFill>
              </a:rPr>
              <a:t>Ethiopia, </a:t>
            </a:r>
            <a:r>
              <a:rPr lang="en-US" dirty="0" smtClean="0">
                <a:solidFill>
                  <a:schemeClr val="bg1"/>
                </a:solidFill>
              </a:rPr>
              <a:t>one of Africa’s largest nations both </a:t>
            </a:r>
            <a:r>
              <a:rPr lang="en-US" dirty="0">
                <a:solidFill>
                  <a:schemeClr val="bg1"/>
                </a:solidFill>
              </a:rPr>
              <a:t>in geographical size and population, stands as one of the largest countries in Africa. It covers an expansive landmass and is home to over 110 million people, making it the second most populous nation on the </a:t>
            </a:r>
            <a:r>
              <a:rPr lang="en-US" dirty="0" smtClean="0">
                <a:solidFill>
                  <a:schemeClr val="bg1"/>
                </a:solidFill>
              </a:rPr>
              <a:t>continent.</a:t>
            </a:r>
          </a:p>
          <a:p>
            <a:pPr marL="0" indent="0">
              <a:buNone/>
            </a:pPr>
            <a:endParaRPr lang="en-US" dirty="0" smtClean="0">
              <a:solidFill>
                <a:schemeClr val="bg1"/>
              </a:solidFill>
            </a:endParaRPr>
          </a:p>
          <a:p>
            <a:r>
              <a:rPr lang="en-US" dirty="0">
                <a:solidFill>
                  <a:schemeClr val="tx1"/>
                </a:solidFill>
              </a:rPr>
              <a:t>Addis </a:t>
            </a:r>
            <a:r>
              <a:rPr lang="en-US" dirty="0" smtClean="0">
                <a:solidFill>
                  <a:schemeClr val="tx1"/>
                </a:solidFill>
              </a:rPr>
              <a:t>Ababa, the </a:t>
            </a:r>
            <a:r>
              <a:rPr lang="en-US" dirty="0">
                <a:solidFill>
                  <a:schemeClr val="tx1"/>
                </a:solidFill>
              </a:rPr>
              <a:t>capital city of </a:t>
            </a:r>
            <a:r>
              <a:rPr lang="en-US" dirty="0" smtClean="0">
                <a:solidFill>
                  <a:schemeClr val="tx1"/>
                </a:solidFill>
              </a:rPr>
              <a:t>Ethiopia, holds </a:t>
            </a:r>
            <a:r>
              <a:rPr lang="en-US" dirty="0">
                <a:solidFill>
                  <a:schemeClr val="tx1"/>
                </a:solidFill>
              </a:rPr>
              <a:t>a central role in the nation's education, </a:t>
            </a:r>
            <a:r>
              <a:rPr lang="en-US" dirty="0"/>
              <a:t>administration, and cultural heritage. It hosts renowned institutions like Addis Ababa University, the Museum of the Institute of Ethiopian Studies, and the National Library and Archives. </a:t>
            </a:r>
            <a:endParaRPr lang="en-US" dirty="0" smtClean="0"/>
          </a:p>
          <a:p>
            <a:r>
              <a:rPr lang="en-US" dirty="0"/>
              <a:t>Addis Ababa is also honored to be the headquarters of the African Union (AU). This continental union, representing 55 member states across Africa, is dedicated to fostering the growth and economic development of the continent</a:t>
            </a:r>
            <a:r>
              <a:rPr lang="en-US" dirty="0" smtClean="0"/>
              <a:t>.</a:t>
            </a:r>
            <a:endParaRPr lang="en-GB" dirty="0"/>
          </a:p>
          <a:p>
            <a:r>
              <a:rPr lang="en-US" dirty="0" smtClean="0"/>
              <a:t>Agriculture </a:t>
            </a:r>
            <a:r>
              <a:rPr lang="en-US" dirty="0"/>
              <a:t>plays a pivotal role in Ethiopia's economy, employing over 70% of the population. However, it's important to note the ongoing migration of youth from rural areas to urban centers, driven by the pursuit of diverse opportunities. </a:t>
            </a:r>
            <a:endParaRPr lang="en-GB"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408" y="4967925"/>
            <a:ext cx="4757059" cy="1745591"/>
          </a:xfrm>
          <a:prstGeom prst="rect">
            <a:avLst/>
          </a:prstGeom>
        </p:spPr>
      </p:pic>
    </p:spTree>
    <p:extLst>
      <p:ext uri="{BB962C8B-B14F-4D97-AF65-F5344CB8AC3E}">
        <p14:creationId xmlns:p14="http://schemas.microsoft.com/office/powerpoint/2010/main" val="1364904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28" y="815834"/>
            <a:ext cx="8761413" cy="706964"/>
          </a:xfrm>
        </p:spPr>
        <p:txBody>
          <a:bodyPr/>
          <a:lstStyle/>
          <a:p>
            <a:r>
              <a:rPr lang="en-US" dirty="0" smtClean="0"/>
              <a:t>National Security Implications</a:t>
            </a:r>
            <a:endParaRPr lang="en-GB" dirty="0"/>
          </a:p>
        </p:txBody>
      </p:sp>
      <p:sp>
        <p:nvSpPr>
          <p:cNvPr id="3" name="Content Placeholder 2"/>
          <p:cNvSpPr>
            <a:spLocks noGrp="1"/>
          </p:cNvSpPr>
          <p:nvPr>
            <p:ph idx="1"/>
          </p:nvPr>
        </p:nvSpPr>
        <p:spPr>
          <a:xfrm>
            <a:off x="453528" y="2960016"/>
            <a:ext cx="11471379" cy="3685880"/>
          </a:xfrm>
        </p:spPr>
        <p:txBody>
          <a:bodyPr/>
          <a:lstStyle/>
          <a:p>
            <a:r>
              <a:rPr lang="en-US" dirty="0"/>
              <a:t>In neighboring Kenya, a groundbreaking mobile payment system known as M-</a:t>
            </a:r>
            <a:r>
              <a:rPr lang="en-US" dirty="0" err="1"/>
              <a:t>Pesa</a:t>
            </a:r>
            <a:r>
              <a:rPr lang="en-US" dirty="0"/>
              <a:t> emerged in the mid-2000s. M-</a:t>
            </a:r>
            <a:r>
              <a:rPr lang="en-US" dirty="0" err="1"/>
              <a:t>Pesa</a:t>
            </a:r>
            <a:r>
              <a:rPr lang="en-US" dirty="0"/>
              <a:t>, a mobile phone-based money transfer system, microfinancing service, and payment platform, revolutionized financial transactions. Kenyans now have the ability to send money to each other via simple text messages on their mobile devices, a practice that has streamlined transactions, even in remote regions</a:t>
            </a:r>
            <a:r>
              <a:rPr lang="en-US" dirty="0" smtClean="0"/>
              <a:t>.</a:t>
            </a:r>
          </a:p>
          <a:p>
            <a:r>
              <a:rPr lang="en-US" dirty="0"/>
              <a:t>The impact of M-</a:t>
            </a:r>
            <a:r>
              <a:rPr lang="en-US" dirty="0" err="1"/>
              <a:t>Pesa</a:t>
            </a:r>
            <a:r>
              <a:rPr lang="en-US" dirty="0"/>
              <a:t> extends far beyond convenience; it has led to remarkable changes in various sectors. For instance, women engaged in the fishing industry on Lake Victoria have experienced transformative effects on their financial operations, thanks to this cashless payment system</a:t>
            </a:r>
            <a:r>
              <a:rPr lang="en-US" dirty="0" smtClean="0"/>
              <a:t>.</a:t>
            </a:r>
          </a:p>
          <a:p>
            <a:r>
              <a:rPr lang="en-US" dirty="0"/>
              <a:t>These developments in Kenya have inspired Ethiopia to explore the adoption of mobile payment systems and other technologies to enhance service delivery to its citizens. This sets the stage for a potential revolution in the delivery of financial services in Ethiopia.</a:t>
            </a:r>
            <a:endParaRPr lang="en-GB" dirty="0"/>
          </a:p>
          <a:p>
            <a:pPr marL="0" indent="0">
              <a:buNone/>
            </a:pPr>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1279" y="1169316"/>
            <a:ext cx="2562225" cy="1790700"/>
          </a:xfrm>
          <a:prstGeom prst="rect">
            <a:avLst/>
          </a:prstGeom>
        </p:spPr>
      </p:pic>
    </p:spTree>
    <p:extLst>
      <p:ext uri="{BB962C8B-B14F-4D97-AF65-F5344CB8AC3E}">
        <p14:creationId xmlns:p14="http://schemas.microsoft.com/office/powerpoint/2010/main" val="1136090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34" y="851120"/>
            <a:ext cx="8761413" cy="706964"/>
          </a:xfrm>
        </p:spPr>
        <p:txBody>
          <a:bodyPr/>
          <a:lstStyle/>
          <a:p>
            <a:r>
              <a:rPr lang="en-US" dirty="0" smtClean="0"/>
              <a:t>Microfinance Institutions</a:t>
            </a:r>
            <a:endParaRPr lang="en-GB" dirty="0"/>
          </a:p>
        </p:txBody>
      </p:sp>
      <p:sp>
        <p:nvSpPr>
          <p:cNvPr id="3" name="Content Placeholder 2"/>
          <p:cNvSpPr>
            <a:spLocks noGrp="1"/>
          </p:cNvSpPr>
          <p:nvPr>
            <p:ph idx="1"/>
          </p:nvPr>
        </p:nvSpPr>
        <p:spPr>
          <a:xfrm>
            <a:off x="466798" y="2303413"/>
            <a:ext cx="9563027" cy="4473575"/>
          </a:xfrm>
        </p:spPr>
        <p:txBody>
          <a:bodyPr>
            <a:normAutofit lnSpcReduction="10000"/>
          </a:bodyPr>
          <a:lstStyle/>
          <a:p>
            <a:r>
              <a:rPr lang="en-US" dirty="0" err="1"/>
              <a:t>Buusaa</a:t>
            </a:r>
            <a:r>
              <a:rPr lang="en-US" dirty="0"/>
              <a:t> </a:t>
            </a:r>
            <a:r>
              <a:rPr lang="en-US" dirty="0" err="1"/>
              <a:t>Gonofaa</a:t>
            </a:r>
            <a:r>
              <a:rPr lang="en-US" dirty="0"/>
              <a:t> Microfinance Institution (BGMFI), a licensed microfinance organization based in Ethiopia and supervised by the National Bank of Ethiopia. Established in 1999, BGMFI has a clear mission: to support women, farmers, and youth who do not possess land, granting them greater economic access</a:t>
            </a:r>
            <a:r>
              <a:rPr lang="en-US" dirty="0" smtClean="0"/>
              <a:t>.</a:t>
            </a:r>
          </a:p>
          <a:p>
            <a:r>
              <a:rPr lang="en-US" dirty="0"/>
              <a:t>BGMFI envisions the creation of an inclusive, efficient, and mature financial system accessible to all segments of the population. By offering credit, savings, and other financial services, BGMFI seeks to improve the livelihoods of approximately 100,000 clients.</a:t>
            </a:r>
            <a:endParaRPr lang="en-GB" dirty="0"/>
          </a:p>
          <a:p>
            <a:r>
              <a:rPr lang="en-US" dirty="0"/>
              <a:t>The implementation of a microfinance system of this nature holds the promise of several positive outcomes. It provides women with the means to safeguard their finances, reduces concerns about spouses misusing funds, and ensures the safekeeping of money, protecting it from potential </a:t>
            </a:r>
            <a:r>
              <a:rPr lang="en-US" dirty="0" smtClean="0"/>
              <a:t>theft which happened a lot before. Moreover</a:t>
            </a:r>
            <a:r>
              <a:rPr lang="en-US" dirty="0"/>
              <a:t>, the expedited distribution of loans is another crucial advantage. It ensures that funds are available for farmers at the right time, particularly during planting seasons, eliminating the need to wait for weeks or even months</a:t>
            </a:r>
            <a:r>
              <a:rPr lang="en-US" dirty="0" smtClean="0"/>
              <a:t>.</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7265" y="3118119"/>
            <a:ext cx="2162175" cy="2114550"/>
          </a:xfrm>
          <a:prstGeom prst="rect">
            <a:avLst/>
          </a:prstGeom>
        </p:spPr>
      </p:pic>
    </p:spTree>
    <p:extLst>
      <p:ext uri="{BB962C8B-B14F-4D97-AF65-F5344CB8AC3E}">
        <p14:creationId xmlns:p14="http://schemas.microsoft.com/office/powerpoint/2010/main" val="2743995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17" y="794559"/>
            <a:ext cx="8761413" cy="706964"/>
          </a:xfrm>
        </p:spPr>
        <p:txBody>
          <a:bodyPr/>
          <a:lstStyle/>
          <a:p>
            <a:r>
              <a:rPr lang="en-US" dirty="0" smtClean="0"/>
              <a:t>Project Overview</a:t>
            </a:r>
            <a:endParaRPr lang="en-GB" dirty="0"/>
          </a:p>
        </p:txBody>
      </p:sp>
      <p:sp>
        <p:nvSpPr>
          <p:cNvPr id="3" name="Content Placeholder 2"/>
          <p:cNvSpPr>
            <a:spLocks noGrp="1"/>
          </p:cNvSpPr>
          <p:nvPr>
            <p:ph idx="1"/>
          </p:nvPr>
        </p:nvSpPr>
        <p:spPr>
          <a:xfrm>
            <a:off x="438517" y="2961719"/>
            <a:ext cx="11326135" cy="3416300"/>
          </a:xfrm>
        </p:spPr>
        <p:txBody>
          <a:bodyPr/>
          <a:lstStyle/>
          <a:p>
            <a:r>
              <a:rPr lang="en-US" dirty="0"/>
              <a:t>While Ethiopia has shown substantial economic growth and a rising demand for financial services, its institutional banking system faces notable challenges. In this context, MMFI is exploring the adoption of mobile banking technologies to enhance customer service and facilitate financial inclusion</a:t>
            </a:r>
            <a:r>
              <a:rPr lang="en-US" dirty="0" smtClean="0"/>
              <a:t>.</a:t>
            </a:r>
          </a:p>
          <a:p>
            <a:r>
              <a:rPr lang="en-US" dirty="0"/>
              <a:t>The core value of mobile banking technologies lies in their capacity to promote financial inclusion. These technologies enable rural farmers to access loans, transfer money, and check their bank accounts from the comfort of their homes. This proposition not only attracts new clients but also expands the customer base of MMFI, ultimately leading to a reduction in administrative and operational costs associated with opening and managing new branch offices.</a:t>
            </a:r>
            <a:endParaRPr lang="en-GB" dirty="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4901" y="1501523"/>
            <a:ext cx="3724275" cy="1228725"/>
          </a:xfrm>
          <a:prstGeom prst="rect">
            <a:avLst/>
          </a:prstGeom>
        </p:spPr>
      </p:pic>
    </p:spTree>
    <p:extLst>
      <p:ext uri="{BB962C8B-B14F-4D97-AF65-F5344CB8AC3E}">
        <p14:creationId xmlns:p14="http://schemas.microsoft.com/office/powerpoint/2010/main" val="2771528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24" y="794559"/>
            <a:ext cx="8761413" cy="706964"/>
          </a:xfrm>
        </p:spPr>
        <p:txBody>
          <a:bodyPr/>
          <a:lstStyle/>
          <a:p>
            <a:r>
              <a:rPr lang="en-US" dirty="0" smtClean="0"/>
              <a:t>Problem Statement</a:t>
            </a:r>
            <a:endParaRPr lang="en-GB" dirty="0"/>
          </a:p>
        </p:txBody>
      </p:sp>
      <p:sp>
        <p:nvSpPr>
          <p:cNvPr id="3" name="Content Placeholder 2"/>
          <p:cNvSpPr>
            <a:spLocks noGrp="1"/>
          </p:cNvSpPr>
          <p:nvPr>
            <p:ph idx="1"/>
          </p:nvPr>
        </p:nvSpPr>
        <p:spPr>
          <a:xfrm>
            <a:off x="0" y="2215299"/>
            <a:ext cx="12104016" cy="4562573"/>
          </a:xfrm>
        </p:spPr>
        <p:txBody>
          <a:bodyPr/>
          <a:lstStyle/>
          <a:p>
            <a:r>
              <a:rPr lang="en-US" dirty="0"/>
              <a:t>To address the unique challenges faced by </a:t>
            </a:r>
            <a:r>
              <a:rPr lang="en-US" dirty="0" err="1"/>
              <a:t>Metemamen</a:t>
            </a:r>
            <a:r>
              <a:rPr lang="en-US" dirty="0"/>
              <a:t> Microfinance Institution (MMFI), our researchers collaborated closely with key stakeholders from Catholic Relief Services (CRS) and BGMFI. This fruitful collaboration led to the formulation of solutions tailored to the organization's specific needs</a:t>
            </a:r>
            <a:r>
              <a:rPr lang="en-US" dirty="0" smtClean="0"/>
              <a:t>.</a:t>
            </a:r>
          </a:p>
          <a:p>
            <a:r>
              <a:rPr lang="en-US" dirty="0"/>
              <a:t>The project encompassed four major components. Firstly, a comprehensive evaluation with a scope extending over five years was planned. This long-term perspective allowed for a more in-depth analysis of the challenges and their solutions.</a:t>
            </a:r>
            <a:endParaRPr lang="en-GB" dirty="0"/>
          </a:p>
          <a:p>
            <a:r>
              <a:rPr lang="en-US" dirty="0"/>
              <a:t>Secondly, the researchers provided a high-level design for the database infrastructure. A robust database infrastructure is essential for the efficient and secure management of financial data.</a:t>
            </a:r>
            <a:endParaRPr lang="en-GB" dirty="0"/>
          </a:p>
          <a:p>
            <a:r>
              <a:rPr lang="en-US" dirty="0"/>
              <a:t>The third aspect involved a review of a Point of Sale (POS) application designed for use with mobile devices. Such an application is crucial for enhancing the client's experience and enabling convenient financial transactions.</a:t>
            </a:r>
            <a:endParaRPr lang="en-GB" dirty="0"/>
          </a:p>
          <a:p>
            <a:r>
              <a:rPr lang="en-US" dirty="0"/>
              <a:t>Finally, the project presented a proposal containing solutions aimed at mitigating the challenges associated with database integration. As MMFI sought to enhance its mobile banking capabilities, addressing these integration hurdles was a </a:t>
            </a:r>
            <a:r>
              <a:rPr lang="en-US" dirty="0" smtClean="0"/>
              <a:t>priority.</a:t>
            </a:r>
            <a:endParaRPr lang="en-GB" dirty="0"/>
          </a:p>
        </p:txBody>
      </p:sp>
    </p:spTree>
    <p:extLst>
      <p:ext uri="{BB962C8B-B14F-4D97-AF65-F5344CB8AC3E}">
        <p14:creationId xmlns:p14="http://schemas.microsoft.com/office/powerpoint/2010/main" val="2448957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248" y="813414"/>
            <a:ext cx="8761413" cy="706964"/>
          </a:xfrm>
        </p:spPr>
        <p:txBody>
          <a:bodyPr/>
          <a:lstStyle/>
          <a:p>
            <a:r>
              <a:rPr lang="en-US" dirty="0" smtClean="0"/>
              <a:t>Problem Discovery</a:t>
            </a:r>
            <a:endParaRPr lang="en-GB" dirty="0"/>
          </a:p>
        </p:txBody>
      </p:sp>
      <p:sp>
        <p:nvSpPr>
          <p:cNvPr id="3" name="Content Placeholder 2"/>
          <p:cNvSpPr>
            <a:spLocks noGrp="1"/>
          </p:cNvSpPr>
          <p:nvPr>
            <p:ph idx="1"/>
          </p:nvPr>
        </p:nvSpPr>
        <p:spPr>
          <a:xfrm>
            <a:off x="187906" y="2472486"/>
            <a:ext cx="7381818" cy="4258252"/>
          </a:xfrm>
        </p:spPr>
        <p:txBody>
          <a:bodyPr>
            <a:normAutofit/>
          </a:bodyPr>
          <a:lstStyle/>
          <a:p>
            <a:r>
              <a:rPr lang="en-US" dirty="0">
                <a:solidFill>
                  <a:schemeClr val="tx1"/>
                </a:solidFill>
              </a:rPr>
              <a:t>During the initial assessment, it became evident that MMFI faced significant challenges, particularly concerning its workforce. The organization struggled with limited staff resources, hindering their ability to address the issues identified. This required the engagement of external consultants to rectify database errors</a:t>
            </a:r>
            <a:r>
              <a:rPr lang="en-US" dirty="0" smtClean="0">
                <a:solidFill>
                  <a:schemeClr val="tx1"/>
                </a:solidFill>
              </a:rPr>
              <a:t>.</a:t>
            </a:r>
          </a:p>
          <a:p>
            <a:r>
              <a:rPr lang="en-US" dirty="0">
                <a:solidFill>
                  <a:schemeClr val="tx1"/>
                </a:solidFill>
              </a:rPr>
              <a:t>Currently, MMFI exports data to .csv files, which are then handed over to a company based in Southeast Asia. This external company runs a tool to validate the data and ensure the accuracy of the information. At present, more than 30 issues have been identified, and the cost of this validation process becomes a substantial expense</a:t>
            </a:r>
            <a:r>
              <a:rPr lang="en-US" dirty="0" smtClean="0">
                <a:solidFill>
                  <a:schemeClr val="tx1"/>
                </a:solidFill>
              </a:rPr>
              <a:t>.</a:t>
            </a:r>
            <a:endParaRPr lang="en-GB"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601" y="2588521"/>
            <a:ext cx="4280120" cy="3321221"/>
          </a:xfrm>
          <a:prstGeom prst="rect">
            <a:avLst/>
          </a:prstGeom>
        </p:spPr>
      </p:pic>
    </p:spTree>
    <p:extLst>
      <p:ext uri="{BB962C8B-B14F-4D97-AF65-F5344CB8AC3E}">
        <p14:creationId xmlns:p14="http://schemas.microsoft.com/office/powerpoint/2010/main" val="997774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639" y="2952292"/>
            <a:ext cx="11184732" cy="2722644"/>
          </a:xfrm>
        </p:spPr>
        <p:txBody>
          <a:bodyPr>
            <a:normAutofit fontScale="92500" lnSpcReduction="20000"/>
          </a:bodyPr>
          <a:lstStyle/>
          <a:p>
            <a:r>
              <a:rPr lang="en-US" dirty="0"/>
              <a:t>This software-driven data check is estimated to take about 1.5 hours per activity, costing approximately $1350. When converted to Ethiopian Birr, this amounts to around 36,909 ETB per activity. Such costs pose challenges in budgeting for MMFI's overall projects and data migration.</a:t>
            </a:r>
            <a:endParaRPr lang="en-GB" dirty="0"/>
          </a:p>
          <a:p>
            <a:r>
              <a:rPr lang="en-US" dirty="0"/>
              <a:t>Another issue arises in the transport of data from remote sites to the headquarters in Addis Ababa. Due to slow Internet speeds, employees often need to travel for up to four hours to deliver data in person. This data is transported on an unencrypted Universal Serial Bus (USB), which has led to instances of misplaced USBs during trips.</a:t>
            </a:r>
          </a:p>
          <a:p>
            <a:r>
              <a:rPr lang="en-US" dirty="0"/>
              <a:t>In light of growing concerns about privacy and security in the region, maintaining the confidentiality and integrity of communication becomes paramount. Data transferred in plain text is vulnerable to interception and modification, posing risks to personal identifiable information (PII) and sensitive financial data.</a:t>
            </a:r>
            <a:endParaRPr lang="en-GB" dirty="0"/>
          </a:p>
        </p:txBody>
      </p:sp>
    </p:spTree>
    <p:extLst>
      <p:ext uri="{BB962C8B-B14F-4D97-AF65-F5344CB8AC3E}">
        <p14:creationId xmlns:p14="http://schemas.microsoft.com/office/powerpoint/2010/main" val="36088967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335</TotalTime>
  <Words>1880</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East African Cybersecurity</vt:lpstr>
      <vt:lpstr>Introduction</vt:lpstr>
      <vt:lpstr>Regional Importance</vt:lpstr>
      <vt:lpstr>National Security Implications</vt:lpstr>
      <vt:lpstr>Microfinance Institutions</vt:lpstr>
      <vt:lpstr>Project Overview</vt:lpstr>
      <vt:lpstr>Problem Statement</vt:lpstr>
      <vt:lpstr>Problem Discovery</vt:lpstr>
      <vt:lpstr>PowerPoint Presentation</vt:lpstr>
      <vt:lpstr>Need for Process Implementaion</vt:lpstr>
      <vt:lpstr>Project Recommendations – Documentation Management</vt:lpstr>
      <vt:lpstr>Project Recommendation – Secure Email and Data Encryption</vt:lpstr>
      <vt:lpstr>Security and Privacy Controls</vt:lpstr>
      <vt:lpstr>PowerPoint Presentation</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African Cybersecurity</dc:title>
  <dc:creator>Ishan Prabhune</dc:creator>
  <cp:lastModifiedBy>Ishan Prabhune</cp:lastModifiedBy>
  <cp:revision>31</cp:revision>
  <dcterms:created xsi:type="dcterms:W3CDTF">2023-10-13T04:58:07Z</dcterms:created>
  <dcterms:modified xsi:type="dcterms:W3CDTF">2023-10-13T23:50:48Z</dcterms:modified>
</cp:coreProperties>
</file>