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58" r:id="rId4"/>
    <p:sldId id="259" r:id="rId5"/>
    <p:sldId id="260" r:id="rId6"/>
    <p:sldId id="261" r:id="rId7"/>
    <p:sldId id="263" r:id="rId8"/>
    <p:sldId id="264" r:id="rId9"/>
    <p:sldId id="265" r:id="rId10"/>
    <p:sldId id="266" r:id="rId11"/>
    <p:sldId id="267" r:id="rId12"/>
    <p:sldId id="268" r:id="rId13"/>
    <p:sldId id="277"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82" d="100"/>
          <a:sy n="82"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8D712C-038C-4E11-A4BB-F042794A7045}"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96564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D712C-038C-4E11-A4BB-F042794A7045}"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232560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88D712C-038C-4E11-A4BB-F042794A7045}" type="datetimeFigureOut">
              <a:rPr lang="en-US" smtClean="0"/>
              <a:t>10/16/2023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209146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D712C-038C-4E11-A4BB-F042794A7045}"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419303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88D712C-038C-4E11-A4BB-F042794A7045}" type="datetimeFigureOut">
              <a:rPr lang="en-US" smtClean="0"/>
              <a:t>10/16/2023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86F5EB6-4719-4FDD-BD27-C9618438A2D2}" type="slidenum">
              <a:rPr lang="en-US" smtClean="0"/>
              <a:t>‹#›</a:t>
            </a:fld>
            <a:endParaRPr lang="en-US"/>
          </a:p>
        </p:txBody>
      </p:sp>
    </p:spTree>
    <p:extLst>
      <p:ext uri="{BB962C8B-B14F-4D97-AF65-F5344CB8AC3E}">
        <p14:creationId xmlns:p14="http://schemas.microsoft.com/office/powerpoint/2010/main" val="30382285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8D712C-038C-4E11-A4BB-F042794A7045}"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148103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D712C-038C-4E11-A4BB-F042794A7045}"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323234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8D712C-038C-4E11-A4BB-F042794A7045}"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324001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D712C-038C-4E11-A4BB-F042794A7045}"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88498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8D712C-038C-4E11-A4BB-F042794A7045}"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103497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8D712C-038C-4E11-A4BB-F042794A7045}"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F5EB6-4719-4FDD-BD27-C9618438A2D2}" type="slidenum">
              <a:rPr lang="en-US" smtClean="0"/>
              <a:t>‹#›</a:t>
            </a:fld>
            <a:endParaRPr lang="en-US"/>
          </a:p>
        </p:txBody>
      </p:sp>
    </p:spTree>
    <p:extLst>
      <p:ext uri="{BB962C8B-B14F-4D97-AF65-F5344CB8AC3E}">
        <p14:creationId xmlns:p14="http://schemas.microsoft.com/office/powerpoint/2010/main" val="41859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88D712C-038C-4E11-A4BB-F042794A7045}" type="datetimeFigureOut">
              <a:rPr lang="en-US" smtClean="0"/>
              <a:t>10/16/2023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86F5EB6-4719-4FDD-BD27-C9618438A2D2}" type="slidenum">
              <a:rPr lang="en-US" smtClean="0"/>
              <a:t>‹#›</a:t>
            </a:fld>
            <a:endParaRPr lang="en-US"/>
          </a:p>
        </p:txBody>
      </p:sp>
    </p:spTree>
    <p:extLst>
      <p:ext uri="{BB962C8B-B14F-4D97-AF65-F5344CB8AC3E}">
        <p14:creationId xmlns:p14="http://schemas.microsoft.com/office/powerpoint/2010/main" val="897820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F6AF-356A-BEBE-3DD1-17CDC7CF1D0B}"/>
              </a:ext>
            </a:extLst>
          </p:cNvPr>
          <p:cNvSpPr>
            <a:spLocks noGrp="1"/>
          </p:cNvSpPr>
          <p:nvPr>
            <p:ph type="ctrTitle"/>
          </p:nvPr>
        </p:nvSpPr>
        <p:spPr/>
        <p:txBody>
          <a:bodyPr>
            <a:noAutofit/>
          </a:bodyPr>
          <a:lstStyle/>
          <a:p>
            <a:r>
              <a:rPr lang="en-US" sz="4000" b="1" i="0" dirty="0">
                <a:solidFill>
                  <a:srgbClr val="000000"/>
                </a:solidFill>
                <a:effectLst/>
                <a:latin typeface="arial" panose="020B0604020202020204" pitchFamily="34" charset="0"/>
              </a:rPr>
              <a:t>Group Assignment: </a:t>
            </a:r>
            <a:br>
              <a:rPr lang="en-US" sz="4000" b="1" i="0" dirty="0">
                <a:solidFill>
                  <a:srgbClr val="000000"/>
                </a:solidFill>
                <a:effectLst/>
                <a:latin typeface="arial" panose="020B0604020202020204" pitchFamily="34" charset="0"/>
              </a:rPr>
            </a:br>
            <a:r>
              <a:rPr lang="en-US" sz="4000" b="1" i="0" dirty="0">
                <a:solidFill>
                  <a:srgbClr val="000000"/>
                </a:solidFill>
                <a:effectLst/>
                <a:latin typeface="arial" panose="020B0604020202020204" pitchFamily="34" charset="0"/>
              </a:rPr>
              <a:t>SQL Injection Testing using </a:t>
            </a:r>
            <a:r>
              <a:rPr lang="en-US" sz="4000" b="1" i="0" dirty="0" err="1">
                <a:solidFill>
                  <a:srgbClr val="000000"/>
                </a:solidFill>
                <a:effectLst/>
                <a:latin typeface="arial" panose="020B0604020202020204" pitchFamily="34" charset="0"/>
              </a:rPr>
              <a:t>SQLmap</a:t>
            </a:r>
            <a:endParaRPr lang="en-US" sz="4000" dirty="0"/>
          </a:p>
        </p:txBody>
      </p:sp>
      <p:sp>
        <p:nvSpPr>
          <p:cNvPr id="3" name="Subtitle 2">
            <a:extLst>
              <a:ext uri="{FF2B5EF4-FFF2-40B4-BE49-F238E27FC236}">
                <a16:creationId xmlns:a16="http://schemas.microsoft.com/office/drawing/2014/main" id="{7F57C626-16F4-4A28-0731-368483891EAA}"/>
              </a:ext>
            </a:extLst>
          </p:cNvPr>
          <p:cNvSpPr>
            <a:spLocks noGrp="1"/>
          </p:cNvSpPr>
          <p:nvPr>
            <p:ph type="subTitle" idx="1"/>
          </p:nvPr>
        </p:nvSpPr>
        <p:spPr>
          <a:xfrm>
            <a:off x="934497" y="3996250"/>
            <a:ext cx="9733503" cy="2384453"/>
          </a:xfrm>
        </p:spPr>
        <p:txBody>
          <a:bodyPr>
            <a:normAutofit fontScale="92500" lnSpcReduction="10000"/>
          </a:bodyPr>
          <a:lstStyle/>
          <a:p>
            <a:pPr algn="l"/>
            <a:r>
              <a:rPr lang="en-US" dirty="0"/>
              <a:t>GROUP MEMBERS: </a:t>
            </a:r>
          </a:p>
          <a:p>
            <a:pPr marL="457200" indent="-457200" algn="l">
              <a:buFont typeface="+mj-lt"/>
              <a:buAutoNum type="arabicPeriod"/>
            </a:pPr>
            <a:r>
              <a:rPr lang="en-US" dirty="0"/>
              <a:t>HARSHAL SAWANT </a:t>
            </a:r>
          </a:p>
          <a:p>
            <a:pPr marL="457200" indent="-457200" algn="l">
              <a:buFont typeface="+mj-lt"/>
              <a:buAutoNum type="arabicPeriod"/>
            </a:pPr>
            <a:r>
              <a:rPr lang="en-US" dirty="0"/>
              <a:t>ISHAN PRABHUNE </a:t>
            </a:r>
          </a:p>
          <a:p>
            <a:pPr marL="457200" indent="-457200" algn="l">
              <a:buFont typeface="+mj-lt"/>
              <a:buAutoNum type="arabicPeriod"/>
            </a:pPr>
            <a:r>
              <a:rPr lang="en-US" dirty="0"/>
              <a:t>PRATIK DARADE </a:t>
            </a:r>
          </a:p>
          <a:p>
            <a:pPr marL="457200" indent="-457200" algn="l">
              <a:buFont typeface="+mj-lt"/>
              <a:buAutoNum type="arabicPeriod"/>
            </a:pPr>
            <a:r>
              <a:rPr lang="en-US" dirty="0"/>
              <a:t>ANIKET SINGH </a:t>
            </a:r>
          </a:p>
          <a:p>
            <a:pPr marL="457200" indent="-457200" algn="l">
              <a:buFont typeface="+mj-lt"/>
              <a:buAutoNum type="arabicPeriod"/>
            </a:pPr>
            <a:r>
              <a:rPr lang="en-US" dirty="0"/>
              <a:t>RAJ DEDHIA</a:t>
            </a:r>
          </a:p>
        </p:txBody>
      </p:sp>
    </p:spTree>
    <p:extLst>
      <p:ext uri="{BB962C8B-B14F-4D97-AF65-F5344CB8AC3E}">
        <p14:creationId xmlns:p14="http://schemas.microsoft.com/office/powerpoint/2010/main" val="63086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1637-4446-38FA-9678-08DCEE711673}"/>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8 - Displaying Columns in a Table</a:t>
            </a:r>
            <a:endParaRPr lang="en-US" dirty="0"/>
          </a:p>
        </p:txBody>
      </p:sp>
      <p:sp>
        <p:nvSpPr>
          <p:cNvPr id="3" name="Content Placeholder 2">
            <a:extLst>
              <a:ext uri="{FF2B5EF4-FFF2-40B4-BE49-F238E27FC236}">
                <a16:creationId xmlns:a16="http://schemas.microsoft.com/office/drawing/2014/main" id="{A36A6118-B5B7-D856-977A-4173CC0C528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To explore the database further, we use the '-D' and '-T' parameters. The '--columns' parameter helps to list the columns of the selected table.</a:t>
            </a:r>
            <a:endParaRPr lang="en-US" dirty="0"/>
          </a:p>
        </p:txBody>
      </p:sp>
      <p:pic>
        <p:nvPicPr>
          <p:cNvPr id="7" name="Image9">
            <a:extLst>
              <a:ext uri="{FF2B5EF4-FFF2-40B4-BE49-F238E27FC236}">
                <a16:creationId xmlns:a16="http://schemas.microsoft.com/office/drawing/2014/main" id="{6F2FBF38-F7B6-2CD3-7E9F-E05BA8D0DA0E}"/>
              </a:ext>
            </a:extLst>
          </p:cNvPr>
          <p:cNvPicPr>
            <a:picLocks noChangeAspect="1"/>
          </p:cNvPicPr>
          <p:nvPr/>
        </p:nvPicPr>
        <p:blipFill>
          <a:blip r:embed="rId2"/>
          <a:stretch>
            <a:fillRect/>
          </a:stretch>
        </p:blipFill>
        <p:spPr bwMode="auto">
          <a:xfrm>
            <a:off x="2044493" y="4379837"/>
            <a:ext cx="9263432" cy="316770"/>
          </a:xfrm>
          <a:prstGeom prst="rect">
            <a:avLst/>
          </a:prstGeom>
        </p:spPr>
      </p:pic>
      <p:pic>
        <p:nvPicPr>
          <p:cNvPr id="8" name="Image11">
            <a:extLst>
              <a:ext uri="{FF2B5EF4-FFF2-40B4-BE49-F238E27FC236}">
                <a16:creationId xmlns:a16="http://schemas.microsoft.com/office/drawing/2014/main" id="{1F397E68-C3D7-EA9F-8004-4267B9235918}"/>
              </a:ext>
            </a:extLst>
          </p:cNvPr>
          <p:cNvPicPr>
            <a:picLocks noChangeAspect="1"/>
          </p:cNvPicPr>
          <p:nvPr/>
        </p:nvPicPr>
        <p:blipFill>
          <a:blip r:embed="rId3"/>
          <a:stretch>
            <a:fillRect/>
          </a:stretch>
        </p:blipFill>
        <p:spPr bwMode="auto">
          <a:xfrm>
            <a:off x="1749059" y="5161026"/>
            <a:ext cx="9558866" cy="273193"/>
          </a:xfrm>
          <a:prstGeom prst="rect">
            <a:avLst/>
          </a:prstGeom>
        </p:spPr>
      </p:pic>
    </p:spTree>
    <p:extLst>
      <p:ext uri="{BB962C8B-B14F-4D97-AF65-F5344CB8AC3E}">
        <p14:creationId xmlns:p14="http://schemas.microsoft.com/office/powerpoint/2010/main" val="397538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79E9-27BF-E56B-74B0-19AD42159B51}"/>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9 - Choosing the Users Table</a:t>
            </a:r>
            <a:endParaRPr lang="en-US" dirty="0"/>
          </a:p>
        </p:txBody>
      </p:sp>
      <p:sp>
        <p:nvSpPr>
          <p:cNvPr id="3" name="Content Placeholder 2">
            <a:extLst>
              <a:ext uri="{FF2B5EF4-FFF2-40B4-BE49-F238E27FC236}">
                <a16:creationId xmlns:a16="http://schemas.microsoft.com/office/drawing/2014/main" id="{618AB09C-F53E-5300-E68C-4DFC44A3A39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users table often contains valuable user information. We'll guide you on how to select this table for further analysis.</a:t>
            </a:r>
            <a:endParaRPr lang="en-US" dirty="0"/>
          </a:p>
        </p:txBody>
      </p:sp>
      <p:pic>
        <p:nvPicPr>
          <p:cNvPr id="4" name="Image10">
            <a:extLst>
              <a:ext uri="{FF2B5EF4-FFF2-40B4-BE49-F238E27FC236}">
                <a16:creationId xmlns:a16="http://schemas.microsoft.com/office/drawing/2014/main" id="{45E484E6-A6A1-EC31-E068-1ECBDB75FF82}"/>
              </a:ext>
            </a:extLst>
          </p:cNvPr>
          <p:cNvPicPr>
            <a:picLocks noChangeAspect="1"/>
          </p:cNvPicPr>
          <p:nvPr/>
        </p:nvPicPr>
        <p:blipFill>
          <a:blip r:embed="rId2"/>
          <a:stretch>
            <a:fillRect/>
          </a:stretch>
        </p:blipFill>
        <p:spPr bwMode="auto">
          <a:xfrm>
            <a:off x="5056623" y="2836214"/>
            <a:ext cx="6057900" cy="3600450"/>
          </a:xfrm>
          <a:prstGeom prst="rect">
            <a:avLst/>
          </a:prstGeom>
        </p:spPr>
      </p:pic>
    </p:spTree>
    <p:extLst>
      <p:ext uri="{BB962C8B-B14F-4D97-AF65-F5344CB8AC3E}">
        <p14:creationId xmlns:p14="http://schemas.microsoft.com/office/powerpoint/2010/main" val="228037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4F0D-62FF-1C0F-DB9A-4C2F20294E99}"/>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10 - Displaying COLUMNS OF USER TABLES</a:t>
            </a:r>
            <a:endParaRPr lang="en-US" dirty="0"/>
          </a:p>
        </p:txBody>
      </p:sp>
      <p:sp>
        <p:nvSpPr>
          <p:cNvPr id="3" name="Content Placeholder 2">
            <a:extLst>
              <a:ext uri="{FF2B5EF4-FFF2-40B4-BE49-F238E27FC236}">
                <a16:creationId xmlns:a16="http://schemas.microsoft.com/office/drawing/2014/main" id="{9426D2DE-7228-FA60-0CA7-B01F7785CA9D}"/>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this step, you'll learn how to retrieve and display usernames from the users table. The '-C' and '--dump' parameters come into play for making the data visible on the terminal.</a:t>
            </a:r>
            <a:endParaRPr lang="en-US" dirty="0"/>
          </a:p>
        </p:txBody>
      </p:sp>
      <p:pic>
        <p:nvPicPr>
          <p:cNvPr id="4" name="Image11">
            <a:extLst>
              <a:ext uri="{FF2B5EF4-FFF2-40B4-BE49-F238E27FC236}">
                <a16:creationId xmlns:a16="http://schemas.microsoft.com/office/drawing/2014/main" id="{78454353-C269-3D53-D318-15EE796B2678}"/>
              </a:ext>
            </a:extLst>
          </p:cNvPr>
          <p:cNvPicPr>
            <a:picLocks noChangeAspect="1"/>
          </p:cNvPicPr>
          <p:nvPr/>
        </p:nvPicPr>
        <p:blipFill>
          <a:blip r:embed="rId2"/>
          <a:stretch>
            <a:fillRect/>
          </a:stretch>
        </p:blipFill>
        <p:spPr bwMode="auto">
          <a:xfrm>
            <a:off x="3593080" y="2896386"/>
            <a:ext cx="7648839" cy="218604"/>
          </a:xfrm>
          <a:prstGeom prst="rect">
            <a:avLst/>
          </a:prstGeom>
        </p:spPr>
      </p:pic>
      <p:pic>
        <p:nvPicPr>
          <p:cNvPr id="5" name="Image12">
            <a:extLst>
              <a:ext uri="{FF2B5EF4-FFF2-40B4-BE49-F238E27FC236}">
                <a16:creationId xmlns:a16="http://schemas.microsoft.com/office/drawing/2014/main" id="{2F845B89-1F29-9704-30C5-107936192F92}"/>
              </a:ext>
            </a:extLst>
          </p:cNvPr>
          <p:cNvPicPr>
            <a:picLocks noChangeAspect="1"/>
          </p:cNvPicPr>
          <p:nvPr/>
        </p:nvPicPr>
        <p:blipFill>
          <a:blip r:embed="rId3"/>
          <a:stretch>
            <a:fillRect/>
          </a:stretch>
        </p:blipFill>
        <p:spPr bwMode="auto">
          <a:xfrm>
            <a:off x="8272933" y="3249050"/>
            <a:ext cx="2968986" cy="3324774"/>
          </a:xfrm>
          <a:prstGeom prst="rect">
            <a:avLst/>
          </a:prstGeom>
        </p:spPr>
      </p:pic>
    </p:spTree>
    <p:extLst>
      <p:ext uri="{BB962C8B-B14F-4D97-AF65-F5344CB8AC3E}">
        <p14:creationId xmlns:p14="http://schemas.microsoft.com/office/powerpoint/2010/main" val="229317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5A71-D595-8D58-5641-4135A15DD238}"/>
              </a:ext>
            </a:extLst>
          </p:cNvPr>
          <p:cNvSpPr>
            <a:spLocks noGrp="1"/>
          </p:cNvSpPr>
          <p:nvPr>
            <p:ph type="title"/>
          </p:nvPr>
        </p:nvSpPr>
        <p:spPr/>
        <p:txBody>
          <a:bodyPr/>
          <a:lstStyle/>
          <a:p>
            <a:br>
              <a:rPr lang="en-US" sz="1800"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Step 11: Displaying the usernames in table users.</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6502C2A9-085F-DB0A-B74B-5A1017762EAF}"/>
              </a:ext>
            </a:extLst>
          </p:cNvPr>
          <p:cNvSpPr>
            <a:spLocks noGrp="1"/>
          </p:cNvSpPr>
          <p:nvPr>
            <p:ph idx="1"/>
          </p:nvPr>
        </p:nvSpPr>
        <p:spPr/>
        <p:txBody>
          <a:bodyPr>
            <a:normAutofit/>
          </a:bodyPr>
          <a:lstStyle/>
          <a:p>
            <a:r>
              <a:rPr lang="en-US" sz="2000" dirty="0"/>
              <a:t>The usernames are displayed in this step using the command given below.</a:t>
            </a:r>
          </a:p>
        </p:txBody>
      </p:sp>
      <p:pic>
        <p:nvPicPr>
          <p:cNvPr id="7" name="Image13">
            <a:extLst>
              <a:ext uri="{FF2B5EF4-FFF2-40B4-BE49-F238E27FC236}">
                <a16:creationId xmlns:a16="http://schemas.microsoft.com/office/drawing/2014/main" id="{5702111D-899E-DD3E-0AC7-61ECE203163D}"/>
              </a:ext>
            </a:extLst>
          </p:cNvPr>
          <p:cNvPicPr>
            <a:picLocks noChangeAspect="1"/>
          </p:cNvPicPr>
          <p:nvPr/>
        </p:nvPicPr>
        <p:blipFill>
          <a:blip r:embed="rId2"/>
          <a:stretch>
            <a:fillRect/>
          </a:stretch>
        </p:blipFill>
        <p:spPr bwMode="auto">
          <a:xfrm>
            <a:off x="2086496" y="2923839"/>
            <a:ext cx="8630130" cy="257900"/>
          </a:xfrm>
          <a:prstGeom prst="rect">
            <a:avLst/>
          </a:prstGeom>
        </p:spPr>
      </p:pic>
      <p:pic>
        <p:nvPicPr>
          <p:cNvPr id="8" name="Image14">
            <a:extLst>
              <a:ext uri="{FF2B5EF4-FFF2-40B4-BE49-F238E27FC236}">
                <a16:creationId xmlns:a16="http://schemas.microsoft.com/office/drawing/2014/main" id="{FE4F1E5D-32F8-AEF3-07D8-E8608EFD1DEF}"/>
              </a:ext>
            </a:extLst>
          </p:cNvPr>
          <p:cNvPicPr>
            <a:picLocks noChangeAspect="1"/>
          </p:cNvPicPr>
          <p:nvPr/>
        </p:nvPicPr>
        <p:blipFill>
          <a:blip r:embed="rId3"/>
          <a:stretch>
            <a:fillRect/>
          </a:stretch>
        </p:blipFill>
        <p:spPr bwMode="auto">
          <a:xfrm>
            <a:off x="8001613" y="3541666"/>
            <a:ext cx="2715013" cy="2513901"/>
          </a:xfrm>
          <a:prstGeom prst="rect">
            <a:avLst/>
          </a:prstGeom>
        </p:spPr>
      </p:pic>
    </p:spTree>
    <p:extLst>
      <p:ext uri="{BB962C8B-B14F-4D97-AF65-F5344CB8AC3E}">
        <p14:creationId xmlns:p14="http://schemas.microsoft.com/office/powerpoint/2010/main" val="29534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4689-1FF1-AE65-7245-E0E3E878E2B3}"/>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12 - Displaying Password COLUMN</a:t>
            </a:r>
            <a:endParaRPr lang="en-US" dirty="0"/>
          </a:p>
        </p:txBody>
      </p:sp>
      <p:sp>
        <p:nvSpPr>
          <p:cNvPr id="3" name="Content Placeholder 2">
            <a:extLst>
              <a:ext uri="{FF2B5EF4-FFF2-40B4-BE49-F238E27FC236}">
                <a16:creationId xmlns:a16="http://schemas.microsoft.com/office/drawing/2014/main" id="{1886B0DA-0824-AA07-D5AE-E958415829EC}"/>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Building on the previous step, we'll explore how to retrieve passwords, highlighting the need for secure data handling.</a:t>
            </a:r>
            <a:endParaRPr lang="en-US" dirty="0"/>
          </a:p>
        </p:txBody>
      </p:sp>
      <p:pic>
        <p:nvPicPr>
          <p:cNvPr id="4" name="Image15">
            <a:extLst>
              <a:ext uri="{FF2B5EF4-FFF2-40B4-BE49-F238E27FC236}">
                <a16:creationId xmlns:a16="http://schemas.microsoft.com/office/drawing/2014/main" id="{5FAA5583-C7D6-E89E-4FC2-1A03CB07D0D9}"/>
              </a:ext>
            </a:extLst>
          </p:cNvPr>
          <p:cNvPicPr>
            <a:picLocks noChangeAspect="1"/>
          </p:cNvPicPr>
          <p:nvPr/>
        </p:nvPicPr>
        <p:blipFill>
          <a:blip r:embed="rId2"/>
          <a:stretch>
            <a:fillRect/>
          </a:stretch>
        </p:blipFill>
        <p:spPr bwMode="auto">
          <a:xfrm>
            <a:off x="3205346" y="2973914"/>
            <a:ext cx="7781653" cy="229423"/>
          </a:xfrm>
          <a:prstGeom prst="rect">
            <a:avLst/>
          </a:prstGeom>
        </p:spPr>
      </p:pic>
      <p:pic>
        <p:nvPicPr>
          <p:cNvPr id="6" name="Image16">
            <a:extLst>
              <a:ext uri="{FF2B5EF4-FFF2-40B4-BE49-F238E27FC236}">
                <a16:creationId xmlns:a16="http://schemas.microsoft.com/office/drawing/2014/main" id="{CE28CCF0-4B1A-9804-F4C1-B85C402E9BC6}"/>
              </a:ext>
            </a:extLst>
          </p:cNvPr>
          <p:cNvPicPr>
            <a:picLocks noChangeAspect="1"/>
          </p:cNvPicPr>
          <p:nvPr/>
        </p:nvPicPr>
        <p:blipFill>
          <a:blip r:embed="rId3"/>
          <a:stretch>
            <a:fillRect/>
          </a:stretch>
        </p:blipFill>
        <p:spPr bwMode="auto">
          <a:xfrm>
            <a:off x="7963820" y="3502466"/>
            <a:ext cx="3023179" cy="2797849"/>
          </a:xfrm>
          <a:prstGeom prst="rect">
            <a:avLst/>
          </a:prstGeom>
        </p:spPr>
      </p:pic>
    </p:spTree>
    <p:extLst>
      <p:ext uri="{BB962C8B-B14F-4D97-AF65-F5344CB8AC3E}">
        <p14:creationId xmlns:p14="http://schemas.microsoft.com/office/powerpoint/2010/main" val="418682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1884-50B5-26AA-D090-2ADB0ABB4540}"/>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13 - Displaying Email IDs</a:t>
            </a:r>
            <a:endParaRPr lang="en-US" dirty="0"/>
          </a:p>
        </p:txBody>
      </p:sp>
      <p:sp>
        <p:nvSpPr>
          <p:cNvPr id="3" name="Content Placeholder 2">
            <a:extLst>
              <a:ext uri="{FF2B5EF4-FFF2-40B4-BE49-F238E27FC236}">
                <a16:creationId xmlns:a16="http://schemas.microsoft.com/office/drawing/2014/main" id="{EA92976A-BB28-3FAF-3123-E9AD1920AD8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this step, you'll discover how to access email addresses stored in the database, emphasizing the sensitivity of this information.</a:t>
            </a:r>
            <a:endParaRPr lang="en-US" dirty="0"/>
          </a:p>
        </p:txBody>
      </p:sp>
      <p:pic>
        <p:nvPicPr>
          <p:cNvPr id="4" name="Image17">
            <a:extLst>
              <a:ext uri="{FF2B5EF4-FFF2-40B4-BE49-F238E27FC236}">
                <a16:creationId xmlns:a16="http://schemas.microsoft.com/office/drawing/2014/main" id="{C689FD22-D058-7361-C6AC-8329BBAF0082}"/>
              </a:ext>
            </a:extLst>
          </p:cNvPr>
          <p:cNvPicPr>
            <a:picLocks noChangeAspect="1"/>
          </p:cNvPicPr>
          <p:nvPr/>
        </p:nvPicPr>
        <p:blipFill>
          <a:blip r:embed="rId2"/>
          <a:stretch>
            <a:fillRect/>
          </a:stretch>
        </p:blipFill>
        <p:spPr bwMode="auto">
          <a:xfrm>
            <a:off x="3010275" y="3243106"/>
            <a:ext cx="8307085" cy="223255"/>
          </a:xfrm>
          <a:prstGeom prst="rect">
            <a:avLst/>
          </a:prstGeom>
        </p:spPr>
      </p:pic>
      <p:pic>
        <p:nvPicPr>
          <p:cNvPr id="5" name="Image18">
            <a:extLst>
              <a:ext uri="{FF2B5EF4-FFF2-40B4-BE49-F238E27FC236}">
                <a16:creationId xmlns:a16="http://schemas.microsoft.com/office/drawing/2014/main" id="{CA6C991E-65F8-B27D-B97F-2D9D9314BE98}"/>
              </a:ext>
            </a:extLst>
          </p:cNvPr>
          <p:cNvPicPr>
            <a:picLocks noChangeAspect="1"/>
          </p:cNvPicPr>
          <p:nvPr/>
        </p:nvPicPr>
        <p:blipFill>
          <a:blip r:embed="rId3"/>
          <a:stretch>
            <a:fillRect/>
          </a:stretch>
        </p:blipFill>
        <p:spPr bwMode="auto">
          <a:xfrm>
            <a:off x="8543721" y="3842792"/>
            <a:ext cx="2773639" cy="2375128"/>
          </a:xfrm>
          <a:prstGeom prst="rect">
            <a:avLst/>
          </a:prstGeom>
        </p:spPr>
      </p:pic>
    </p:spTree>
    <p:extLst>
      <p:ext uri="{BB962C8B-B14F-4D97-AF65-F5344CB8AC3E}">
        <p14:creationId xmlns:p14="http://schemas.microsoft.com/office/powerpoint/2010/main" val="41822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5DF9-1656-E92D-9F62-A472E62B595A}"/>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14 - Displaying Credit Card Info</a:t>
            </a:r>
            <a:endParaRPr lang="en-US" dirty="0"/>
          </a:p>
        </p:txBody>
      </p:sp>
      <p:sp>
        <p:nvSpPr>
          <p:cNvPr id="3" name="Content Placeholder 2">
            <a:extLst>
              <a:ext uri="{FF2B5EF4-FFF2-40B4-BE49-F238E27FC236}">
                <a16:creationId xmlns:a16="http://schemas.microsoft.com/office/drawing/2014/main" id="{136E4175-0D12-7571-C086-605D29A765B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We'll cover how to retrieve credit card information. Responsible and ethical handling of such data is crucial.</a:t>
            </a:r>
            <a:endParaRPr lang="en-US" dirty="0"/>
          </a:p>
        </p:txBody>
      </p:sp>
      <p:pic>
        <p:nvPicPr>
          <p:cNvPr id="4" name="Image19">
            <a:extLst>
              <a:ext uri="{FF2B5EF4-FFF2-40B4-BE49-F238E27FC236}">
                <a16:creationId xmlns:a16="http://schemas.microsoft.com/office/drawing/2014/main" id="{9D6E88FD-105B-BD3C-0A92-57BD436E202F}"/>
              </a:ext>
            </a:extLst>
          </p:cNvPr>
          <p:cNvPicPr>
            <a:picLocks noChangeAspect="1"/>
          </p:cNvPicPr>
          <p:nvPr/>
        </p:nvPicPr>
        <p:blipFill>
          <a:blip r:embed="rId2"/>
          <a:stretch>
            <a:fillRect/>
          </a:stretch>
        </p:blipFill>
        <p:spPr bwMode="auto">
          <a:xfrm>
            <a:off x="2990180" y="3130076"/>
            <a:ext cx="8162138" cy="291388"/>
          </a:xfrm>
          <a:prstGeom prst="rect">
            <a:avLst/>
          </a:prstGeom>
        </p:spPr>
      </p:pic>
      <p:pic>
        <p:nvPicPr>
          <p:cNvPr id="5" name="Image20">
            <a:extLst>
              <a:ext uri="{FF2B5EF4-FFF2-40B4-BE49-F238E27FC236}">
                <a16:creationId xmlns:a16="http://schemas.microsoft.com/office/drawing/2014/main" id="{B90DEFC4-4E4D-7346-5D70-61A869FE126B}"/>
              </a:ext>
            </a:extLst>
          </p:cNvPr>
          <p:cNvPicPr>
            <a:picLocks noChangeAspect="1"/>
          </p:cNvPicPr>
          <p:nvPr/>
        </p:nvPicPr>
        <p:blipFill>
          <a:blip r:embed="rId3"/>
          <a:stretch>
            <a:fillRect/>
          </a:stretch>
        </p:blipFill>
        <p:spPr bwMode="auto">
          <a:xfrm>
            <a:off x="7495641" y="3640208"/>
            <a:ext cx="3656677" cy="2489287"/>
          </a:xfrm>
          <a:prstGeom prst="rect">
            <a:avLst/>
          </a:prstGeom>
        </p:spPr>
      </p:pic>
    </p:spTree>
    <p:extLst>
      <p:ext uri="{BB962C8B-B14F-4D97-AF65-F5344CB8AC3E}">
        <p14:creationId xmlns:p14="http://schemas.microsoft.com/office/powerpoint/2010/main" val="302191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A1CF-C70E-806B-62C0-A57DA3A91544}"/>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15 - Display Names</a:t>
            </a:r>
            <a:endParaRPr lang="en-US" dirty="0"/>
          </a:p>
        </p:txBody>
      </p:sp>
      <p:sp>
        <p:nvSpPr>
          <p:cNvPr id="3" name="Content Placeholder 2">
            <a:extLst>
              <a:ext uri="{FF2B5EF4-FFF2-40B4-BE49-F238E27FC236}">
                <a16:creationId xmlns:a16="http://schemas.microsoft.com/office/drawing/2014/main" id="{30644450-EC21-D81B-7886-0C1D12D4E8B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step focuses on retrieving names from the database and discusses potential uses for this data.</a:t>
            </a:r>
            <a:endParaRPr lang="en-US" dirty="0"/>
          </a:p>
        </p:txBody>
      </p:sp>
      <p:pic>
        <p:nvPicPr>
          <p:cNvPr id="4" name="Image21">
            <a:extLst>
              <a:ext uri="{FF2B5EF4-FFF2-40B4-BE49-F238E27FC236}">
                <a16:creationId xmlns:a16="http://schemas.microsoft.com/office/drawing/2014/main" id="{9EEF90E1-3C09-E0B7-25FE-E91A0CC756FC}"/>
              </a:ext>
            </a:extLst>
          </p:cNvPr>
          <p:cNvPicPr>
            <a:picLocks noChangeAspect="1"/>
          </p:cNvPicPr>
          <p:nvPr/>
        </p:nvPicPr>
        <p:blipFill>
          <a:blip r:embed="rId2"/>
          <a:stretch>
            <a:fillRect/>
          </a:stretch>
        </p:blipFill>
        <p:spPr bwMode="auto">
          <a:xfrm>
            <a:off x="3068558" y="3305522"/>
            <a:ext cx="7918441" cy="246955"/>
          </a:xfrm>
          <a:prstGeom prst="rect">
            <a:avLst/>
          </a:prstGeom>
        </p:spPr>
      </p:pic>
      <p:pic>
        <p:nvPicPr>
          <p:cNvPr id="6" name="Image22">
            <a:extLst>
              <a:ext uri="{FF2B5EF4-FFF2-40B4-BE49-F238E27FC236}">
                <a16:creationId xmlns:a16="http://schemas.microsoft.com/office/drawing/2014/main" id="{3DBF557C-02F1-7AB5-8897-07152C14B91F}"/>
              </a:ext>
            </a:extLst>
          </p:cNvPr>
          <p:cNvPicPr>
            <a:picLocks noChangeAspect="1"/>
          </p:cNvPicPr>
          <p:nvPr/>
        </p:nvPicPr>
        <p:blipFill>
          <a:blip r:embed="rId3"/>
          <a:stretch>
            <a:fillRect/>
          </a:stretch>
        </p:blipFill>
        <p:spPr bwMode="auto">
          <a:xfrm>
            <a:off x="8447291" y="3985282"/>
            <a:ext cx="2539708" cy="2376906"/>
          </a:xfrm>
          <a:prstGeom prst="rect">
            <a:avLst/>
          </a:prstGeom>
        </p:spPr>
      </p:pic>
    </p:spTree>
    <p:extLst>
      <p:ext uri="{BB962C8B-B14F-4D97-AF65-F5344CB8AC3E}">
        <p14:creationId xmlns:p14="http://schemas.microsoft.com/office/powerpoint/2010/main" val="59294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61A1-DA19-9D62-A813-490DC6A25AD9}"/>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16 - Logging into the Target URL</a:t>
            </a:r>
            <a:endParaRPr lang="en-US" dirty="0"/>
          </a:p>
        </p:txBody>
      </p:sp>
      <p:sp>
        <p:nvSpPr>
          <p:cNvPr id="3" name="Content Placeholder 2">
            <a:extLst>
              <a:ext uri="{FF2B5EF4-FFF2-40B4-BE49-F238E27FC236}">
                <a16:creationId xmlns:a16="http://schemas.microsoft.com/office/drawing/2014/main" id="{D597303A-8D1D-1807-499D-019F7E4446B8}"/>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extracting information, we'll explore how to securely log in to the target URL using the retrieved credentials.</a:t>
            </a:r>
            <a:endParaRPr lang="en-US" dirty="0"/>
          </a:p>
        </p:txBody>
      </p:sp>
      <p:pic>
        <p:nvPicPr>
          <p:cNvPr id="4" name="Image23">
            <a:extLst>
              <a:ext uri="{FF2B5EF4-FFF2-40B4-BE49-F238E27FC236}">
                <a16:creationId xmlns:a16="http://schemas.microsoft.com/office/drawing/2014/main" id="{370C5E1B-2D0C-225A-C624-B5331855A099}"/>
              </a:ext>
            </a:extLst>
          </p:cNvPr>
          <p:cNvPicPr>
            <a:picLocks noChangeAspect="1"/>
          </p:cNvPicPr>
          <p:nvPr/>
        </p:nvPicPr>
        <p:blipFill>
          <a:blip r:embed="rId2"/>
          <a:stretch>
            <a:fillRect/>
          </a:stretch>
        </p:blipFill>
        <p:spPr bwMode="auto">
          <a:xfrm>
            <a:off x="6578738" y="3501850"/>
            <a:ext cx="4407459" cy="1823776"/>
          </a:xfrm>
          <a:prstGeom prst="rect">
            <a:avLst/>
          </a:prstGeom>
        </p:spPr>
      </p:pic>
    </p:spTree>
    <p:extLst>
      <p:ext uri="{BB962C8B-B14F-4D97-AF65-F5344CB8AC3E}">
        <p14:creationId xmlns:p14="http://schemas.microsoft.com/office/powerpoint/2010/main" val="97859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4BBF-F278-6BE1-2ABF-19DC3E064F5D}"/>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17 - Profile Screen on Target URL</a:t>
            </a:r>
            <a:endParaRPr lang="en-US" dirty="0"/>
          </a:p>
        </p:txBody>
      </p:sp>
      <p:sp>
        <p:nvSpPr>
          <p:cNvPr id="3" name="Content Placeholder 2">
            <a:extLst>
              <a:ext uri="{FF2B5EF4-FFF2-40B4-BE49-F238E27FC236}">
                <a16:creationId xmlns:a16="http://schemas.microsoft.com/office/drawing/2014/main" id="{3A93D1C5-FC89-A252-26A0-A245534145B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We'll delve into the profile screen on the target website, where users typically manage their account information. We'll discuss potential actions and responsibilities in this context</a:t>
            </a:r>
            <a:endParaRPr lang="en-US" dirty="0"/>
          </a:p>
        </p:txBody>
      </p:sp>
      <p:pic>
        <p:nvPicPr>
          <p:cNvPr id="4" name="Image24">
            <a:extLst>
              <a:ext uri="{FF2B5EF4-FFF2-40B4-BE49-F238E27FC236}">
                <a16:creationId xmlns:a16="http://schemas.microsoft.com/office/drawing/2014/main" id="{E209B93B-C8CD-98BA-2434-D3905BC51CFF}"/>
              </a:ext>
            </a:extLst>
          </p:cNvPr>
          <p:cNvPicPr>
            <a:picLocks noChangeAspect="1"/>
          </p:cNvPicPr>
          <p:nvPr/>
        </p:nvPicPr>
        <p:blipFill>
          <a:blip r:embed="rId2"/>
          <a:stretch>
            <a:fillRect/>
          </a:stretch>
        </p:blipFill>
        <p:spPr bwMode="auto">
          <a:xfrm>
            <a:off x="4681575" y="2702864"/>
            <a:ext cx="6332220" cy="3733800"/>
          </a:xfrm>
          <a:prstGeom prst="rect">
            <a:avLst/>
          </a:prstGeom>
        </p:spPr>
      </p:pic>
    </p:spTree>
    <p:extLst>
      <p:ext uri="{BB962C8B-B14F-4D97-AF65-F5344CB8AC3E}">
        <p14:creationId xmlns:p14="http://schemas.microsoft.com/office/powerpoint/2010/main" val="178767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722D-29E1-155A-9EEC-93294F5A0B77}"/>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A249D1B0-41A9-3A94-9746-410DAB7352C7}"/>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Welcome to our step-by-step guide on SQL Injection testing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r>
              <a:rPr lang="en-US" sz="1800" dirty="0">
                <a:effectLst/>
                <a:latin typeface="Calibri" panose="020F0502020204030204" pitchFamily="34" charset="0"/>
                <a:ea typeface="Calibri" panose="020F0502020204030204" pitchFamily="34" charset="0"/>
                <a:cs typeface="Times New Roman" panose="02020603050405020304" pitchFamily="18" charset="0"/>
              </a:rPr>
              <a:t>. SQL Injection is a serious web security vulnerability, and this presentation will help you understand how to identify and address it responsibly.</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r>
              <a:rPr lang="en-US" sz="1800" dirty="0">
                <a:effectLst/>
                <a:latin typeface="Calibri" panose="020F0502020204030204" pitchFamily="34" charset="0"/>
                <a:ea typeface="Calibri" panose="020F0502020204030204" pitchFamily="34" charset="0"/>
                <a:cs typeface="Times New Roman" panose="02020603050405020304" pitchFamily="18" charset="0"/>
              </a:rPr>
              <a:t>, short for SQL Injection Mapper, is an open-source penetration testing tool used to automate the process of detecting and exploiting SQL injection vulnerabilities in web applications. SQL injection is a common and potentially devastating security vulnerability that occurs when an application doesn't properly validate or sanitize user input before constructing SQL queries. Attackers can exploit this vulnerability to gain unauthorized access to a database, extract sensitive information, or modify the database content.</a:t>
            </a:r>
          </a:p>
          <a:p>
            <a:r>
              <a:rPr lang="en-US" sz="1800" b="0" i="0" dirty="0">
                <a:effectLst/>
                <a:latin typeface="Calibri" panose="020F0502020204030204" pitchFamily="34" charset="0"/>
                <a:ea typeface="Calibri" panose="020F0502020204030204" pitchFamily="34" charset="0"/>
                <a:cs typeface="Calibri" panose="020F0502020204030204" pitchFamily="34" charset="0"/>
              </a:rPr>
              <a:t>The significance of SQL injection lies in its capacity to imperil the availability, confidentiality, and integrity of sensitive data. Databases that store user credentials, financial records, and personal information become susceptible to illicit entry by malicious individuals, putting individuals and businesses at risk of financial losses and damage to their reputation through identity theft, fraud, and other cybercrimes. Additionally, SQL injection attacks could lead to website defacement, where attackers alter the site's appearance to deceive and erode user trust.</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238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9326-E8D2-F440-C1EC-3734E161B020}"/>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18 - Modifying User Data</a:t>
            </a:r>
            <a:endParaRPr lang="en-US" dirty="0"/>
          </a:p>
        </p:txBody>
      </p:sp>
      <p:sp>
        <p:nvSpPr>
          <p:cNvPr id="3" name="Content Placeholder 2">
            <a:extLst>
              <a:ext uri="{FF2B5EF4-FFF2-40B4-BE49-F238E27FC236}">
                <a16:creationId xmlns:a16="http://schemas.microsoft.com/office/drawing/2014/main" id="{47CEB994-F4CE-9D10-76E5-F56A06678ED5}"/>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step explains how to modify user data responsibly on the target website. Changes should be made with ethics in mind.</a:t>
            </a:r>
          </a:p>
          <a:p>
            <a:endParaRPr lang="en-US" dirty="0"/>
          </a:p>
        </p:txBody>
      </p:sp>
      <p:pic>
        <p:nvPicPr>
          <p:cNvPr id="4" name="Image25">
            <a:extLst>
              <a:ext uri="{FF2B5EF4-FFF2-40B4-BE49-F238E27FC236}">
                <a16:creationId xmlns:a16="http://schemas.microsoft.com/office/drawing/2014/main" id="{B621C09D-55EE-283D-37C6-8E128879090F}"/>
              </a:ext>
            </a:extLst>
          </p:cNvPr>
          <p:cNvPicPr>
            <a:picLocks noChangeAspect="1"/>
          </p:cNvPicPr>
          <p:nvPr/>
        </p:nvPicPr>
        <p:blipFill>
          <a:blip r:embed="rId2"/>
          <a:stretch>
            <a:fillRect/>
          </a:stretch>
        </p:blipFill>
        <p:spPr bwMode="auto">
          <a:xfrm>
            <a:off x="5311352" y="2447898"/>
            <a:ext cx="5770510" cy="4125926"/>
          </a:xfrm>
          <a:prstGeom prst="rect">
            <a:avLst/>
          </a:prstGeom>
        </p:spPr>
      </p:pic>
    </p:spTree>
    <p:extLst>
      <p:ext uri="{BB962C8B-B14F-4D97-AF65-F5344CB8AC3E}">
        <p14:creationId xmlns:p14="http://schemas.microsoft.com/office/powerpoint/2010/main" val="114933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BBE1-FBAA-83DC-E2F3-C9EB7059273F}"/>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19 - Modifying Cart Data</a:t>
            </a:r>
            <a:endParaRPr lang="en-US" dirty="0"/>
          </a:p>
        </p:txBody>
      </p:sp>
      <p:sp>
        <p:nvSpPr>
          <p:cNvPr id="3" name="Content Placeholder 2">
            <a:extLst>
              <a:ext uri="{FF2B5EF4-FFF2-40B4-BE49-F238E27FC236}">
                <a16:creationId xmlns:a16="http://schemas.microsoft.com/office/drawing/2014/main" id="{9AE8A36B-95ED-00E2-B8AC-9460C6D40B8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We'll discuss how to modify cart data on e-commerce websites securely and discuss the potential impact of SQL Injection on the user experience.</a:t>
            </a:r>
            <a:endParaRPr lang="en-US" dirty="0"/>
          </a:p>
        </p:txBody>
      </p:sp>
      <p:pic>
        <p:nvPicPr>
          <p:cNvPr id="4" name="Image26">
            <a:extLst>
              <a:ext uri="{FF2B5EF4-FFF2-40B4-BE49-F238E27FC236}">
                <a16:creationId xmlns:a16="http://schemas.microsoft.com/office/drawing/2014/main" id="{AB794DD7-EEC3-5453-BCFF-85447BAFE0B2}"/>
              </a:ext>
            </a:extLst>
          </p:cNvPr>
          <p:cNvPicPr>
            <a:picLocks noChangeAspect="1"/>
          </p:cNvPicPr>
          <p:nvPr/>
        </p:nvPicPr>
        <p:blipFill>
          <a:blip r:embed="rId2"/>
          <a:stretch>
            <a:fillRect/>
          </a:stretch>
        </p:blipFill>
        <p:spPr bwMode="auto">
          <a:xfrm>
            <a:off x="4451314" y="3816866"/>
            <a:ext cx="6644231" cy="1896626"/>
          </a:xfrm>
          <a:prstGeom prst="rect">
            <a:avLst/>
          </a:prstGeom>
        </p:spPr>
      </p:pic>
    </p:spTree>
    <p:extLst>
      <p:ext uri="{BB962C8B-B14F-4D97-AF65-F5344CB8AC3E}">
        <p14:creationId xmlns:p14="http://schemas.microsoft.com/office/powerpoint/2010/main" val="1307605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A6B85A-67EC-DFF9-8772-85A0232EECC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1640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76F5-D500-1A7A-57C8-E4B4468EDC1D}"/>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1 - Install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endParaRPr lang="en-US" dirty="0"/>
          </a:p>
        </p:txBody>
      </p:sp>
      <p:sp>
        <p:nvSpPr>
          <p:cNvPr id="3" name="Content Placeholder 2">
            <a:extLst>
              <a:ext uri="{FF2B5EF4-FFF2-40B4-BE49-F238E27FC236}">
                <a16:creationId xmlns:a16="http://schemas.microsoft.com/office/drawing/2014/main" id="{6BF2ADC8-13FB-153A-8C2D-6BF686FA8CA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 this initial step, we'll cover the installation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r>
              <a:rPr lang="en-US" sz="1800" dirty="0">
                <a:effectLst/>
                <a:latin typeface="Calibri" panose="020F0502020204030204" pitchFamily="34" charset="0"/>
                <a:ea typeface="Calibri" panose="020F0502020204030204" pitchFamily="34" charset="0"/>
                <a:cs typeface="Times New Roman" panose="02020603050405020304" pitchFamily="18" charset="0"/>
              </a:rPr>
              <a:t>. Using version 1.4.4 stable is recommended, as it's a trusted release for detecting SQL Injection vulnerabilities. Proper installation is crucial before you proceed with any testing</a:t>
            </a:r>
          </a:p>
          <a:p>
            <a:pPr marL="0" indent="0">
              <a:buNone/>
            </a:pPr>
            <a:endParaRPr lang="en-US" dirty="0"/>
          </a:p>
          <a:p>
            <a:pPr marL="0" indent="0">
              <a:buNone/>
            </a:pPr>
            <a:endParaRPr lang="en-US" dirty="0"/>
          </a:p>
        </p:txBody>
      </p:sp>
      <p:pic>
        <p:nvPicPr>
          <p:cNvPr id="4" name="Image1">
            <a:extLst>
              <a:ext uri="{FF2B5EF4-FFF2-40B4-BE49-F238E27FC236}">
                <a16:creationId xmlns:a16="http://schemas.microsoft.com/office/drawing/2014/main" id="{3BCA04EE-1941-DA3D-3258-655422E042DD}"/>
              </a:ext>
            </a:extLst>
          </p:cNvPr>
          <p:cNvPicPr>
            <a:picLocks noChangeAspect="1"/>
          </p:cNvPicPr>
          <p:nvPr/>
        </p:nvPicPr>
        <p:blipFill>
          <a:blip r:embed="rId2"/>
          <a:stretch>
            <a:fillRect/>
          </a:stretch>
        </p:blipFill>
        <p:spPr bwMode="auto">
          <a:xfrm>
            <a:off x="3995015" y="2967734"/>
            <a:ext cx="4763925" cy="213842"/>
          </a:xfrm>
          <a:prstGeom prst="rect">
            <a:avLst/>
          </a:prstGeom>
        </p:spPr>
      </p:pic>
      <p:pic>
        <p:nvPicPr>
          <p:cNvPr id="5" name="Image2">
            <a:extLst>
              <a:ext uri="{FF2B5EF4-FFF2-40B4-BE49-F238E27FC236}">
                <a16:creationId xmlns:a16="http://schemas.microsoft.com/office/drawing/2014/main" id="{36F93B08-28AC-702E-2383-8037ADF20DC5}"/>
              </a:ext>
            </a:extLst>
          </p:cNvPr>
          <p:cNvPicPr>
            <a:picLocks noChangeAspect="1"/>
          </p:cNvPicPr>
          <p:nvPr/>
        </p:nvPicPr>
        <p:blipFill>
          <a:blip r:embed="rId3"/>
          <a:srcRect b="26078"/>
          <a:stretch>
            <a:fillRect/>
          </a:stretch>
        </p:blipFill>
        <p:spPr bwMode="auto">
          <a:xfrm>
            <a:off x="3995015" y="3400320"/>
            <a:ext cx="7764018" cy="3226443"/>
          </a:xfrm>
          <a:prstGeom prst="rect">
            <a:avLst/>
          </a:prstGeom>
        </p:spPr>
      </p:pic>
    </p:spTree>
    <p:extLst>
      <p:ext uri="{BB962C8B-B14F-4D97-AF65-F5344CB8AC3E}">
        <p14:creationId xmlns:p14="http://schemas.microsoft.com/office/powerpoint/2010/main" val="73886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D4EE-63B5-C3CA-6127-CC3721556E37}"/>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2 - Running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endParaRPr lang="en-US" dirty="0"/>
          </a:p>
        </p:txBody>
      </p:sp>
      <p:sp>
        <p:nvSpPr>
          <p:cNvPr id="3" name="Content Placeholder 2">
            <a:extLst>
              <a:ext uri="{FF2B5EF4-FFF2-40B4-BE49-F238E27FC236}">
                <a16:creationId xmlns:a16="http://schemas.microsoft.com/office/drawing/2014/main" id="{378A27C5-47AD-D1E6-5FD1-7E56B7892239}"/>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Once you have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r>
              <a:rPr lang="en-US" sz="1800" dirty="0">
                <a:effectLst/>
                <a:latin typeface="Calibri" panose="020F0502020204030204" pitchFamily="34" charset="0"/>
                <a:ea typeface="Calibri" panose="020F0502020204030204" pitchFamily="34" charset="0"/>
                <a:cs typeface="Times New Roman" panose="02020603050405020304" pitchFamily="18" charset="0"/>
              </a:rPr>
              <a:t> installed, it's time to start using it. We'll guide you through how to run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introduce you to the necessary commands and parameters.</a:t>
            </a:r>
          </a:p>
          <a:p>
            <a:pPr marL="0" indent="0">
              <a:buNone/>
            </a:pPr>
            <a:endParaRPr lang="en-US" dirty="0"/>
          </a:p>
        </p:txBody>
      </p:sp>
      <p:pic>
        <p:nvPicPr>
          <p:cNvPr id="4" name="Image3">
            <a:extLst>
              <a:ext uri="{FF2B5EF4-FFF2-40B4-BE49-F238E27FC236}">
                <a16:creationId xmlns:a16="http://schemas.microsoft.com/office/drawing/2014/main" id="{EA1C7302-0F24-9DFB-E46F-1FE7E84D65E0}"/>
              </a:ext>
            </a:extLst>
          </p:cNvPr>
          <p:cNvPicPr>
            <a:picLocks noChangeAspect="1"/>
          </p:cNvPicPr>
          <p:nvPr/>
        </p:nvPicPr>
        <p:blipFill>
          <a:blip r:embed="rId2"/>
          <a:stretch>
            <a:fillRect/>
          </a:stretch>
        </p:blipFill>
        <p:spPr bwMode="auto">
          <a:xfrm>
            <a:off x="5069445" y="3429000"/>
            <a:ext cx="6280022" cy="2641722"/>
          </a:xfrm>
          <a:prstGeom prst="rect">
            <a:avLst/>
          </a:prstGeom>
        </p:spPr>
      </p:pic>
    </p:spTree>
    <p:extLst>
      <p:ext uri="{BB962C8B-B14F-4D97-AF65-F5344CB8AC3E}">
        <p14:creationId xmlns:p14="http://schemas.microsoft.com/office/powerpoint/2010/main" val="209640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767D-E7AA-66A2-2043-B957A0BEE341}"/>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3 - Selecting a Target URL</a:t>
            </a:r>
            <a:endParaRPr lang="en-US" dirty="0"/>
          </a:p>
        </p:txBody>
      </p:sp>
      <p:sp>
        <p:nvSpPr>
          <p:cNvPr id="3" name="Content Placeholder 2">
            <a:extLst>
              <a:ext uri="{FF2B5EF4-FFF2-40B4-BE49-F238E27FC236}">
                <a16:creationId xmlns:a16="http://schemas.microsoft.com/office/drawing/2014/main" id="{0D0D6A5B-F032-B297-6D1D-E7AB9774128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It's essential to stress that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r>
              <a:rPr lang="en-US" sz="1800" dirty="0">
                <a:effectLst/>
                <a:latin typeface="Calibri" panose="020F0502020204030204" pitchFamily="34" charset="0"/>
                <a:ea typeface="Calibri" panose="020F0502020204030204" pitchFamily="34" charset="0"/>
                <a:cs typeface="Times New Roman" panose="02020603050405020304" pitchFamily="18" charset="0"/>
              </a:rPr>
              <a:t> testing on websites without authorization is illegal and unethical. Therefore, it's recommended to use it for educational purposes on your own website or sample sites provided by platforms like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Acunetix</a:t>
            </a:r>
            <a:endParaRPr lang="en-US" dirty="0"/>
          </a:p>
        </p:txBody>
      </p:sp>
      <p:pic>
        <p:nvPicPr>
          <p:cNvPr id="4" name="Image4">
            <a:extLst>
              <a:ext uri="{FF2B5EF4-FFF2-40B4-BE49-F238E27FC236}">
                <a16:creationId xmlns:a16="http://schemas.microsoft.com/office/drawing/2014/main" id="{98EA466F-F161-6FB1-BF86-6189AD3AB289}"/>
              </a:ext>
            </a:extLst>
          </p:cNvPr>
          <p:cNvPicPr>
            <a:picLocks noChangeAspect="1"/>
          </p:cNvPicPr>
          <p:nvPr/>
        </p:nvPicPr>
        <p:blipFill>
          <a:blip r:embed="rId2"/>
          <a:stretch>
            <a:fillRect/>
          </a:stretch>
        </p:blipFill>
        <p:spPr bwMode="auto">
          <a:xfrm>
            <a:off x="5060140" y="2876854"/>
            <a:ext cx="6576201" cy="3696970"/>
          </a:xfrm>
          <a:prstGeom prst="rect">
            <a:avLst/>
          </a:prstGeom>
        </p:spPr>
      </p:pic>
    </p:spTree>
    <p:extLst>
      <p:ext uri="{BB962C8B-B14F-4D97-AF65-F5344CB8AC3E}">
        <p14:creationId xmlns:p14="http://schemas.microsoft.com/office/powerpoint/2010/main" val="241859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B34D-D4AD-6785-C560-7DD2B7461BA1}"/>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4 - Analyzing the Target URL</a:t>
            </a:r>
            <a:endParaRPr lang="en-US" dirty="0"/>
          </a:p>
        </p:txBody>
      </p:sp>
      <p:sp>
        <p:nvSpPr>
          <p:cNvPr id="3" name="Content Placeholder 2">
            <a:extLst>
              <a:ext uri="{FF2B5EF4-FFF2-40B4-BE49-F238E27FC236}">
                <a16:creationId xmlns:a16="http://schemas.microsoft.com/office/drawing/2014/main" id="{A429BE9A-2B90-26BC-AE30-B984252B186C}"/>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target URL selected, we use the '-u' parameter to specify it for testing.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then analyzes this URL for potential SQL Injection vulnerabilities.</a:t>
            </a:r>
            <a:endParaRPr lang="en-US" dirty="0"/>
          </a:p>
        </p:txBody>
      </p:sp>
      <p:pic>
        <p:nvPicPr>
          <p:cNvPr id="4" name="Image5">
            <a:extLst>
              <a:ext uri="{FF2B5EF4-FFF2-40B4-BE49-F238E27FC236}">
                <a16:creationId xmlns:a16="http://schemas.microsoft.com/office/drawing/2014/main" id="{9E67DFB9-E754-F5B9-3A94-922FBCDC603A}"/>
              </a:ext>
            </a:extLst>
          </p:cNvPr>
          <p:cNvPicPr>
            <a:picLocks noChangeAspect="1"/>
          </p:cNvPicPr>
          <p:nvPr/>
        </p:nvPicPr>
        <p:blipFill>
          <a:blip r:embed="rId2"/>
          <a:stretch>
            <a:fillRect/>
          </a:stretch>
        </p:blipFill>
        <p:spPr bwMode="auto">
          <a:xfrm>
            <a:off x="2740317" y="4486287"/>
            <a:ext cx="8815287" cy="315589"/>
          </a:xfrm>
          <a:prstGeom prst="rect">
            <a:avLst/>
          </a:prstGeom>
        </p:spPr>
      </p:pic>
    </p:spTree>
    <p:extLst>
      <p:ext uri="{BB962C8B-B14F-4D97-AF65-F5344CB8AC3E}">
        <p14:creationId xmlns:p14="http://schemas.microsoft.com/office/powerpoint/2010/main" val="193411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8376-44C7-64EF-09DA-54B7A61B2A5E}"/>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5 - Results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endParaRPr lang="en-US" dirty="0"/>
          </a:p>
        </p:txBody>
      </p:sp>
      <p:sp>
        <p:nvSpPr>
          <p:cNvPr id="3" name="Content Placeholder 2">
            <a:extLst>
              <a:ext uri="{FF2B5EF4-FFF2-40B4-BE49-F238E27FC236}">
                <a16:creationId xmlns:a16="http://schemas.microsoft.com/office/drawing/2014/main" id="{EDF7AA19-40A8-7597-F8C8-00D2367B3B1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analysis,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SQLmap</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provides results, often revealing parameters such as 'cat' and the associated database,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mysql</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are indicators of potential vulnerabilities.</a:t>
            </a:r>
            <a:endParaRPr lang="en-US" dirty="0"/>
          </a:p>
        </p:txBody>
      </p:sp>
      <p:pic>
        <p:nvPicPr>
          <p:cNvPr id="4" name="Image6">
            <a:extLst>
              <a:ext uri="{FF2B5EF4-FFF2-40B4-BE49-F238E27FC236}">
                <a16:creationId xmlns:a16="http://schemas.microsoft.com/office/drawing/2014/main" id="{A81F0AF0-0FA9-E9EE-8B37-1DF869855050}"/>
              </a:ext>
            </a:extLst>
          </p:cNvPr>
          <p:cNvPicPr>
            <a:picLocks noChangeAspect="1"/>
          </p:cNvPicPr>
          <p:nvPr/>
        </p:nvPicPr>
        <p:blipFill>
          <a:blip r:embed="rId2"/>
          <a:stretch>
            <a:fillRect/>
          </a:stretch>
        </p:blipFill>
        <p:spPr bwMode="auto">
          <a:xfrm>
            <a:off x="1975296" y="2850535"/>
            <a:ext cx="9228615" cy="3586129"/>
          </a:xfrm>
          <a:prstGeom prst="rect">
            <a:avLst/>
          </a:prstGeom>
        </p:spPr>
      </p:pic>
    </p:spTree>
    <p:extLst>
      <p:ext uri="{BB962C8B-B14F-4D97-AF65-F5344CB8AC3E}">
        <p14:creationId xmlns:p14="http://schemas.microsoft.com/office/powerpoint/2010/main" val="27575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8E3D-E827-2692-C6C3-1A2EAB6BF9EF}"/>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6 - Checking Databases</a:t>
            </a:r>
            <a:endParaRPr lang="en-US" dirty="0"/>
          </a:p>
        </p:txBody>
      </p:sp>
      <p:sp>
        <p:nvSpPr>
          <p:cNvPr id="3" name="Content Placeholder 2">
            <a:extLst>
              <a:ext uri="{FF2B5EF4-FFF2-40B4-BE49-F238E27FC236}">
                <a16:creationId xmlns:a16="http://schemas.microsoft.com/office/drawing/2014/main" id="{3E6981C2-5E6B-28E8-53BF-FB4CC7D94F7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step involves checking the databases present within the target URL, a crucial part of understanding the data structure.</a:t>
            </a:r>
            <a:endParaRPr lang="en-US" dirty="0"/>
          </a:p>
        </p:txBody>
      </p:sp>
      <p:pic>
        <p:nvPicPr>
          <p:cNvPr id="4" name="Image7">
            <a:extLst>
              <a:ext uri="{FF2B5EF4-FFF2-40B4-BE49-F238E27FC236}">
                <a16:creationId xmlns:a16="http://schemas.microsoft.com/office/drawing/2014/main" id="{E31FD51A-3B36-EE07-91F1-84052ACEE222}"/>
              </a:ext>
            </a:extLst>
          </p:cNvPr>
          <p:cNvPicPr>
            <a:picLocks noChangeAspect="1"/>
          </p:cNvPicPr>
          <p:nvPr/>
        </p:nvPicPr>
        <p:blipFill>
          <a:blip r:embed="rId2"/>
          <a:stretch>
            <a:fillRect/>
          </a:stretch>
        </p:blipFill>
        <p:spPr bwMode="auto">
          <a:xfrm>
            <a:off x="2779164" y="4747314"/>
            <a:ext cx="8788250" cy="310215"/>
          </a:xfrm>
          <a:prstGeom prst="rect">
            <a:avLst/>
          </a:prstGeom>
        </p:spPr>
      </p:pic>
    </p:spTree>
    <p:extLst>
      <p:ext uri="{BB962C8B-B14F-4D97-AF65-F5344CB8AC3E}">
        <p14:creationId xmlns:p14="http://schemas.microsoft.com/office/powerpoint/2010/main" val="328062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5B58-1B8B-F455-E44D-C971D5AD4FC0}"/>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Step 7 - Output of Databases</a:t>
            </a:r>
            <a:endParaRPr lang="en-US" dirty="0"/>
          </a:p>
        </p:txBody>
      </p:sp>
      <p:sp>
        <p:nvSpPr>
          <p:cNvPr id="3" name="Content Placeholder 2">
            <a:extLst>
              <a:ext uri="{FF2B5EF4-FFF2-40B4-BE49-F238E27FC236}">
                <a16:creationId xmlns:a16="http://schemas.microsoft.com/office/drawing/2014/main" id="{D9F16706-E0D9-4D7F-11B5-422D95A9E3E6}"/>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We'll display the output of databases found, which is essential for understanding the available data.</a:t>
            </a:r>
            <a:endParaRPr lang="en-US" dirty="0"/>
          </a:p>
        </p:txBody>
      </p:sp>
      <p:pic>
        <p:nvPicPr>
          <p:cNvPr id="4" name="Image8">
            <a:extLst>
              <a:ext uri="{FF2B5EF4-FFF2-40B4-BE49-F238E27FC236}">
                <a16:creationId xmlns:a16="http://schemas.microsoft.com/office/drawing/2014/main" id="{3992E085-4C3C-B7DF-EAFA-7FAC6C71757E}"/>
              </a:ext>
            </a:extLst>
          </p:cNvPr>
          <p:cNvPicPr>
            <a:picLocks noChangeAspect="1"/>
          </p:cNvPicPr>
          <p:nvPr/>
        </p:nvPicPr>
        <p:blipFill>
          <a:blip r:embed="rId2"/>
          <a:stretch>
            <a:fillRect/>
          </a:stretch>
        </p:blipFill>
        <p:spPr bwMode="auto">
          <a:xfrm>
            <a:off x="5293832" y="4270759"/>
            <a:ext cx="5693167" cy="1697962"/>
          </a:xfrm>
          <a:prstGeom prst="rect">
            <a:avLst/>
          </a:prstGeom>
        </p:spPr>
      </p:pic>
    </p:spTree>
    <p:extLst>
      <p:ext uri="{BB962C8B-B14F-4D97-AF65-F5344CB8AC3E}">
        <p14:creationId xmlns:p14="http://schemas.microsoft.com/office/powerpoint/2010/main" val="131765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121</TotalTime>
  <Words>847</Words>
  <Application>Microsoft Office PowerPoint</Application>
  <PresentationFormat>Widescreen</PresentationFormat>
  <Paragraphs>50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Wingdings</vt:lpstr>
      <vt:lpstr>Banded</vt:lpstr>
      <vt:lpstr>Group Assignment:  SQL Injection Testing using SQLmap</vt:lpstr>
      <vt:lpstr>Introduction</vt:lpstr>
      <vt:lpstr>Step 1 - Install SQLmap</vt:lpstr>
      <vt:lpstr>Step 2 - Running SQLmap</vt:lpstr>
      <vt:lpstr>Step 3 - Selecting a Target URL</vt:lpstr>
      <vt:lpstr>Step 4 - Analyzing the Target URL</vt:lpstr>
      <vt:lpstr>Step 5 - Results from SQLmap</vt:lpstr>
      <vt:lpstr>Step 6 - Checking Databases</vt:lpstr>
      <vt:lpstr>Step 7 - Output of Databases</vt:lpstr>
      <vt:lpstr>Step 8 - Displaying Columns in a Table</vt:lpstr>
      <vt:lpstr>Step 9 - Choosing the Users Table</vt:lpstr>
      <vt:lpstr>Step 10 - Displaying COLUMNS OF USER TABLES</vt:lpstr>
      <vt:lpstr> Step 11: Displaying the usernames in table users. </vt:lpstr>
      <vt:lpstr>Step 12 - Displaying Password COLUMN</vt:lpstr>
      <vt:lpstr>Step 13 - Displaying Email IDs</vt:lpstr>
      <vt:lpstr>Step 14 - Displaying Credit Card Info</vt:lpstr>
      <vt:lpstr>Step 15 - Display Names</vt:lpstr>
      <vt:lpstr>Step 16 - Logging into the Target URL</vt:lpstr>
      <vt:lpstr>Step 17 - Profile Screen on Target URL</vt:lpstr>
      <vt:lpstr>Step 18 - Modifying User Data</vt:lpstr>
      <vt:lpstr>Step 19 - Modifying Cart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Darade</dc:creator>
  <cp:lastModifiedBy>Pratik Darade</cp:lastModifiedBy>
  <cp:revision>23</cp:revision>
  <dcterms:created xsi:type="dcterms:W3CDTF">2023-10-16T04:34:19Z</dcterms:created>
  <dcterms:modified xsi:type="dcterms:W3CDTF">2023-10-17T00:00:22Z</dcterms:modified>
</cp:coreProperties>
</file>