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76" r:id="rId5"/>
    <p:sldId id="259" r:id="rId6"/>
    <p:sldId id="260" r:id="rId7"/>
    <p:sldId id="261" r:id="rId8"/>
    <p:sldId id="262" r:id="rId9"/>
    <p:sldId id="263" r:id="rId10"/>
    <p:sldId id="264" r:id="rId11"/>
    <p:sldId id="265" r:id="rId12"/>
    <p:sldId id="266" r:id="rId13"/>
    <p:sldId id="267" r:id="rId14"/>
    <p:sldId id="268" r:id="rId15"/>
    <p:sldId id="278" r:id="rId16"/>
    <p:sldId id="279" r:id="rId17"/>
    <p:sldId id="269"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11/30/2023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11/30/2023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7826" y="329937"/>
            <a:ext cx="8791575" cy="1681163"/>
          </a:xfrm>
        </p:spPr>
        <p:txBody>
          <a:bodyPr>
            <a:normAutofit/>
          </a:bodyPr>
          <a:lstStyle/>
          <a:p>
            <a:r>
              <a:rPr lang="en-US" dirty="0" smtClean="0"/>
              <a:t>ITMS 528 Database Security &amp; compliance implementation</a:t>
            </a:r>
            <a:endParaRPr lang="en-GB" dirty="0"/>
          </a:p>
        </p:txBody>
      </p:sp>
      <p:sp>
        <p:nvSpPr>
          <p:cNvPr id="3" name="Subtitle 2"/>
          <p:cNvSpPr>
            <a:spLocks noGrp="1"/>
          </p:cNvSpPr>
          <p:nvPr>
            <p:ph type="subTitle" idx="1"/>
          </p:nvPr>
        </p:nvSpPr>
        <p:spPr>
          <a:xfrm>
            <a:off x="2017826" y="2535810"/>
            <a:ext cx="10171522" cy="3940403"/>
          </a:xfrm>
        </p:spPr>
        <p:txBody>
          <a:bodyPr>
            <a:normAutofit/>
          </a:bodyPr>
          <a:lstStyle/>
          <a:p>
            <a:pPr algn="ctr"/>
            <a:r>
              <a:rPr lang="en-US" sz="2400" dirty="0" smtClean="0"/>
              <a:t>Group </a:t>
            </a:r>
            <a:r>
              <a:rPr lang="en-US" sz="2400" dirty="0"/>
              <a:t>Members:</a:t>
            </a:r>
            <a:endParaRPr lang="en-GB" sz="2400" dirty="0"/>
          </a:p>
          <a:p>
            <a:pPr algn="ctr"/>
            <a:r>
              <a:rPr lang="en-US" sz="2400" dirty="0"/>
              <a:t>Ishan Prabhune (A20538828)</a:t>
            </a:r>
            <a:endParaRPr lang="en-GB" sz="2400" dirty="0"/>
          </a:p>
          <a:p>
            <a:pPr algn="ctr"/>
            <a:r>
              <a:rPr lang="en-US" sz="2400" dirty="0" err="1"/>
              <a:t>Harshal</a:t>
            </a:r>
            <a:r>
              <a:rPr lang="en-US" sz="2400" dirty="0"/>
              <a:t> </a:t>
            </a:r>
            <a:r>
              <a:rPr lang="en-US" sz="2400" dirty="0" err="1"/>
              <a:t>Sawant</a:t>
            </a:r>
            <a:r>
              <a:rPr lang="en-US" sz="2400" dirty="0"/>
              <a:t> (A20538827)</a:t>
            </a:r>
            <a:endParaRPr lang="en-GB" sz="2400" dirty="0"/>
          </a:p>
          <a:p>
            <a:pPr algn="ctr"/>
            <a:r>
              <a:rPr lang="en-US" sz="2400" dirty="0"/>
              <a:t>Pratik </a:t>
            </a:r>
            <a:r>
              <a:rPr lang="en-US" sz="2400" dirty="0" err="1"/>
              <a:t>Darade</a:t>
            </a:r>
            <a:r>
              <a:rPr lang="en-US" sz="2400" dirty="0"/>
              <a:t> (A20536376)</a:t>
            </a:r>
            <a:endParaRPr lang="en-GB" sz="2400" dirty="0"/>
          </a:p>
          <a:p>
            <a:pPr algn="ctr"/>
            <a:r>
              <a:rPr lang="en-US" sz="2400" dirty="0"/>
              <a:t>Raj </a:t>
            </a:r>
            <a:r>
              <a:rPr lang="en-US" sz="2400" dirty="0" err="1"/>
              <a:t>Dedhia</a:t>
            </a:r>
            <a:r>
              <a:rPr lang="en-US" sz="2400" dirty="0"/>
              <a:t> (A20551543)</a:t>
            </a:r>
            <a:endParaRPr lang="en-GB" sz="2400" dirty="0"/>
          </a:p>
          <a:p>
            <a:pPr algn="ctr"/>
            <a:r>
              <a:rPr lang="en-US" sz="2400" dirty="0" err="1"/>
              <a:t>Aniket</a:t>
            </a:r>
            <a:r>
              <a:rPr lang="en-US" sz="2400" dirty="0"/>
              <a:t> Singh (A20546525)</a:t>
            </a:r>
            <a:endParaRPr lang="en-GB" sz="2400" dirty="0"/>
          </a:p>
          <a:p>
            <a:endParaRPr lang="en-GB" dirty="0"/>
          </a:p>
        </p:txBody>
      </p:sp>
    </p:spTree>
    <p:extLst>
      <p:ext uri="{BB962C8B-B14F-4D97-AF65-F5344CB8AC3E}">
        <p14:creationId xmlns:p14="http://schemas.microsoft.com/office/powerpoint/2010/main" val="1442222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9373" y="1076758"/>
            <a:ext cx="9905999" cy="4160739"/>
          </a:xfrm>
        </p:spPr>
        <p:txBody>
          <a:bodyPr>
            <a:normAutofit fontScale="92500"/>
          </a:bodyPr>
          <a:lstStyle/>
          <a:p>
            <a:pPr marL="0" indent="0">
              <a:buNone/>
            </a:pPr>
            <a:r>
              <a:rPr lang="en-US" u="sng" dirty="0"/>
              <a:t>AU-08 Time Stamps</a:t>
            </a:r>
            <a:r>
              <a:rPr lang="en-US" dirty="0"/>
              <a:t>  </a:t>
            </a:r>
            <a:endParaRPr lang="en-GB" dirty="0"/>
          </a:p>
          <a:p>
            <a:pPr marL="0" indent="0">
              <a:buNone/>
            </a:pPr>
            <a:r>
              <a:rPr lang="en-US" sz="2200" dirty="0"/>
              <a:t>The application of AU-08, an access control measure that highlights "Time Stamps" and the significance of syncing timestamps with a reliable time source. In order to keep accurate and consistent records of user activity within a database, this precaution is essential.</a:t>
            </a:r>
            <a:endParaRPr lang="en-GB" sz="2200" dirty="0"/>
          </a:p>
          <a:p>
            <a:pPr marL="0" indent="0">
              <a:buNone/>
            </a:pPr>
            <a:r>
              <a:rPr lang="en-US" sz="2200" dirty="0"/>
              <a:t>The 'Students' database has timestamp tracking integrated into it directly, in compliance with AU-08. Each student's last activity time is included in the timestamp, which offers a useful record for accountability, oversight, and auditing purposes. Maintaining these </a:t>
            </a:r>
            <a:r>
              <a:rPr lang="en-US" sz="2200" dirty="0" err="1"/>
              <a:t>timestamps'</a:t>
            </a:r>
            <a:r>
              <a:rPr lang="en-US" sz="2200" dirty="0"/>
              <a:t> precision and dependability is contingent upon synchronizing with a reliable time source, which enhances the database's overall security and integrity.</a:t>
            </a:r>
            <a:endParaRPr lang="en-GB" sz="2200" dirty="0"/>
          </a:p>
          <a:p>
            <a:pPr marL="0" indent="0">
              <a:buNone/>
            </a:pPr>
            <a:endParaRPr lang="en-GB"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9429" y="4894327"/>
            <a:ext cx="8305889" cy="686341"/>
          </a:xfrm>
          <a:prstGeom prst="rect">
            <a:avLst/>
          </a:prstGeom>
        </p:spPr>
      </p:pic>
    </p:spTree>
    <p:extLst>
      <p:ext uri="{BB962C8B-B14F-4D97-AF65-F5344CB8AC3E}">
        <p14:creationId xmlns:p14="http://schemas.microsoft.com/office/powerpoint/2010/main" val="2608791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7463" y="741197"/>
            <a:ext cx="10736360" cy="5621895"/>
          </a:xfrm>
        </p:spPr>
        <p:txBody>
          <a:bodyPr>
            <a:normAutofit/>
          </a:bodyPr>
          <a:lstStyle/>
          <a:p>
            <a:pPr marL="0" indent="0">
              <a:buNone/>
            </a:pPr>
            <a:r>
              <a:rPr lang="en-US" u="sng" dirty="0"/>
              <a:t>CA-05 Plan of Action and Milestones | Automation Support for Accuracy and Currency</a:t>
            </a:r>
            <a:endParaRPr lang="en-GB" dirty="0"/>
          </a:p>
          <a:p>
            <a:pPr marL="0" indent="0">
              <a:buNone/>
            </a:pPr>
            <a:r>
              <a:rPr lang="en-US" sz="2000" dirty="0"/>
              <a:t>The ‘Plan of Action and Milestones (POA&amp;M)’ focal point of access control measure CA-05 highlights the necessity for companies to create and carry out plans to fix security flaws and vulnerabilities</a:t>
            </a:r>
            <a:r>
              <a:rPr lang="en-US" sz="2000" dirty="0" smtClean="0"/>
              <a:t>. </a:t>
            </a:r>
          </a:p>
          <a:p>
            <a:pPr marL="0" indent="0">
              <a:buNone/>
            </a:pPr>
            <a:r>
              <a:rPr lang="en-US" sz="2000" dirty="0"/>
              <a:t>Review and update frequently, Create a routine review procedure for the POA&amp;M</a:t>
            </a:r>
            <a:r>
              <a:rPr lang="en-US" sz="2000" dirty="0" smtClean="0"/>
              <a:t>.</a:t>
            </a:r>
          </a:p>
          <a:p>
            <a:pPr marL="0" indent="0">
              <a:buNone/>
            </a:pPr>
            <a:r>
              <a:rPr lang="en-US" sz="2000" dirty="0"/>
              <a:t>Document Updates and Developments by Keep thorough records of any modifications performed as part of the </a:t>
            </a:r>
            <a:r>
              <a:rPr lang="en-US" sz="2000" dirty="0" smtClean="0"/>
              <a:t>POA&amp;M, </a:t>
            </a:r>
            <a:r>
              <a:rPr lang="en-US" sz="2000" dirty="0"/>
              <a:t>such as enhancements to the security posture, policy modifications, and updates to access control </a:t>
            </a:r>
            <a:r>
              <a:rPr lang="en-US" sz="2000" dirty="0" smtClean="0"/>
              <a:t>mechanisms.</a:t>
            </a:r>
          </a:p>
          <a:p>
            <a:pPr marL="0" indent="0">
              <a:buNone/>
            </a:pPr>
            <a:r>
              <a:rPr lang="en-US" sz="2000" dirty="0" smtClean="0"/>
              <a:t>Ensure </a:t>
            </a:r>
            <a:r>
              <a:rPr lang="en-US" sz="2000" dirty="0"/>
              <a:t>efficient communication and coordination between security teams and database </a:t>
            </a:r>
            <a:r>
              <a:rPr lang="en-US" sz="2000" dirty="0" smtClean="0"/>
              <a:t>administrators </a:t>
            </a:r>
            <a:r>
              <a:rPr lang="en-US" sz="2000" dirty="0"/>
              <a:t>to implementing security measures successfully and finishing the POA&amp;M's tasks on time.</a:t>
            </a:r>
            <a:endParaRPr lang="en-GB" sz="2000" dirty="0"/>
          </a:p>
          <a:p>
            <a:pPr marL="0" indent="0">
              <a:buNone/>
            </a:pPr>
            <a:endParaRPr lang="en-GB" dirty="0"/>
          </a:p>
        </p:txBody>
      </p:sp>
      <p:pic>
        <p:nvPicPr>
          <p:cNvPr id="2" name="Picture 1"/>
          <p:cNvPicPr>
            <a:picLocks noChangeAspect="1"/>
          </p:cNvPicPr>
          <p:nvPr/>
        </p:nvPicPr>
        <p:blipFill>
          <a:blip r:embed="rId2"/>
          <a:stretch>
            <a:fillRect/>
          </a:stretch>
        </p:blipFill>
        <p:spPr>
          <a:xfrm>
            <a:off x="1142351" y="5016823"/>
            <a:ext cx="9982713" cy="1346269"/>
          </a:xfrm>
          <a:prstGeom prst="rect">
            <a:avLst/>
          </a:prstGeom>
        </p:spPr>
      </p:pic>
    </p:spTree>
    <p:extLst>
      <p:ext uri="{BB962C8B-B14F-4D97-AF65-F5344CB8AC3E}">
        <p14:creationId xmlns:p14="http://schemas.microsoft.com/office/powerpoint/2010/main" val="9515717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7602"/>
            <a:ext cx="9905998" cy="1478570"/>
          </a:xfrm>
        </p:spPr>
        <p:txBody>
          <a:bodyPr/>
          <a:lstStyle/>
          <a:p>
            <a:r>
              <a:rPr lang="en-US" dirty="0" smtClean="0"/>
              <a:t>Task 2: Data encryption</a:t>
            </a:r>
            <a:endParaRPr lang="en-GB" dirty="0"/>
          </a:p>
        </p:txBody>
      </p:sp>
      <p:sp>
        <p:nvSpPr>
          <p:cNvPr id="3" name="Content Placeholder 2"/>
          <p:cNvSpPr>
            <a:spLocks noGrp="1"/>
          </p:cNvSpPr>
          <p:nvPr>
            <p:ph idx="1"/>
          </p:nvPr>
        </p:nvSpPr>
        <p:spPr>
          <a:xfrm>
            <a:off x="1141413" y="1022432"/>
            <a:ext cx="9905999" cy="4982442"/>
          </a:xfrm>
        </p:spPr>
        <p:txBody>
          <a:bodyPr>
            <a:normAutofit/>
          </a:bodyPr>
          <a:lstStyle/>
          <a:p>
            <a:pPr marL="0" indent="0">
              <a:buNone/>
            </a:pPr>
            <a:r>
              <a:rPr lang="en-US" u="sng" dirty="0" smtClean="0"/>
              <a:t>Data Encryption Implementation</a:t>
            </a:r>
          </a:p>
          <a:p>
            <a:pPr marL="0" indent="0">
              <a:buNone/>
            </a:pPr>
            <a:r>
              <a:rPr lang="en-GB" sz="2000" dirty="0"/>
              <a:t>Ensuring the confidentiality and integrity of sensitive data is paramount to our database security strategy</a:t>
            </a:r>
            <a:r>
              <a:rPr lang="en-GB" sz="2000" dirty="0" smtClean="0"/>
              <a:t>.</a:t>
            </a:r>
          </a:p>
          <a:p>
            <a:pPr marL="0" indent="0">
              <a:buNone/>
            </a:pPr>
            <a:r>
              <a:rPr lang="en-GB" sz="2000" dirty="0"/>
              <a:t>Robust encryption mechanisms are in place for both data at rest and in transit within the database.</a:t>
            </a:r>
          </a:p>
          <a:p>
            <a:pPr marL="0" indent="0">
              <a:buNone/>
            </a:pPr>
            <a:r>
              <a:rPr lang="en-GB" sz="2000" dirty="0"/>
              <a:t>Industry-standard encryption algorithms, such as </a:t>
            </a:r>
            <a:r>
              <a:rPr lang="en-GB" sz="2000" dirty="0" err="1"/>
              <a:t>Gnupg</a:t>
            </a:r>
            <a:r>
              <a:rPr lang="en-GB" sz="2000" dirty="0"/>
              <a:t>, have been implemented to fortify our data protection measures</a:t>
            </a:r>
            <a:r>
              <a:rPr lang="en-GB" sz="2000" dirty="0" smtClean="0"/>
              <a:t>.</a:t>
            </a:r>
          </a:p>
          <a:p>
            <a:pPr marL="0" indent="0">
              <a:buNone/>
            </a:pPr>
            <a:r>
              <a:rPr lang="en-GB" sz="2000" dirty="0"/>
              <a:t>All stored data is encrypted, safeguarding it from unauthorized access, even in the event of physical storage compromise</a:t>
            </a:r>
            <a:r>
              <a:rPr lang="en-GB" sz="2000" dirty="0" smtClean="0"/>
              <a:t>.</a:t>
            </a:r>
          </a:p>
          <a:p>
            <a:pPr marL="0" indent="0">
              <a:buNone/>
            </a:pPr>
            <a:r>
              <a:rPr lang="en-GB" sz="2000" dirty="0" smtClean="0"/>
              <a:t>Schema </a:t>
            </a:r>
            <a:r>
              <a:rPr lang="en-GB" sz="2000" dirty="0"/>
              <a:t>modifications, query adjustments, and configurations were made to support and optimize encryption processes.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1602" y="5413344"/>
            <a:ext cx="3190875" cy="1371600"/>
          </a:xfrm>
          <a:prstGeom prst="rect">
            <a:avLst/>
          </a:prstGeom>
        </p:spPr>
      </p:pic>
    </p:spTree>
    <p:extLst>
      <p:ext uri="{BB962C8B-B14F-4D97-AF65-F5344CB8AC3E}">
        <p14:creationId xmlns:p14="http://schemas.microsoft.com/office/powerpoint/2010/main" val="32340901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9950" y="222592"/>
            <a:ext cx="9905998" cy="1478570"/>
          </a:xfrm>
        </p:spPr>
        <p:txBody>
          <a:bodyPr/>
          <a:lstStyle/>
          <a:p>
            <a:r>
              <a:rPr lang="en-US" dirty="0" smtClean="0"/>
              <a:t>Task 3: project management plan (PMP)</a:t>
            </a:r>
            <a:endParaRPr lang="en-GB" dirty="0"/>
          </a:p>
        </p:txBody>
      </p:sp>
      <p:sp>
        <p:nvSpPr>
          <p:cNvPr id="3" name="Content Placeholder 2"/>
          <p:cNvSpPr>
            <a:spLocks noGrp="1"/>
          </p:cNvSpPr>
          <p:nvPr>
            <p:ph idx="1"/>
          </p:nvPr>
        </p:nvSpPr>
        <p:spPr>
          <a:xfrm>
            <a:off x="1329949" y="1701162"/>
            <a:ext cx="9905999" cy="5397222"/>
          </a:xfrm>
        </p:spPr>
        <p:txBody>
          <a:bodyPr>
            <a:normAutofit/>
          </a:bodyPr>
          <a:lstStyle/>
          <a:p>
            <a:pPr marL="0" indent="0">
              <a:buNone/>
            </a:pPr>
            <a:r>
              <a:rPr lang="en-US" sz="2000" dirty="0"/>
              <a:t>This project will deliver a database with implementation of different controls using the NIST Risk Management Framework into said database. A database with over 1000 entries and more than 5 users will have a minimum of 7 tables. The creation of a database, as well as the application of control schemes, will be performed using MySQL and SQL Workbench.</a:t>
            </a:r>
            <a:endParaRPr lang="en-GB" sz="2000" dirty="0"/>
          </a:p>
          <a:p>
            <a:pPr marL="0" indent="0">
              <a:buNone/>
            </a:pPr>
            <a:r>
              <a:rPr lang="en-US" sz="2000" dirty="0" smtClean="0"/>
              <a:t>Roles &amp; Responsibilities:</a:t>
            </a:r>
          </a:p>
          <a:p>
            <a:pPr marL="0" indent="0">
              <a:buNone/>
            </a:pPr>
            <a:r>
              <a:rPr lang="en-US" sz="2000" dirty="0" smtClean="0"/>
              <a:t>DBA Administrator: Ishan Prabhune</a:t>
            </a:r>
          </a:p>
          <a:p>
            <a:pPr marL="0" indent="0">
              <a:buNone/>
            </a:pPr>
            <a:r>
              <a:rPr lang="en-US" sz="2000" dirty="0" smtClean="0"/>
              <a:t>Project Manager: Pratik </a:t>
            </a:r>
            <a:r>
              <a:rPr lang="en-US" sz="2000" dirty="0" err="1" smtClean="0"/>
              <a:t>Darade</a:t>
            </a:r>
            <a:endParaRPr lang="en-US" sz="2000" dirty="0" smtClean="0"/>
          </a:p>
          <a:p>
            <a:pPr marL="0" indent="0">
              <a:buNone/>
            </a:pPr>
            <a:r>
              <a:rPr lang="en-US" sz="2000" dirty="0" smtClean="0"/>
              <a:t>DBA Manager: </a:t>
            </a:r>
            <a:r>
              <a:rPr lang="en-US" sz="2000" dirty="0" err="1" smtClean="0"/>
              <a:t>Harshal</a:t>
            </a:r>
            <a:r>
              <a:rPr lang="en-US" sz="2000" dirty="0" smtClean="0"/>
              <a:t> </a:t>
            </a:r>
            <a:r>
              <a:rPr lang="en-US" sz="2000" dirty="0" err="1" smtClean="0"/>
              <a:t>Sawant</a:t>
            </a:r>
            <a:endParaRPr lang="en-US" sz="2000" dirty="0" smtClean="0"/>
          </a:p>
          <a:p>
            <a:pPr marL="0" indent="0">
              <a:buNone/>
            </a:pPr>
            <a:r>
              <a:rPr lang="en-US" sz="2000" dirty="0" smtClean="0"/>
              <a:t>DBA Designers: Raj </a:t>
            </a:r>
            <a:r>
              <a:rPr lang="en-US" sz="2000" dirty="0" err="1" smtClean="0"/>
              <a:t>Dedhia</a:t>
            </a:r>
            <a:r>
              <a:rPr lang="en-US" sz="2000" dirty="0" smtClean="0"/>
              <a:t> &amp; </a:t>
            </a:r>
            <a:r>
              <a:rPr lang="en-US" sz="2000" dirty="0" err="1" smtClean="0"/>
              <a:t>Aniket</a:t>
            </a:r>
            <a:r>
              <a:rPr lang="en-US" sz="2000" dirty="0" smtClean="0"/>
              <a:t> Singh</a:t>
            </a:r>
            <a:endParaRPr lang="en-GB" sz="2000" dirty="0"/>
          </a:p>
        </p:txBody>
      </p:sp>
    </p:spTree>
    <p:extLst>
      <p:ext uri="{BB962C8B-B14F-4D97-AF65-F5344CB8AC3E}">
        <p14:creationId xmlns:p14="http://schemas.microsoft.com/office/powerpoint/2010/main" val="9008682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1670" y="100044"/>
            <a:ext cx="9905998" cy="1478570"/>
          </a:xfrm>
        </p:spPr>
        <p:txBody>
          <a:bodyPr/>
          <a:lstStyle/>
          <a:p>
            <a:r>
              <a:rPr lang="en-US" dirty="0" smtClean="0"/>
              <a:t>Project schedule</a:t>
            </a:r>
            <a:endParaRPr lang="en-GB" dirty="0"/>
          </a:p>
        </p:txBody>
      </p:sp>
      <p:sp>
        <p:nvSpPr>
          <p:cNvPr id="3" name="Content Placeholder 2"/>
          <p:cNvSpPr>
            <a:spLocks noGrp="1"/>
          </p:cNvSpPr>
          <p:nvPr>
            <p:ph idx="1"/>
          </p:nvPr>
        </p:nvSpPr>
        <p:spPr>
          <a:xfrm>
            <a:off x="1301669" y="1324090"/>
            <a:ext cx="9905999" cy="3541714"/>
          </a:xfrm>
        </p:spPr>
        <p:txBody>
          <a:bodyPr/>
          <a:lstStyle/>
          <a:p>
            <a:pPr marL="0" indent="0">
              <a:buNone/>
            </a:pPr>
            <a:r>
              <a:rPr lang="en-GB" dirty="0"/>
              <a:t>The Project Schedule is a detailed plan that serves as a roadmap for our project, enabling effective coordination and progress monitoring</a:t>
            </a:r>
            <a:r>
              <a:rPr lang="en-GB" dirty="0" smtClean="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668" y="2472722"/>
            <a:ext cx="9691606" cy="3944753"/>
          </a:xfrm>
          <a:prstGeom prst="rect">
            <a:avLst/>
          </a:prstGeom>
        </p:spPr>
      </p:pic>
    </p:spTree>
    <p:extLst>
      <p:ext uri="{BB962C8B-B14F-4D97-AF65-F5344CB8AC3E}">
        <p14:creationId xmlns:p14="http://schemas.microsoft.com/office/powerpoint/2010/main" val="22795810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5020" y="-220467"/>
            <a:ext cx="1281276" cy="1478570"/>
          </a:xfrm>
        </p:spPr>
        <p:txBody>
          <a:bodyPr/>
          <a:lstStyle/>
          <a:p>
            <a:r>
              <a:rPr lang="en-US" dirty="0" smtClean="0"/>
              <a:t>EVM</a:t>
            </a:r>
            <a:endParaRPr lang="en-GB" dirty="0"/>
          </a:p>
        </p:txBody>
      </p:sp>
      <p:pic>
        <p:nvPicPr>
          <p:cNvPr id="5" name="Picture 4"/>
          <p:cNvPicPr>
            <a:picLocks noChangeAspect="1"/>
          </p:cNvPicPr>
          <p:nvPr/>
        </p:nvPicPr>
        <p:blipFill>
          <a:blip r:embed="rId2"/>
          <a:stretch>
            <a:fillRect/>
          </a:stretch>
        </p:blipFill>
        <p:spPr>
          <a:xfrm>
            <a:off x="1993295" y="1013803"/>
            <a:ext cx="8564726" cy="5405499"/>
          </a:xfrm>
          <a:prstGeom prst="rect">
            <a:avLst/>
          </a:prstGeom>
        </p:spPr>
      </p:pic>
    </p:spTree>
    <p:extLst>
      <p:ext uri="{BB962C8B-B14F-4D97-AF65-F5344CB8AC3E}">
        <p14:creationId xmlns:p14="http://schemas.microsoft.com/office/powerpoint/2010/main" val="4237821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1649" y="232019"/>
            <a:ext cx="5165522" cy="1478570"/>
          </a:xfrm>
        </p:spPr>
        <p:txBody>
          <a:bodyPr/>
          <a:lstStyle/>
          <a:p>
            <a:r>
              <a:rPr lang="en-US" dirty="0" smtClean="0"/>
              <a:t>Risk management log</a:t>
            </a:r>
            <a:endParaRPr lang="en-GB" dirty="0"/>
          </a:p>
        </p:txBody>
      </p:sp>
      <p:pic>
        <p:nvPicPr>
          <p:cNvPr id="3" name="Picture 2"/>
          <p:cNvPicPr>
            <a:picLocks noChangeAspect="1"/>
          </p:cNvPicPr>
          <p:nvPr/>
        </p:nvPicPr>
        <p:blipFill>
          <a:blip r:embed="rId2"/>
          <a:stretch>
            <a:fillRect/>
          </a:stretch>
        </p:blipFill>
        <p:spPr>
          <a:xfrm>
            <a:off x="1042522" y="1596076"/>
            <a:ext cx="10103775" cy="4320085"/>
          </a:xfrm>
          <a:prstGeom prst="rect">
            <a:avLst/>
          </a:prstGeom>
        </p:spPr>
      </p:pic>
    </p:spTree>
    <p:extLst>
      <p:ext uri="{BB962C8B-B14F-4D97-AF65-F5344CB8AC3E}">
        <p14:creationId xmlns:p14="http://schemas.microsoft.com/office/powerpoint/2010/main" val="3500779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2242" y="0"/>
            <a:ext cx="9905998" cy="1478570"/>
          </a:xfrm>
        </p:spPr>
        <p:txBody>
          <a:bodyPr/>
          <a:lstStyle/>
          <a:p>
            <a:r>
              <a:rPr lang="en-US" dirty="0" smtClean="0"/>
              <a:t>conclusion</a:t>
            </a:r>
            <a:endParaRPr lang="en-GB" dirty="0"/>
          </a:p>
        </p:txBody>
      </p:sp>
      <p:sp>
        <p:nvSpPr>
          <p:cNvPr id="3" name="Content Placeholder 2"/>
          <p:cNvSpPr>
            <a:spLocks noGrp="1"/>
          </p:cNvSpPr>
          <p:nvPr>
            <p:ph idx="1"/>
          </p:nvPr>
        </p:nvSpPr>
        <p:spPr>
          <a:xfrm>
            <a:off x="1292241" y="1478569"/>
            <a:ext cx="9905999" cy="4083245"/>
          </a:xfrm>
        </p:spPr>
        <p:txBody>
          <a:bodyPr/>
          <a:lstStyle/>
          <a:p>
            <a:pPr marL="0" indent="0">
              <a:buNone/>
            </a:pPr>
            <a:r>
              <a:rPr lang="en-GB" dirty="0"/>
              <a:t>We've successfully navigated the complexities of database creation, integrating robust security controls, implementing data encryption, and orchestrating effective project management</a:t>
            </a:r>
            <a:r>
              <a:rPr lang="en-GB" dirty="0" smtClean="0"/>
              <a:t>.</a:t>
            </a:r>
          </a:p>
          <a:p>
            <a:pPr marL="0" indent="0">
              <a:buNone/>
            </a:pPr>
            <a:r>
              <a:rPr lang="en-GB" dirty="0"/>
              <a:t>The secure database system ensures the confidentiality, integrity, and availability of information, aligning with industry standards and regulations</a:t>
            </a:r>
            <a:r>
              <a:rPr lang="en-GB" dirty="0" smtClean="0"/>
              <a:t>.</a:t>
            </a:r>
          </a:p>
          <a:p>
            <a:pPr marL="0" indent="0">
              <a:buNone/>
            </a:pPr>
            <a:r>
              <a:rPr lang="en-GB" dirty="0"/>
              <a:t>This project serves as a stepping stone for continuous improvement, refining both our database security practices and project management methodologies</a:t>
            </a:r>
            <a:r>
              <a:rPr lang="en-GB" dirty="0" smtClean="0"/>
              <a:t>.</a:t>
            </a:r>
          </a:p>
          <a:p>
            <a:pPr marL="0" indent="0">
              <a:buNone/>
            </a:pPr>
            <a:endParaRPr lang="en-GB" dirty="0"/>
          </a:p>
        </p:txBody>
      </p:sp>
    </p:spTree>
    <p:extLst>
      <p:ext uri="{BB962C8B-B14F-4D97-AF65-F5344CB8AC3E}">
        <p14:creationId xmlns:p14="http://schemas.microsoft.com/office/powerpoint/2010/main" val="35434944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1668" y="1138563"/>
            <a:ext cx="9905998" cy="1478570"/>
          </a:xfrm>
        </p:spPr>
        <p:txBody>
          <a:bodyPr/>
          <a:lstStyle/>
          <a:p>
            <a:r>
              <a:rPr lang="en-US" dirty="0" smtClean="0"/>
              <a:t>Thank you</a:t>
            </a:r>
            <a:endParaRPr lang="en-GB" dirty="0"/>
          </a:p>
        </p:txBody>
      </p:sp>
    </p:spTree>
    <p:extLst>
      <p:ext uri="{BB962C8B-B14F-4D97-AF65-F5344CB8AC3E}">
        <p14:creationId xmlns:p14="http://schemas.microsoft.com/office/powerpoint/2010/main" val="3599598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1669" y="742635"/>
            <a:ext cx="10010496" cy="1478570"/>
          </a:xfrm>
        </p:spPr>
        <p:txBody>
          <a:bodyPr>
            <a:normAutofit fontScale="90000"/>
          </a:bodyPr>
          <a:lstStyle/>
          <a:p>
            <a:r>
              <a:rPr lang="en-US" dirty="0" smtClean="0"/>
              <a:t>Introduction: </a:t>
            </a:r>
            <a:r>
              <a:rPr lang="en-GB" dirty="0"/>
              <a:t>Enhancing Database Security, Compliance, and Project Management</a:t>
            </a:r>
            <a:r>
              <a:rPr lang="en-US" dirty="0"/>
              <a:t/>
            </a:r>
            <a:br>
              <a:rPr lang="en-US" dirty="0"/>
            </a:br>
            <a:endParaRPr lang="en-GB" dirty="0"/>
          </a:p>
        </p:txBody>
      </p:sp>
      <p:sp>
        <p:nvSpPr>
          <p:cNvPr id="3" name="Content Placeholder 2"/>
          <p:cNvSpPr>
            <a:spLocks noGrp="1"/>
          </p:cNvSpPr>
          <p:nvPr>
            <p:ph idx="1"/>
          </p:nvPr>
        </p:nvSpPr>
        <p:spPr>
          <a:xfrm>
            <a:off x="1301669" y="2042096"/>
            <a:ext cx="9905999" cy="4434117"/>
          </a:xfrm>
        </p:spPr>
        <p:txBody>
          <a:bodyPr>
            <a:normAutofit/>
          </a:bodyPr>
          <a:lstStyle/>
          <a:p>
            <a:pPr marL="0" indent="0">
              <a:buNone/>
            </a:pPr>
            <a:r>
              <a:rPr lang="en-GB" dirty="0"/>
              <a:t>This </a:t>
            </a:r>
            <a:r>
              <a:rPr lang="en-GB" dirty="0" smtClean="0"/>
              <a:t>project’s </a:t>
            </a:r>
            <a:r>
              <a:rPr lang="en-GB" dirty="0"/>
              <a:t>main goal is to design and implement a database system that complies with NIST Special Publication 800-53 regulations</a:t>
            </a:r>
            <a:r>
              <a:rPr lang="en-GB" dirty="0" smtClean="0"/>
              <a:t>. </a:t>
            </a:r>
          </a:p>
          <a:p>
            <a:pPr marL="0" indent="0">
              <a:buNone/>
            </a:pPr>
            <a:r>
              <a:rPr lang="en-GB" dirty="0" smtClean="0"/>
              <a:t>Our </a:t>
            </a:r>
            <a:r>
              <a:rPr lang="en-GB" dirty="0"/>
              <a:t>joint </a:t>
            </a:r>
            <a:r>
              <a:rPr lang="en-GB" dirty="0" smtClean="0"/>
              <a:t>endeavour </a:t>
            </a:r>
            <a:r>
              <a:rPr lang="en-GB" dirty="0"/>
              <a:t>seeks to expand on our knowledge of database security, compliance, and efficient project administration</a:t>
            </a:r>
            <a:r>
              <a:rPr lang="en-GB" dirty="0" smtClean="0"/>
              <a:t>.</a:t>
            </a:r>
          </a:p>
          <a:p>
            <a:pPr marL="0" indent="0">
              <a:buNone/>
            </a:pPr>
            <a:r>
              <a:rPr lang="en-GB" dirty="0" smtClean="0"/>
              <a:t>This </a:t>
            </a:r>
            <a:r>
              <a:rPr lang="en-GB" dirty="0"/>
              <a:t>implementation includes a thorough project management plan, data encryption techniques, and a MySQL database with strong security measures</a:t>
            </a:r>
            <a:r>
              <a:rPr lang="en-GB" dirty="0" smtClean="0"/>
              <a:t>.</a:t>
            </a:r>
          </a:p>
          <a:p>
            <a:pPr marL="0" indent="0">
              <a:buNone/>
            </a:pPr>
            <a:r>
              <a:rPr lang="en-GB" dirty="0" smtClean="0"/>
              <a:t>We </a:t>
            </a:r>
            <a:r>
              <a:rPr lang="en-GB" dirty="0"/>
              <a:t>have demonstrated our commitment to adhering to industry-standard security requirements by including NIST SP 800-53 measures.</a:t>
            </a:r>
          </a:p>
        </p:txBody>
      </p:sp>
    </p:spTree>
    <p:extLst>
      <p:ext uri="{BB962C8B-B14F-4D97-AF65-F5344CB8AC3E}">
        <p14:creationId xmlns:p14="http://schemas.microsoft.com/office/powerpoint/2010/main" val="23120695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20556"/>
            <a:ext cx="10180179" cy="1549646"/>
          </a:xfrm>
        </p:spPr>
        <p:txBody>
          <a:bodyPr>
            <a:normAutofit fontScale="90000"/>
          </a:bodyPr>
          <a:lstStyle/>
          <a:p>
            <a:r>
              <a:rPr lang="en-US" b="1" u="sng" dirty="0"/>
              <a:t>Task 1: Database Creation and Security Controls</a:t>
            </a:r>
            <a:r>
              <a:rPr lang="en-GB" dirty="0"/>
              <a:t/>
            </a:r>
            <a:br>
              <a:rPr lang="en-GB" dirty="0"/>
            </a:br>
            <a:endParaRPr lang="en-GB" dirty="0"/>
          </a:p>
        </p:txBody>
      </p:sp>
      <p:sp>
        <p:nvSpPr>
          <p:cNvPr id="3" name="Content Placeholder 2"/>
          <p:cNvSpPr>
            <a:spLocks noGrp="1"/>
          </p:cNvSpPr>
          <p:nvPr>
            <p:ph idx="1"/>
          </p:nvPr>
        </p:nvSpPr>
        <p:spPr>
          <a:xfrm>
            <a:off x="1141412" y="1649690"/>
            <a:ext cx="10368716" cy="3541714"/>
          </a:xfrm>
        </p:spPr>
        <p:txBody>
          <a:bodyPr/>
          <a:lstStyle/>
          <a:p>
            <a:pPr marL="0" indent="0">
              <a:buNone/>
            </a:pPr>
            <a:r>
              <a:rPr lang="en-GB" dirty="0"/>
              <a:t>Interconnectivity and smart design make up our database, which improves efficiency and functionality</a:t>
            </a:r>
            <a:r>
              <a:rPr lang="en-GB" dirty="0" smtClean="0"/>
              <a:t>. It </a:t>
            </a:r>
            <a:r>
              <a:rPr lang="en-GB" dirty="0"/>
              <a:t>is made up of seven important tables, each of which is essential to the E-Learning Platform</a:t>
            </a:r>
            <a:r>
              <a:rPr lang="en-GB" dirty="0" smtClean="0"/>
              <a:t>. </a:t>
            </a:r>
          </a:p>
          <a:p>
            <a:pPr marL="0" indent="0">
              <a:buNone/>
            </a:pPr>
            <a:r>
              <a:rPr lang="en-GB" dirty="0"/>
              <a:t>Every table has a specific function that adds to the overall </a:t>
            </a:r>
            <a:r>
              <a:rPr lang="en-GB" dirty="0" smtClean="0"/>
              <a:t>functioning which are designed </a:t>
            </a:r>
            <a:r>
              <a:rPr lang="en-GB" dirty="0"/>
              <a:t>to be flexible and expand in the future. </a:t>
            </a:r>
            <a:endParaRPr lang="en-GB" dirty="0" smtClean="0"/>
          </a:p>
          <a:p>
            <a:pPr marL="0" indent="0">
              <a:buNone/>
            </a:pPr>
            <a:r>
              <a:rPr lang="en-GB" dirty="0" smtClean="0"/>
              <a:t>More </a:t>
            </a:r>
            <a:r>
              <a:rPr lang="en-GB" dirty="0"/>
              <a:t>than a </a:t>
            </a:r>
            <a:r>
              <a:rPr lang="en-GB" dirty="0" smtClean="0"/>
              <a:t>1000 </a:t>
            </a:r>
            <a:r>
              <a:rPr lang="en-GB" dirty="0"/>
              <a:t>entries guarantee an accurate depiction of database utilization.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5706" y="4648836"/>
            <a:ext cx="3000375" cy="2009775"/>
          </a:xfrm>
          <a:prstGeom prst="rect">
            <a:avLst/>
          </a:prstGeom>
        </p:spPr>
      </p:pic>
    </p:spTree>
    <p:extLst>
      <p:ext uri="{BB962C8B-B14F-4D97-AF65-F5344CB8AC3E}">
        <p14:creationId xmlns:p14="http://schemas.microsoft.com/office/powerpoint/2010/main" val="27869820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317" y="460875"/>
            <a:ext cx="9905998" cy="1478570"/>
          </a:xfrm>
        </p:spPr>
        <p:txBody>
          <a:bodyPr/>
          <a:lstStyle/>
          <a:p>
            <a:r>
              <a:rPr lang="en-GB" u="sng" dirty="0"/>
              <a:t>Implementation of NIST SP 800-53 Controls</a:t>
            </a:r>
            <a:br>
              <a:rPr lang="en-GB" u="sng" dirty="0"/>
            </a:br>
            <a:endParaRPr lang="en-GB" u="sng" dirty="0"/>
          </a:p>
        </p:txBody>
      </p:sp>
      <p:sp>
        <p:nvSpPr>
          <p:cNvPr id="3" name="Content Placeholder 2"/>
          <p:cNvSpPr>
            <a:spLocks noGrp="1"/>
          </p:cNvSpPr>
          <p:nvPr>
            <p:ph idx="1"/>
          </p:nvPr>
        </p:nvSpPr>
        <p:spPr>
          <a:xfrm>
            <a:off x="896316" y="1270835"/>
            <a:ext cx="9905999" cy="4298623"/>
          </a:xfrm>
        </p:spPr>
        <p:txBody>
          <a:bodyPr>
            <a:normAutofit fontScale="92500"/>
          </a:bodyPr>
          <a:lstStyle/>
          <a:p>
            <a:pPr marL="0" indent="0">
              <a:buNone/>
            </a:pPr>
            <a:r>
              <a:rPr lang="en-GB" dirty="0"/>
              <a:t>The National Institute of Standards and Technology (NIST) Special Publication 800-53 provides a comprehensive set of security controls that organizations can implement to safeguard their information systems</a:t>
            </a:r>
            <a:r>
              <a:rPr lang="en-GB" dirty="0" smtClean="0"/>
              <a:t>.</a:t>
            </a:r>
          </a:p>
          <a:p>
            <a:pPr marL="0" indent="0">
              <a:buNone/>
            </a:pPr>
            <a:r>
              <a:rPr lang="en-GB" dirty="0" smtClean="0"/>
              <a:t>Sensitive </a:t>
            </a:r>
            <a:r>
              <a:rPr lang="en-GB" dirty="0"/>
              <a:t>data availability, confidentiality, and integrity are all promoted by these measures, which are made to meet a variety of security needs. A key element of the NIST Risk Management Framework (RMF) is NIST SP 800-53, which provides an organized and methodical approach to managing and reducing cybersecurity risks</a:t>
            </a:r>
            <a:r>
              <a:rPr lang="en-GB" dirty="0" smtClean="0"/>
              <a:t>.</a:t>
            </a:r>
          </a:p>
          <a:p>
            <a:pPr marL="0" indent="0">
              <a:buNone/>
            </a:pPr>
            <a:r>
              <a:rPr lang="en-US" dirty="0" smtClean="0"/>
              <a:t>It provides Standardization, Risk Management, Compliance &amp; Regulation, Adaptability, Continuous Improvement, Confidence &amp; Trust and a Holistic Security Approach.</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0323" y="4923697"/>
            <a:ext cx="1744009" cy="1744009"/>
          </a:xfrm>
          <a:prstGeom prst="rect">
            <a:avLst/>
          </a:prstGeom>
        </p:spPr>
      </p:pic>
    </p:spTree>
    <p:extLst>
      <p:ext uri="{BB962C8B-B14F-4D97-AF65-F5344CB8AC3E}">
        <p14:creationId xmlns:p14="http://schemas.microsoft.com/office/powerpoint/2010/main" val="3149123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7657" y="650449"/>
            <a:ext cx="9905999" cy="4835951"/>
          </a:xfrm>
        </p:spPr>
        <p:txBody>
          <a:bodyPr>
            <a:normAutofit fontScale="92500" lnSpcReduction="10000"/>
          </a:bodyPr>
          <a:lstStyle/>
          <a:p>
            <a:pPr marL="0" indent="0">
              <a:buNone/>
            </a:pPr>
            <a:r>
              <a:rPr lang="en-GB" sz="2600" u="sng" dirty="0"/>
              <a:t>AC-02 </a:t>
            </a:r>
            <a:r>
              <a:rPr lang="en-US" sz="2600" u="sng" dirty="0"/>
              <a:t>Account Management | Privileged User </a:t>
            </a:r>
            <a:r>
              <a:rPr lang="en-US" sz="2600" u="sng" dirty="0" smtClean="0"/>
              <a:t>Accounts: </a:t>
            </a:r>
          </a:p>
          <a:p>
            <a:pPr marL="0" indent="0">
              <a:buNone/>
            </a:pPr>
            <a:r>
              <a:rPr lang="en-US" dirty="0" smtClean="0"/>
              <a:t>This access control helps </a:t>
            </a:r>
            <a:r>
              <a:rPr lang="en-GB" dirty="0" smtClean="0"/>
              <a:t>establish </a:t>
            </a:r>
            <a:r>
              <a:rPr lang="en-GB" dirty="0"/>
              <a:t>and manage accounts for privileged users in line with an attribute- or role-based access architecture</a:t>
            </a:r>
            <a:r>
              <a:rPr lang="en-GB" dirty="0" smtClean="0"/>
              <a:t>. Keeping </a:t>
            </a:r>
            <a:r>
              <a:rPr lang="en-GB" dirty="0"/>
              <a:t>an eye on assigned privileged roles or attributes. When a privileged role or attribute assignment is no longer suitable, revoke </a:t>
            </a:r>
            <a:r>
              <a:rPr lang="en-GB" dirty="0" smtClean="0"/>
              <a:t>access.</a:t>
            </a:r>
          </a:p>
          <a:p>
            <a:pPr marL="0" indent="0">
              <a:buNone/>
            </a:pPr>
            <a:r>
              <a:rPr lang="en-US" dirty="0" smtClean="0"/>
              <a:t>To </a:t>
            </a:r>
            <a:r>
              <a:rPr lang="en-US" dirty="0"/>
              <a:t>begin with, To represent a role and its corresponding privileges, a new user is established. The user is created with the password associated with it and is meant to login from 'localhost'.</a:t>
            </a:r>
            <a:endParaRPr lang="en-GB" dirty="0"/>
          </a:p>
          <a:p>
            <a:pPr marL="0" indent="0">
              <a:buNone/>
            </a:pPr>
            <a:r>
              <a:rPr lang="en-US" dirty="0" smtClean="0"/>
              <a:t>On </a:t>
            </a:r>
            <a:r>
              <a:rPr lang="en-US" dirty="0"/>
              <a:t>the '</a:t>
            </a:r>
            <a:r>
              <a:rPr lang="en-US" dirty="0" err="1"/>
              <a:t>ELearningPlatform</a:t>
            </a:r>
            <a:r>
              <a:rPr lang="en-US" dirty="0"/>
              <a:t>' database, the recently created user is given particular access. giving the Specific Role total authority to manipulate data in the designated database.</a:t>
            </a:r>
            <a:endParaRPr lang="en-GB" dirty="0"/>
          </a:p>
          <a:p>
            <a:pPr marL="0" indent="0">
              <a:buNone/>
            </a:pPr>
            <a:endParaRPr lang="en-GB"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1797" y="5486400"/>
            <a:ext cx="7380009" cy="818459"/>
          </a:xfrm>
          <a:prstGeom prst="rect">
            <a:avLst/>
          </a:prstGeom>
        </p:spPr>
      </p:pic>
    </p:spTree>
    <p:extLst>
      <p:ext uri="{BB962C8B-B14F-4D97-AF65-F5344CB8AC3E}">
        <p14:creationId xmlns:p14="http://schemas.microsoft.com/office/powerpoint/2010/main" val="24744592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0521" y="628077"/>
            <a:ext cx="9905999" cy="4490678"/>
          </a:xfrm>
        </p:spPr>
        <p:txBody>
          <a:bodyPr>
            <a:normAutofit/>
          </a:bodyPr>
          <a:lstStyle/>
          <a:p>
            <a:pPr marL="0" indent="0">
              <a:buNone/>
            </a:pPr>
            <a:r>
              <a:rPr lang="en-US" u="sng" dirty="0" smtClean="0"/>
              <a:t>AC-05 </a:t>
            </a:r>
            <a:r>
              <a:rPr lang="en-US" u="sng" dirty="0"/>
              <a:t>Separation of Duties</a:t>
            </a:r>
            <a:endParaRPr lang="en-GB" dirty="0"/>
          </a:p>
          <a:p>
            <a:pPr marL="0" indent="0">
              <a:buNone/>
            </a:pPr>
            <a:r>
              <a:rPr lang="en-US" sz="2200" dirty="0"/>
              <a:t>The AC-05 Separation of Duties standards are followed while implementing access control. This approach divides responsibilities and authorization across many roles in an effort to avoid conflicts of interest and lower the possibility of fraud. In this instance, users connected to the e-learning platform have been given distinct responsibilities.</a:t>
            </a:r>
            <a:endParaRPr lang="en-GB" sz="2200" dirty="0"/>
          </a:p>
          <a:p>
            <a:pPr marL="0" indent="0">
              <a:buNone/>
            </a:pPr>
            <a:r>
              <a:rPr lang="en-US" sz="2200" dirty="0"/>
              <a:t>This implementation has been done during the creation of the users. By giving users different roles according to their tasks, encouraging accountability, and lowering the possibility of unapproved or conflicting acts within the e-learning platform's database, this implementation is in line with the principle of separation of duties.</a:t>
            </a:r>
            <a:endParaRPr lang="en-GB" sz="2200" dirty="0"/>
          </a:p>
          <a:p>
            <a:pPr marL="0" indent="0">
              <a:buNone/>
            </a:pPr>
            <a:endParaRPr lang="en-GB"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2908" y="4692278"/>
            <a:ext cx="6323619" cy="85295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0937" y="5825766"/>
            <a:ext cx="7795583" cy="834722"/>
          </a:xfrm>
          <a:prstGeom prst="rect">
            <a:avLst/>
          </a:prstGeom>
        </p:spPr>
      </p:pic>
    </p:spTree>
    <p:extLst>
      <p:ext uri="{BB962C8B-B14F-4D97-AF65-F5344CB8AC3E}">
        <p14:creationId xmlns:p14="http://schemas.microsoft.com/office/powerpoint/2010/main" val="24138549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2239" y="989814"/>
            <a:ext cx="9905999" cy="5131325"/>
          </a:xfrm>
        </p:spPr>
        <p:txBody>
          <a:bodyPr/>
          <a:lstStyle/>
          <a:p>
            <a:pPr marL="0" indent="0">
              <a:buNone/>
            </a:pPr>
            <a:r>
              <a:rPr lang="en-US" u="sng" dirty="0"/>
              <a:t>AC-08 System Use Notification</a:t>
            </a:r>
            <a:endParaRPr lang="en-GB" dirty="0"/>
          </a:p>
          <a:p>
            <a:pPr marL="0" indent="0">
              <a:buNone/>
            </a:pPr>
            <a:r>
              <a:rPr lang="en-US" sz="2000" dirty="0" smtClean="0"/>
              <a:t>It is an </a:t>
            </a:r>
            <a:r>
              <a:rPr lang="en-US" sz="2000" dirty="0"/>
              <a:t>access control measure that prioritizes 'System Use Notification'. By taking this precaution, users will be made aware of the system's usage guidelines as soon as they log in</a:t>
            </a:r>
            <a:r>
              <a:rPr lang="en-US" sz="2000" dirty="0" smtClean="0"/>
              <a:t>.</a:t>
            </a:r>
          </a:p>
          <a:p>
            <a:pPr marL="0" indent="0">
              <a:buNone/>
            </a:pPr>
            <a:r>
              <a:rPr lang="en-US" sz="2000" dirty="0"/>
              <a:t>A Bash script that connects to the MySQL server and sends out a welcome message as a system use notification is used in the implementation of AC-08. Users will be made aware of the system they are engaging with when they access the </a:t>
            </a:r>
            <a:r>
              <a:rPr lang="en-US" sz="2000" dirty="0" err="1"/>
              <a:t>ELearningPlatform</a:t>
            </a:r>
            <a:r>
              <a:rPr lang="en-US" sz="2000" dirty="0"/>
              <a:t> via the supplied script. This procedure promotes appropriate use of the database resources and helps guarantee that users are aware of the policies governing the system.</a:t>
            </a:r>
            <a:endParaRPr lang="en-GB" sz="2000" dirty="0"/>
          </a:p>
          <a:p>
            <a:pPr marL="0" indent="0">
              <a:buNone/>
            </a:pPr>
            <a:endParaRPr lang="en-GB" dirty="0"/>
          </a:p>
          <a:p>
            <a:pPr marL="0" indent="0">
              <a:buNone/>
            </a:pPr>
            <a:endParaRPr lang="en-GB"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7675" y="4630133"/>
            <a:ext cx="6715125" cy="1066800"/>
          </a:xfrm>
          <a:prstGeom prst="rect">
            <a:avLst/>
          </a:prstGeom>
        </p:spPr>
      </p:pic>
    </p:spTree>
    <p:extLst>
      <p:ext uri="{BB962C8B-B14F-4D97-AF65-F5344CB8AC3E}">
        <p14:creationId xmlns:p14="http://schemas.microsoft.com/office/powerpoint/2010/main" val="35927159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9949" y="509047"/>
            <a:ext cx="9905999" cy="4575143"/>
          </a:xfrm>
        </p:spPr>
        <p:txBody>
          <a:bodyPr>
            <a:normAutofit/>
          </a:bodyPr>
          <a:lstStyle/>
          <a:p>
            <a:pPr marL="0" indent="0">
              <a:buNone/>
            </a:pPr>
            <a:r>
              <a:rPr lang="en-US" u="sng" dirty="0"/>
              <a:t>AC-07 Unsuccessful Logon Attempts | Automatic Account </a:t>
            </a:r>
            <a:r>
              <a:rPr lang="en-US" u="sng" dirty="0" smtClean="0"/>
              <a:t>Lock</a:t>
            </a:r>
          </a:p>
          <a:p>
            <a:pPr marL="0" indent="0">
              <a:buNone/>
            </a:pPr>
            <a:r>
              <a:rPr lang="en-US" sz="2000" dirty="0"/>
              <a:t>The application of access control mechanisms in compliance with AC-07, which adds an automated account lock function and focuses on reducing security risks is associated with failed logon attempts</a:t>
            </a:r>
            <a:r>
              <a:rPr lang="en-US" sz="2000" dirty="0" smtClean="0"/>
              <a:t>.</a:t>
            </a:r>
          </a:p>
          <a:p>
            <a:r>
              <a:rPr lang="en-US" sz="2000" dirty="0"/>
              <a:t>The user is only permitted to perform three consecutive unsuccessful login attempts, as specified by the 'FAILED_LOGIN_ATTEMPTS 3' attribute. The account gets temporarily locked after three unsuccessful tries to log in.</a:t>
            </a:r>
            <a:endParaRPr lang="en-GB" sz="2000" dirty="0"/>
          </a:p>
          <a:p>
            <a:r>
              <a:rPr lang="en-US" sz="2000" dirty="0"/>
              <a:t>The 'PASSWORD_LOCK_TIME 1' attribute indicates how long, in days, the account stays locked following the maximum amount of unsuccessful login attempts. Since it's set to one day in this instance, the account will automatically unlock after a day of being locked as a result of unsuccessful login attempts.</a:t>
            </a:r>
            <a:endParaRPr lang="en-GB" sz="2000" dirty="0"/>
          </a:p>
          <a:p>
            <a:pPr marL="0" indent="0">
              <a:buNone/>
            </a:pPr>
            <a:endParaRPr lang="en-GB" dirty="0"/>
          </a:p>
          <a:p>
            <a:pPr marL="0" indent="0">
              <a:buNone/>
            </a:pPr>
            <a:endParaRPr lang="en-GB"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3885" y="5084190"/>
            <a:ext cx="7858125" cy="56197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9949" y="5900933"/>
            <a:ext cx="10159839" cy="810951"/>
          </a:xfrm>
          <a:prstGeom prst="rect">
            <a:avLst/>
          </a:prstGeom>
        </p:spPr>
      </p:pic>
    </p:spTree>
    <p:extLst>
      <p:ext uri="{BB962C8B-B14F-4D97-AF65-F5344CB8AC3E}">
        <p14:creationId xmlns:p14="http://schemas.microsoft.com/office/powerpoint/2010/main" val="37625037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1668" y="382978"/>
            <a:ext cx="9905999" cy="6272345"/>
          </a:xfrm>
        </p:spPr>
        <p:txBody>
          <a:bodyPr/>
          <a:lstStyle/>
          <a:p>
            <a:pPr marL="0" indent="0">
              <a:buNone/>
            </a:pPr>
            <a:r>
              <a:rPr lang="en-US" u="sng" dirty="0"/>
              <a:t>AT-04 Security Training </a:t>
            </a:r>
            <a:r>
              <a:rPr lang="en-US" u="sng" dirty="0" smtClean="0"/>
              <a:t>Records</a:t>
            </a:r>
          </a:p>
          <a:p>
            <a:pPr marL="0" indent="0">
              <a:buNone/>
            </a:pPr>
            <a:r>
              <a:rPr lang="en-US" sz="2000" dirty="0"/>
              <a:t>Measures for access control AT-4, "Security Training Records," deals with recording security training that is given to those who have important jobs that involve information systems. </a:t>
            </a:r>
            <a:endParaRPr lang="en-US" sz="2000" dirty="0" smtClean="0"/>
          </a:p>
          <a:p>
            <a:pPr marL="0" indent="0">
              <a:buNone/>
            </a:pPr>
            <a:r>
              <a:rPr lang="en-US" sz="2000" dirty="0" smtClean="0"/>
              <a:t>Making </a:t>
            </a:r>
            <a:r>
              <a:rPr lang="en-US" sz="2000" dirty="0"/>
              <a:t>sure staff members have the necessary training to carry out their security duties efficiently is the aim</a:t>
            </a:r>
            <a:r>
              <a:rPr lang="en-US" sz="2000" dirty="0" smtClean="0"/>
              <a:t>.</a:t>
            </a:r>
          </a:p>
          <a:p>
            <a:pPr marL="0" indent="0">
              <a:buNone/>
            </a:pPr>
            <a:r>
              <a:rPr lang="en-US" sz="2000" dirty="0"/>
              <a:t>Determine Who Has Important Roles, Determine which people are primarily responsible for maintaining or utilizing the E-Learning Platform Database</a:t>
            </a:r>
            <a:r>
              <a:rPr lang="en-US" sz="2000" dirty="0" smtClean="0"/>
              <a:t>. </a:t>
            </a:r>
            <a:r>
              <a:rPr lang="en-US" sz="2000" dirty="0"/>
              <a:t>Instruction in Document Security, </a:t>
            </a:r>
            <a:r>
              <a:rPr lang="en-US" sz="2000" dirty="0" smtClean="0"/>
              <a:t>provides a </a:t>
            </a:r>
            <a:r>
              <a:rPr lang="en-US" sz="2000" dirty="0"/>
              <a:t>thorough security training </a:t>
            </a:r>
            <a:r>
              <a:rPr lang="en-US" sz="2000" dirty="0" smtClean="0"/>
              <a:t>curriculum. </a:t>
            </a:r>
            <a:r>
              <a:rPr lang="en-US" sz="2000" dirty="0"/>
              <a:t>Enforce the prerequisites for training, Establish regulations requiring security </a:t>
            </a:r>
            <a:r>
              <a:rPr lang="en-US" sz="2000" dirty="0" smtClean="0"/>
              <a:t>training. </a:t>
            </a:r>
            <a:r>
              <a:rPr lang="en-US" sz="2000" dirty="0"/>
              <a:t>Routine evaluations and audits, To make sure that every employee with access to the E-Learning Platform Database has gotten the required </a:t>
            </a:r>
            <a:r>
              <a:rPr lang="en-US" sz="2000" dirty="0" smtClean="0"/>
              <a:t>training.</a:t>
            </a:r>
            <a:endParaRPr lang="en-GB" sz="2000" dirty="0"/>
          </a:p>
          <a:p>
            <a:pPr marL="0" indent="0">
              <a:buNone/>
            </a:pPr>
            <a:endParaRPr lang="en-GB" dirty="0"/>
          </a:p>
        </p:txBody>
      </p:sp>
      <p:pic>
        <p:nvPicPr>
          <p:cNvPr id="2" name="Picture 1"/>
          <p:cNvPicPr>
            <a:picLocks noChangeAspect="1"/>
          </p:cNvPicPr>
          <p:nvPr/>
        </p:nvPicPr>
        <p:blipFill>
          <a:blip r:embed="rId2"/>
          <a:stretch>
            <a:fillRect/>
          </a:stretch>
        </p:blipFill>
        <p:spPr>
          <a:xfrm>
            <a:off x="4382412" y="4688458"/>
            <a:ext cx="3782218" cy="1776367"/>
          </a:xfrm>
          <a:prstGeom prst="rect">
            <a:avLst/>
          </a:prstGeom>
        </p:spPr>
      </p:pic>
    </p:spTree>
    <p:extLst>
      <p:ext uri="{BB962C8B-B14F-4D97-AF65-F5344CB8AC3E}">
        <p14:creationId xmlns:p14="http://schemas.microsoft.com/office/powerpoint/2010/main" val="1936992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238</TotalTime>
  <Words>1453</Words>
  <Application>Microsoft Office PowerPoint</Application>
  <PresentationFormat>Widescreen</PresentationFormat>
  <Paragraphs>69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Tw Cen MT</vt:lpstr>
      <vt:lpstr>Circuit</vt:lpstr>
      <vt:lpstr>ITMS 528 Database Security &amp; compliance implementation</vt:lpstr>
      <vt:lpstr>Introduction: Enhancing Database Security, Compliance, and Project Management </vt:lpstr>
      <vt:lpstr>Task 1: Database Creation and Security Controls </vt:lpstr>
      <vt:lpstr>Implementation of NIST SP 800-53 Controls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Task 2: Data encryption</vt:lpstr>
      <vt:lpstr>Task 3: project management plan (PMP)</vt:lpstr>
      <vt:lpstr>Project schedule</vt:lpstr>
      <vt:lpstr>EVM</vt:lpstr>
      <vt:lpstr>Risk management log</vt:lpstr>
      <vt:lpstr>conclusion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Security &amp; compliance implementation</dc:title>
  <dc:creator>Ishan Prabhune</dc:creator>
  <cp:lastModifiedBy>Ishan Prabhune</cp:lastModifiedBy>
  <cp:revision>23</cp:revision>
  <dcterms:created xsi:type="dcterms:W3CDTF">2023-11-30T05:31:38Z</dcterms:created>
  <dcterms:modified xsi:type="dcterms:W3CDTF">2023-12-01T05:11:33Z</dcterms:modified>
</cp:coreProperties>
</file>