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Barlow ExtraLight"/>
      <p:regular r:id="rId32"/>
      <p:bold r:id="rId33"/>
      <p:italic r:id="rId34"/>
      <p:boldItalic r:id="rId35"/>
    </p:embeddedFont>
    <p:embeddedFont>
      <p:font typeface="Hepta Slab Medium"/>
      <p:regular r:id="rId36"/>
      <p:bold r:id="rId37"/>
    </p:embeddedFont>
    <p:embeddedFont>
      <p:font typeface="Hepta Slab Light"/>
      <p:regular r:id="rId38"/>
      <p:bold r:id="rId39"/>
    </p:embeddedFont>
    <p:embeddedFont>
      <p:font typeface="Hepta Slab"/>
      <p:regular r:id="rId40"/>
      <p:bold r:id="rId41"/>
    </p:embeddedFont>
    <p:embeddedFont>
      <p:font typeface="Barlow Medium"/>
      <p:regular r:id="rId42"/>
      <p:bold r:id="rId43"/>
      <p:italic r:id="rId44"/>
      <p:boldItalic r:id="rId45"/>
    </p:embeddedFont>
    <p:embeddedFont>
      <p:font typeface="Barlow Light"/>
      <p:regular r:id="rId46"/>
      <p:bold r:id="rId47"/>
      <p:italic r:id="rId48"/>
      <p:boldItalic r:id="rId49"/>
    </p:embeddedFont>
    <p:embeddedFont>
      <p:font typeface="Barlow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EC0369-A451-47A7-9CBE-7C04DA65CBC2}">
  <a:tblStyle styleId="{DAEC0369-A451-47A7-9CBE-7C04DA65C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27E61C-C3BA-418F-B177-8F54F7F5BE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-regular.fntdata"/><Relationship Id="rId42" Type="http://schemas.openxmlformats.org/officeDocument/2006/relationships/font" Target="fonts/BarlowMedium-regular.fntdata"/><Relationship Id="rId41" Type="http://schemas.openxmlformats.org/officeDocument/2006/relationships/font" Target="fonts/HeptaSlab-bold.fntdata"/><Relationship Id="rId44" Type="http://schemas.openxmlformats.org/officeDocument/2006/relationships/font" Target="fonts/BarlowMedium-italic.fntdata"/><Relationship Id="rId43" Type="http://schemas.openxmlformats.org/officeDocument/2006/relationships/font" Target="fonts/BarlowMedium-bold.fntdata"/><Relationship Id="rId46" Type="http://schemas.openxmlformats.org/officeDocument/2006/relationships/font" Target="fonts/BarlowLight-regular.fntdata"/><Relationship Id="rId45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Light-italic.fntdata"/><Relationship Id="rId47" Type="http://schemas.openxmlformats.org/officeDocument/2006/relationships/font" Target="fonts/BarlowLight-bold.fntdata"/><Relationship Id="rId49" Type="http://schemas.openxmlformats.org/officeDocument/2006/relationships/font" Target="fonts/Barlow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BarlowExtraLight-bold.fntdata"/><Relationship Id="rId32" Type="http://schemas.openxmlformats.org/officeDocument/2006/relationships/font" Target="fonts/BarlowExtraLight-regular.fntdata"/><Relationship Id="rId35" Type="http://schemas.openxmlformats.org/officeDocument/2006/relationships/font" Target="fonts/BarlowExtraLight-boldItalic.fntdata"/><Relationship Id="rId34" Type="http://schemas.openxmlformats.org/officeDocument/2006/relationships/font" Target="fonts/BarlowExtraLight-italic.fntdata"/><Relationship Id="rId37" Type="http://schemas.openxmlformats.org/officeDocument/2006/relationships/font" Target="fonts/HeptaSlabMedium-bold.fntdata"/><Relationship Id="rId36" Type="http://schemas.openxmlformats.org/officeDocument/2006/relationships/font" Target="fonts/HeptaSlabMedium-regular.fntdata"/><Relationship Id="rId39" Type="http://schemas.openxmlformats.org/officeDocument/2006/relationships/font" Target="fonts/HeptaSlabLight-bold.fntdata"/><Relationship Id="rId38" Type="http://schemas.openxmlformats.org/officeDocument/2006/relationships/font" Target="fonts/HeptaSlabLight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Barlow-bold.fntdata"/><Relationship Id="rId50" Type="http://schemas.openxmlformats.org/officeDocument/2006/relationships/font" Target="fonts/Barlow-regular.fntdata"/><Relationship Id="rId53" Type="http://schemas.openxmlformats.org/officeDocument/2006/relationships/font" Target="fonts/Barlow-boldItalic.fntdata"/><Relationship Id="rId52" Type="http://schemas.openxmlformats.org/officeDocument/2006/relationships/font" Target="fonts/Barlow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9e7f65e0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9e7f65e0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9e7f65e01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9e7f65e01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9f9288e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9f9288e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9f9288e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29f9288e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9f9288e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9f9288e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9f9288e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9f9288e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9e7f65e0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9e7f65e0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9e7f65e01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9e7f65e01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b003a40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b003a40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9e7f65e01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9e7f65e01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9e7f65e01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29e7f65e01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9e7f65e0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9e7f65e0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a00392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a00392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a00392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2a00392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a00392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a00392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a00392f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a00392f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a00392f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a00392f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9e7f65e0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9e7f65e0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9e7f65e01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9e7f65e01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9e7f65e01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9e7f65e01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9e7f65e01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9e7f65e01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29e7f65e01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29e7f65e01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9e7f65e01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29e7f65e01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9e7f65e01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9e7f65e01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590150"/>
            <a:ext cx="7878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900"/>
              <a:t>Let</a:t>
            </a:r>
            <a:r>
              <a:rPr lang="en" sz="4900"/>
              <a:t>’s</a:t>
            </a:r>
            <a:r>
              <a:rPr lang="en" sz="4900"/>
              <a:t> </a:t>
            </a:r>
            <a:r>
              <a:rPr lang="en" sz="4900"/>
              <a:t>do some</a:t>
            </a:r>
            <a:r>
              <a:rPr lang="en" sz="4900">
                <a:solidFill>
                  <a:srgbClr val="D9D9D9"/>
                </a:solidFill>
              </a:rPr>
              <a:t> </a:t>
            </a:r>
            <a:r>
              <a:rPr lang="en" sz="4900">
                <a:solidFill>
                  <a:srgbClr val="FFFF00"/>
                </a:solidFill>
              </a:rPr>
              <a:t>K</a:t>
            </a:r>
            <a:r>
              <a:rPr lang="en" sz="4900">
                <a:solidFill>
                  <a:srgbClr val="FF9900"/>
                </a:solidFill>
              </a:rPr>
              <a:t>N</a:t>
            </a:r>
            <a:r>
              <a:rPr lang="en" sz="4900">
                <a:solidFill>
                  <a:srgbClr val="00FF00"/>
                </a:solidFill>
              </a:rPr>
              <a:t>N</a:t>
            </a:r>
            <a:r>
              <a:rPr lang="en" sz="4900">
                <a:solidFill>
                  <a:srgbClr val="00FFFF"/>
                </a:solidFill>
              </a:rPr>
              <a:t>s</a:t>
            </a:r>
            <a:endParaRPr sz="4900">
              <a:solidFill>
                <a:srgbClr val="00FFFF"/>
              </a:solidFill>
            </a:endParaRPr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/>
              <a:t>Logan</a:t>
            </a:r>
            <a:r>
              <a:rPr lang="en"/>
              <a:t> and </a:t>
            </a:r>
            <a:r>
              <a:rPr i="1" lang="en"/>
              <a:t>Ishan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311700" y="555600"/>
            <a:ext cx="851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find the optimal K and R values?</a:t>
            </a:r>
            <a:endParaRPr/>
          </a:p>
        </p:txBody>
      </p:sp>
      <p:sp>
        <p:nvSpPr>
          <p:cNvPr id="432" name="Google Shape;432;p68"/>
          <p:cNvSpPr txBox="1"/>
          <p:nvPr>
            <p:ph idx="1" type="body"/>
          </p:nvPr>
        </p:nvSpPr>
        <p:spPr>
          <a:xfrm>
            <a:off x="311700" y="1389600"/>
            <a:ext cx="3952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Original plan was to search through them by trying a bunch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Problem: code takes a really long time to run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Solution: try a few, and hope we found the best one! (we’re pretty confident)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selected K = 5, R = 30</a:t>
            </a:r>
            <a:endParaRPr sz="1800"/>
          </a:p>
        </p:txBody>
      </p:sp>
      <p:pic>
        <p:nvPicPr>
          <p:cNvPr id="433" name="Google Shape;4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75301" y="1438875"/>
            <a:ext cx="4153999" cy="29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439" name="Google Shape;439;p69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311700" y="555600"/>
            <a:ext cx="851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Dataset</a:t>
            </a:r>
            <a:endParaRPr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Skewed class distribution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Noise (bad data that slipped through preprocessing)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 KNN can’t get above 75% accuracy</a:t>
            </a:r>
            <a:endParaRPr sz="1800"/>
          </a:p>
        </p:txBody>
      </p:sp>
      <p:pic>
        <p:nvPicPr>
          <p:cNvPr id="446" name="Google Shape;446;p70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4944375" y="613900"/>
            <a:ext cx="3998650" cy="3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311700" y="555600"/>
            <a:ext cx="851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Synthetically-Generated Dataset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311700" y="1389600"/>
            <a:ext cx="851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 attributes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 classes: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Majority class of 1105 instances, centered at (0,0…0) with a standard deviation of 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Minority class of 409 instances</a:t>
            </a:r>
            <a:r>
              <a:rPr lang="en" sz="1800"/>
              <a:t>, centered at (3,3…3) with a standard deviation of 7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Minority class of 386 instances</a:t>
            </a:r>
            <a:r>
              <a:rPr lang="en" sz="1800"/>
              <a:t>, centered at (-3,-3…-3) with a standard deviation of 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Started with blobs of 1000, 300, 300 instances, then added 300 instances of random noise (105 to majority class, 109 to first minority, 86 to second minority)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311700" y="555600"/>
            <a:ext cx="851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Split, SMOTE</a:t>
            </a:r>
            <a:endParaRPr/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311700" y="1389600"/>
            <a:ext cx="851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80% to train set, 20% to test 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1520 train instances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380 test instances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2652 train instances after SMOTE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464" name="Google Shape;464;p73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74"/>
          <p:cNvGraphicFramePr/>
          <p:nvPr/>
        </p:nvGraphicFramePr>
        <p:xfrm>
          <a:off x="321925" y="5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{DAEC0369-A451-47A7-9CBE-7C04DA65CBC2}</a:tableStyleId>
              </a:tblPr>
              <a:tblGrid>
                <a:gridCol w="2833375"/>
                <a:gridCol w="2833375"/>
                <a:gridCol w="2833375"/>
              </a:tblGrid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(% accuracy)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Non-SMOTE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SMOTE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Regular KNN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73.42%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77.11%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Weighted Averaging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76.58%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77.11%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Weighted Distancing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73.68%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AA84F"/>
                          </a:solidFill>
                        </a:rPr>
                        <a:t>77.63%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Local Density Weighting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74.47%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77.37%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6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All Methods Combined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75.26%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76.58%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about the minorities?</a:t>
            </a:r>
            <a:endParaRPr sz="3600"/>
          </a:p>
        </p:txBody>
      </p:sp>
      <p:sp>
        <p:nvSpPr>
          <p:cNvPr id="475" name="Google Shape;475;p75"/>
          <p:cNvSpPr txBox="1"/>
          <p:nvPr>
            <p:ph idx="1" type="body"/>
          </p:nvPr>
        </p:nvSpPr>
        <p:spPr>
          <a:xfrm>
            <a:off x="311700" y="1389600"/>
            <a:ext cx="81972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</a:t>
            </a:r>
            <a:r>
              <a:rPr lang="en" sz="1800"/>
              <a:t>great, but improved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476" name="Google Shape;476;p75"/>
          <p:cNvGraphicFramePr/>
          <p:nvPr/>
        </p:nvGraphicFramePr>
        <p:xfrm>
          <a:off x="790800" y="195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{7E27E61C-C3BA-418F-B177-8F54F7F5BEAB}</a:tableStyleId>
              </a:tblPr>
              <a:tblGrid>
                <a:gridCol w="3863700"/>
                <a:gridCol w="1649125"/>
                <a:gridCol w="1726175"/>
              </a:tblGrid>
              <a:tr h="44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(% accuracy)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Class 1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Class 2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Regular KNN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38.96%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56.10%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Weighted Averaging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53.25%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58.54%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Regular KNN (with SMOTE)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54.55%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64.63%</a:t>
                      </a:r>
                      <a:endParaRPr sz="1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solidFill>
                      <a:srgbClr val="274E1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Weighted Distancing (SMOTE)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55.84%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91425" marB="91425" marR="91425" marL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64.63%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91425" marB="91425" marR="91425" marL="91425">
                    <a:solidFill>
                      <a:srgbClr val="274E13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75"/>
          <p:cNvSpPr txBox="1"/>
          <p:nvPr/>
        </p:nvSpPr>
        <p:spPr>
          <a:xfrm>
            <a:off x="4624825" y="4240525"/>
            <a:ext cx="167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(16.88% increase!)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8" name="Google Shape;478;p75"/>
          <p:cNvSpPr txBox="1"/>
          <p:nvPr/>
        </p:nvSpPr>
        <p:spPr>
          <a:xfrm>
            <a:off x="6303625" y="4240525"/>
            <a:ext cx="17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(8.53% increase!)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79" name="Google Shape;47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675" y="137038"/>
            <a:ext cx="1592825" cy="1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Results, Explained</a:t>
            </a:r>
            <a:endParaRPr sz="3600"/>
          </a:p>
        </p:txBody>
      </p:sp>
      <p:sp>
        <p:nvSpPr>
          <p:cNvPr id="485" name="Google Shape;485;p76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Surprisingly, all the methods increased the accuracy!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SMOTE is really good!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After using SMOTE, the other methods aren’t as useful as there’s no class imbalance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(for example, weighted averaging now does nothing at all)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However, weighted distancing is still effective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Why is the accuracy still not 100%?</a:t>
            </a:r>
            <a:endParaRPr sz="3300"/>
          </a:p>
        </p:txBody>
      </p:sp>
      <p:sp>
        <p:nvSpPr>
          <p:cNvPr id="491" name="Google Shape;491;p77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These techniques aren’t perfect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is random noise in the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clusters overlap so it’s impossible to tell some apart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this, the improvement from ~73% to ~78% is pretty good!</a:t>
            </a:r>
            <a:endParaRPr sz="1800"/>
          </a:p>
        </p:txBody>
      </p:sp>
      <p:pic>
        <p:nvPicPr>
          <p:cNvPr id="492" name="Google Shape;49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50" y="3386025"/>
            <a:ext cx="5944000" cy="1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8" name="Google Shape;498;p7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Conclude:</a:t>
            </a:r>
            <a:endParaRPr sz="3600"/>
          </a:p>
        </p:txBody>
      </p:sp>
      <p:sp>
        <p:nvSpPr>
          <p:cNvPr id="504" name="Google Shape;504;p79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KNNs do struggle with skewed and noisy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weighting methods can help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SMOTE is very cool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combine all the methods, it doesn’t actually improve</a:t>
            </a:r>
            <a:endParaRPr sz="1800"/>
          </a:p>
        </p:txBody>
      </p:sp>
      <p:pic>
        <p:nvPicPr>
          <p:cNvPr id="505" name="Google Shape;50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80" y="2597925"/>
            <a:ext cx="6040824" cy="25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0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Looking back…</a:t>
            </a:r>
            <a:endParaRPr sz="3600"/>
          </a:p>
        </p:txBody>
      </p:sp>
      <p:sp>
        <p:nvSpPr>
          <p:cNvPr id="511" name="Google Shape;511;p80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Probably put too much noise in the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Minority classes were 30%+ noise, so they really can’t get above 70% accuracy</a:t>
            </a:r>
            <a:endParaRPr sz="1800"/>
          </a:p>
        </p:txBody>
      </p:sp>
      <p:pic>
        <p:nvPicPr>
          <p:cNvPr id="512" name="Google Shape;51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00" y="2215025"/>
            <a:ext cx="5058699" cy="28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Looking forward…</a:t>
            </a:r>
            <a:endParaRPr sz="3600"/>
          </a:p>
        </p:txBody>
      </p:sp>
      <p:sp>
        <p:nvSpPr>
          <p:cNvPr id="518" name="Google Shape;518;p81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more computing resources: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</a:t>
            </a:r>
            <a:r>
              <a:rPr lang="en" sz="1800"/>
              <a:t>exhaustive</a:t>
            </a:r>
            <a:r>
              <a:rPr lang="en" sz="1800"/>
              <a:t> search of K and R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Multiple datasets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advanced weighting/preprocessing methods</a:t>
            </a:r>
            <a:endParaRPr sz="1800"/>
          </a:p>
        </p:txBody>
      </p:sp>
      <p:pic>
        <p:nvPicPr>
          <p:cNvPr id="519" name="Google Shape;519;p81"/>
          <p:cNvPicPr preferRelativeResize="0"/>
          <p:nvPr/>
        </p:nvPicPr>
        <p:blipFill rotWithShape="1">
          <a:blip r:embed="rId3">
            <a:alphaModFix/>
          </a:blip>
          <a:srcRect b="12742" l="0" r="0" t="12742"/>
          <a:stretch/>
        </p:blipFill>
        <p:spPr>
          <a:xfrm>
            <a:off x="3832725" y="2638275"/>
            <a:ext cx="4410376" cy="24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>
            <p:ph type="title"/>
          </p:nvPr>
        </p:nvSpPr>
        <p:spPr>
          <a:xfrm>
            <a:off x="1583700" y="2193900"/>
            <a:ext cx="5976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  <p:pic>
        <p:nvPicPr>
          <p:cNvPr id="525" name="Google Shape;52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31600"/>
            <a:ext cx="2951080" cy="1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KNNs</a:t>
            </a:r>
            <a:endParaRPr sz="3600"/>
          </a:p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a test instance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Sort all train instances by distance to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the K closest 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Majority vote for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KNNs - the special sauce</a:t>
            </a:r>
            <a:endParaRPr sz="3600"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a test instance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Sort all train instances by distance to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the K closest 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Majority vote for class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Predict!</a:t>
            </a:r>
            <a:endParaRPr sz="1800"/>
          </a:p>
        </p:txBody>
      </p:sp>
      <p:cxnSp>
        <p:nvCxnSpPr>
          <p:cNvPr id="391" name="Google Shape;391;p62"/>
          <p:cNvCxnSpPr/>
          <p:nvPr/>
        </p:nvCxnSpPr>
        <p:spPr>
          <a:xfrm rot="10800000">
            <a:off x="3098250" y="2441900"/>
            <a:ext cx="1740000" cy="4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62"/>
          <p:cNvSpPr/>
          <p:nvPr/>
        </p:nvSpPr>
        <p:spPr>
          <a:xfrm>
            <a:off x="4403275" y="2968575"/>
            <a:ext cx="3327300" cy="15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We can do something else here!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Specifics, </a:t>
            </a:r>
            <a:r>
              <a:rPr lang="en"/>
              <a:t>Techniques</a:t>
            </a:r>
            <a:endParaRPr/>
          </a:p>
        </p:txBody>
      </p:sp>
      <p:sp>
        <p:nvSpPr>
          <p:cNvPr id="398" name="Google Shape;398;p63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Versions:</a:t>
            </a:r>
            <a:endParaRPr sz="3600"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Regular KNN (majority vote)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Weighted Averaging (vote but weighted by 1/frequency of class)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Weighted Distancing (weighted 1/distance)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Local Density Averaging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Ok, this one’s a little complex: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neighbor: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Look at all other train points </a:t>
            </a:r>
            <a:r>
              <a:rPr lang="en" sz="1800"/>
              <a:t>within</a:t>
            </a:r>
            <a:r>
              <a:rPr lang="en" sz="1800"/>
              <a:t> radius R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Count em up, get local density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Normalize</a:t>
            </a:r>
            <a:r>
              <a:rPr lang="en" sz="1800"/>
              <a:t> local density between all the neighbors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 by this normalized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of em combined</a:t>
            </a:r>
            <a:endParaRPr sz="1800"/>
          </a:p>
        </p:txBody>
      </p:sp>
      <p:pic>
        <p:nvPicPr>
          <p:cNvPr id="405" name="Google Shape;4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38" y="891888"/>
            <a:ext cx="1685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Preprocessing?</a:t>
            </a:r>
            <a:endParaRPr sz="3600"/>
          </a:p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SMOTE</a:t>
            </a:r>
            <a:endParaRPr sz="1800"/>
          </a:p>
        </p:txBody>
      </p:sp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575" y="1908070"/>
            <a:ext cx="3214875" cy="2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SMOTE?</a:t>
            </a:r>
            <a:endParaRPr sz="3600"/>
          </a:p>
        </p:txBody>
      </p:sp>
      <p:sp>
        <p:nvSpPr>
          <p:cNvPr id="418" name="Google Shape;418;p66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Synthetic Minority Oversampling TEchnique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Basically, take minority class, choose a point, grab the K-nearest neighbors, and place a new synthetic point somewhere randomly on the line in </a:t>
            </a:r>
            <a:r>
              <a:rPr lang="en" sz="1800"/>
              <a:t>between</a:t>
            </a:r>
            <a:r>
              <a:rPr lang="en" sz="1800"/>
              <a:t> the neighbor and the point. Repeat until all classes have the same number of instances.</a:t>
            </a:r>
            <a:endParaRPr sz="1800"/>
          </a:p>
        </p:txBody>
      </p:sp>
      <p:pic>
        <p:nvPicPr>
          <p:cNvPr id="419" name="Google Shape;4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32" y="3247000"/>
            <a:ext cx="6080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311700" y="555600"/>
            <a:ext cx="819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So, our categories:</a:t>
            </a:r>
            <a:endParaRPr sz="3600"/>
          </a:p>
        </p:txBody>
      </p:sp>
      <p:sp>
        <p:nvSpPr>
          <p:cNvPr id="425" name="Google Shape;425;p67"/>
          <p:cNvSpPr txBox="1"/>
          <p:nvPr>
            <p:ph idx="1" type="body"/>
          </p:nvPr>
        </p:nvSpPr>
        <p:spPr>
          <a:xfrm>
            <a:off x="311700" y="1389600"/>
            <a:ext cx="819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Weighted Averaging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Weighted Distancing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Local Density Averaging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Methods Combined KNN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 KNN with SMOTE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Weighted Averaging KNN with SMOTE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Weighted Distancing KNN with SMOTE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Local Density Averaging KNN with SMOTE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Methods Combined KNN with SMOTE</a:t>
            </a:r>
            <a:endParaRPr sz="1800"/>
          </a:p>
        </p:txBody>
      </p:sp>
      <p:pic>
        <p:nvPicPr>
          <p:cNvPr id="426" name="Google Shape;4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304" y="1163200"/>
            <a:ext cx="2333901" cy="30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