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79" r:id="rId5"/>
    <p:sldId id="259" r:id="rId6"/>
    <p:sldId id="260" r:id="rId7"/>
    <p:sldId id="261" r:id="rId8"/>
    <p:sldId id="276"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7" autoAdjust="0"/>
    <p:restoredTop sz="90190" autoAdjust="0"/>
  </p:normalViewPr>
  <p:slideViewPr>
    <p:cSldViewPr snapToGrid="0">
      <p:cViewPr varScale="1">
        <p:scale>
          <a:sx n="49" d="100"/>
          <a:sy n="49" d="100"/>
        </p:scale>
        <p:origin x="82"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67EFF-05BC-4F4C-ACE5-699E5DC83240}" type="datetimeFigureOut">
              <a:rPr lang="en-SG" smtClean="0"/>
              <a:t>11/02/2018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167D-070D-40B8-B51D-541E2E85DBC7}" type="slidenum">
              <a:rPr lang="en-SG" smtClean="0"/>
              <a:t>‹#›</a:t>
            </a:fld>
            <a:endParaRPr lang="en-SG"/>
          </a:p>
        </p:txBody>
      </p:sp>
    </p:spTree>
    <p:extLst>
      <p:ext uri="{BB962C8B-B14F-4D97-AF65-F5344CB8AC3E}">
        <p14:creationId xmlns:p14="http://schemas.microsoft.com/office/powerpoint/2010/main" val="19130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YTD</a:t>
            </a:r>
          </a:p>
        </p:txBody>
      </p:sp>
      <p:sp>
        <p:nvSpPr>
          <p:cNvPr id="4" name="Slide Number Placeholder 3"/>
          <p:cNvSpPr>
            <a:spLocks noGrp="1"/>
          </p:cNvSpPr>
          <p:nvPr>
            <p:ph type="sldNum" sz="quarter" idx="10"/>
          </p:nvPr>
        </p:nvSpPr>
        <p:spPr/>
        <p:txBody>
          <a:bodyPr/>
          <a:lstStyle/>
          <a:p>
            <a:fld id="{6319167D-070D-40B8-B51D-541E2E85DBC7}" type="slidenum">
              <a:rPr lang="en-SG" smtClean="0"/>
              <a:t>6</a:t>
            </a:fld>
            <a:endParaRPr lang="en-SG"/>
          </a:p>
        </p:txBody>
      </p:sp>
    </p:spTree>
    <p:extLst>
      <p:ext uri="{BB962C8B-B14F-4D97-AF65-F5344CB8AC3E}">
        <p14:creationId xmlns:p14="http://schemas.microsoft.com/office/powerpoint/2010/main" val="158522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YTD</a:t>
            </a:r>
          </a:p>
        </p:txBody>
      </p:sp>
      <p:sp>
        <p:nvSpPr>
          <p:cNvPr id="4" name="Slide Number Placeholder 3"/>
          <p:cNvSpPr>
            <a:spLocks noGrp="1"/>
          </p:cNvSpPr>
          <p:nvPr>
            <p:ph type="sldNum" sz="quarter" idx="10"/>
          </p:nvPr>
        </p:nvSpPr>
        <p:spPr/>
        <p:txBody>
          <a:bodyPr/>
          <a:lstStyle/>
          <a:p>
            <a:fld id="{6319167D-070D-40B8-B51D-541E2E85DBC7}" type="slidenum">
              <a:rPr lang="en-SG" smtClean="0"/>
              <a:t>7</a:t>
            </a:fld>
            <a:endParaRPr lang="en-SG"/>
          </a:p>
        </p:txBody>
      </p:sp>
    </p:spTree>
    <p:extLst>
      <p:ext uri="{BB962C8B-B14F-4D97-AF65-F5344CB8AC3E}">
        <p14:creationId xmlns:p14="http://schemas.microsoft.com/office/powerpoint/2010/main" val="117823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109A07-738B-41C5-AC2C-748C9057364E}" type="datetimeFigureOut">
              <a:rPr lang="en-SG" smtClean="0"/>
              <a:t>11/02/2018</a:t>
            </a:fld>
            <a:endParaRPr lang="en-S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3585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09A07-738B-41C5-AC2C-748C9057364E}" type="datetimeFigureOut">
              <a:rPr lang="en-SG" smtClean="0"/>
              <a:t>11/02/2018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4934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109A07-738B-41C5-AC2C-748C9057364E}" type="datetimeFigureOut">
              <a:rPr lang="en-SG" smtClean="0"/>
              <a:t>11/02/2018</a:t>
            </a:fld>
            <a:endParaRPr lang="en-SG"/>
          </a:p>
        </p:txBody>
      </p:sp>
      <p:sp>
        <p:nvSpPr>
          <p:cNvPr id="5" name="Footer Placeholder 4"/>
          <p:cNvSpPr>
            <a:spLocks noGrp="1"/>
          </p:cNvSpPr>
          <p:nvPr>
            <p:ph type="ftr" sz="quarter" idx="11"/>
          </p:nvPr>
        </p:nvSpPr>
        <p:spPr>
          <a:xfrm>
            <a:off x="774923" y="5951811"/>
            <a:ext cx="7896279" cy="365125"/>
          </a:xfrm>
        </p:spPr>
        <p:txBody>
          <a:bodyPr/>
          <a:lstStyle/>
          <a:p>
            <a:endParaRPr lang="en-S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76806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09A07-738B-41C5-AC2C-748C9057364E}" type="datetimeFigureOut">
              <a:rPr lang="en-SG" smtClean="0"/>
              <a:t>11/02/2018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10558300" y="5956137"/>
            <a:ext cx="1052508" cy="365125"/>
          </a:xfrm>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58579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6109A07-738B-41C5-AC2C-748C9057364E}" type="datetimeFigureOut">
              <a:rPr lang="en-SG" smtClean="0"/>
              <a:t>11/02/2018</a:t>
            </a:fld>
            <a:endParaRPr lang="en-S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05560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09A07-738B-41C5-AC2C-748C9057364E}" type="datetimeFigureOut">
              <a:rPr lang="en-SG" smtClean="0"/>
              <a:t>11/02/2018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61545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09A07-738B-41C5-AC2C-748C9057364E}" type="datetimeFigureOut">
              <a:rPr lang="en-SG" smtClean="0"/>
              <a:t>11/02/2018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80784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09A07-738B-41C5-AC2C-748C9057364E}" type="datetimeFigureOut">
              <a:rPr lang="en-SG" smtClean="0"/>
              <a:t>11/02/2018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05851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9A07-738B-41C5-AC2C-748C9057364E}" type="datetimeFigureOut">
              <a:rPr lang="en-SG" smtClean="0"/>
              <a:t>11/02/2018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6458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6109A07-738B-41C5-AC2C-748C9057364E}" type="datetimeFigureOut">
              <a:rPr lang="en-SG" smtClean="0"/>
              <a:t>11/02/2018</a:t>
            </a:fld>
            <a:endParaRPr lang="en-S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2919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109A07-738B-41C5-AC2C-748C9057364E}" type="datetimeFigureOut">
              <a:rPr lang="en-SG" smtClean="0"/>
              <a:t>11/02/2018</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34541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109A07-738B-41C5-AC2C-748C9057364E}" type="datetimeFigureOut">
              <a:rPr lang="en-SG" smtClean="0"/>
              <a:t>11/02/2018</a:t>
            </a:fld>
            <a:endParaRPr lang="en-S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S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55A4996-17B0-46E7-9F18-96AFF973C181}" type="slidenum">
              <a:rPr lang="en-SG" smtClean="0"/>
              <a:t>‹#›</a:t>
            </a:fld>
            <a:endParaRPr lang="en-S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22700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AB30-0A58-4E74-BFD7-FE5D3F979678}"/>
              </a:ext>
            </a:extLst>
          </p:cNvPr>
          <p:cNvSpPr>
            <a:spLocks noGrp="1"/>
          </p:cNvSpPr>
          <p:nvPr>
            <p:ph type="ctrTitle"/>
          </p:nvPr>
        </p:nvSpPr>
        <p:spPr/>
        <p:txBody>
          <a:bodyPr/>
          <a:lstStyle/>
          <a:p>
            <a:r>
              <a:rPr lang="en-SG" dirty="0"/>
              <a:t>CSCI222 Assignment 1</a:t>
            </a:r>
          </a:p>
        </p:txBody>
      </p:sp>
      <p:sp>
        <p:nvSpPr>
          <p:cNvPr id="3" name="Subtitle 2">
            <a:extLst>
              <a:ext uri="{FF2B5EF4-FFF2-40B4-BE49-F238E27FC236}">
                <a16:creationId xmlns:a16="http://schemas.microsoft.com/office/drawing/2014/main" id="{CC4F8CE3-B21F-4929-A578-C0CCCA72EA00}"/>
              </a:ext>
            </a:extLst>
          </p:cNvPr>
          <p:cNvSpPr>
            <a:spLocks noGrp="1"/>
          </p:cNvSpPr>
          <p:nvPr>
            <p:ph type="subTitle" idx="1"/>
          </p:nvPr>
        </p:nvSpPr>
        <p:spPr/>
        <p:txBody>
          <a:bodyPr/>
          <a:lstStyle/>
          <a:p>
            <a:r>
              <a:rPr lang="en-SG" dirty="0"/>
              <a:t>Warehouse Management Tool</a:t>
            </a:r>
          </a:p>
        </p:txBody>
      </p:sp>
    </p:spTree>
    <p:extLst>
      <p:ext uri="{BB962C8B-B14F-4D97-AF65-F5344CB8AC3E}">
        <p14:creationId xmlns:p14="http://schemas.microsoft.com/office/powerpoint/2010/main" val="36402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General: Iteration 1</a:t>
            </a:r>
          </a:p>
        </p:txBody>
      </p:sp>
      <p:pic>
        <p:nvPicPr>
          <p:cNvPr id="4" name="Content Placeholder 3">
            <a:extLst>
              <a:ext uri="{FF2B5EF4-FFF2-40B4-BE49-F238E27FC236}">
                <a16:creationId xmlns:a16="http://schemas.microsoft.com/office/drawing/2014/main" id="{E200B9DB-2B75-414A-A327-96A24BA65A6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80050" y="1750088"/>
            <a:ext cx="7071870" cy="4930987"/>
          </a:xfrm>
          <a:prstGeom prst="rect">
            <a:avLst/>
          </a:prstGeom>
          <a:noFill/>
        </p:spPr>
      </p:pic>
    </p:spTree>
    <p:extLst>
      <p:ext uri="{BB962C8B-B14F-4D97-AF65-F5344CB8AC3E}">
        <p14:creationId xmlns:p14="http://schemas.microsoft.com/office/powerpoint/2010/main" val="11269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Login: Iteration 1</a:t>
            </a:r>
          </a:p>
        </p:txBody>
      </p:sp>
      <p:pic>
        <p:nvPicPr>
          <p:cNvPr id="4" name="Content Placeholder 3">
            <a:extLst>
              <a:ext uri="{FF2B5EF4-FFF2-40B4-BE49-F238E27FC236}">
                <a16:creationId xmlns:a16="http://schemas.microsoft.com/office/drawing/2014/main" id="{95E265FB-8764-441E-846B-385F5EFC0FF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4644" y="1927013"/>
            <a:ext cx="7087276" cy="4930987"/>
          </a:xfrm>
          <a:prstGeom prst="rect">
            <a:avLst/>
          </a:prstGeom>
          <a:noFill/>
        </p:spPr>
      </p:pic>
    </p:spTree>
    <p:extLst>
      <p:ext uri="{BB962C8B-B14F-4D97-AF65-F5344CB8AC3E}">
        <p14:creationId xmlns:p14="http://schemas.microsoft.com/office/powerpoint/2010/main" val="223308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Use Case – Stock: Iteration 1</a:t>
            </a:r>
          </a:p>
        </p:txBody>
      </p:sp>
      <p:pic>
        <p:nvPicPr>
          <p:cNvPr id="4" name="Content Placeholder 3">
            <a:extLst>
              <a:ext uri="{FF2B5EF4-FFF2-40B4-BE49-F238E27FC236}">
                <a16:creationId xmlns:a16="http://schemas.microsoft.com/office/drawing/2014/main" id="{3A9DF619-60FC-4D8D-9D89-AA89EABD0FB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9956" y="1765853"/>
            <a:ext cx="6331416" cy="4930987"/>
          </a:xfrm>
          <a:prstGeom prst="rect">
            <a:avLst/>
          </a:prstGeom>
          <a:noFill/>
        </p:spPr>
      </p:pic>
    </p:spTree>
    <p:extLst>
      <p:ext uri="{BB962C8B-B14F-4D97-AF65-F5344CB8AC3E}">
        <p14:creationId xmlns:p14="http://schemas.microsoft.com/office/powerpoint/2010/main" val="173515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Use Case – Summary: Iteration 1</a:t>
            </a:r>
          </a:p>
        </p:txBody>
      </p:sp>
      <p:pic>
        <p:nvPicPr>
          <p:cNvPr id="4" name="Content Placeholder 3">
            <a:extLst>
              <a:ext uri="{FF2B5EF4-FFF2-40B4-BE49-F238E27FC236}">
                <a16:creationId xmlns:a16="http://schemas.microsoft.com/office/drawing/2014/main" id="{23571C85-93D5-4776-B28E-51986C8B2CD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4664" y="1687026"/>
            <a:ext cx="6975161" cy="4930987"/>
          </a:xfrm>
          <a:prstGeom prst="rect">
            <a:avLst/>
          </a:prstGeom>
          <a:noFill/>
        </p:spPr>
      </p:pic>
    </p:spTree>
    <p:extLst>
      <p:ext uri="{BB962C8B-B14F-4D97-AF65-F5344CB8AC3E}">
        <p14:creationId xmlns:p14="http://schemas.microsoft.com/office/powerpoint/2010/main" val="149995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Summary: Iteration 2</a:t>
            </a:r>
          </a:p>
        </p:txBody>
      </p:sp>
      <p:pic>
        <p:nvPicPr>
          <p:cNvPr id="4" name="Content Placeholder 3">
            <a:extLst>
              <a:ext uri="{FF2B5EF4-FFF2-40B4-BE49-F238E27FC236}">
                <a16:creationId xmlns:a16="http://schemas.microsoft.com/office/drawing/2014/main" id="{6B6D70E4-DADE-491B-88B4-D1071F0FDB2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71761" y="1655495"/>
            <a:ext cx="6280159" cy="4930987"/>
          </a:xfrm>
          <a:prstGeom prst="rect">
            <a:avLst/>
          </a:prstGeom>
          <a:noFill/>
        </p:spPr>
      </p:pic>
    </p:spTree>
    <p:extLst>
      <p:ext uri="{BB962C8B-B14F-4D97-AF65-F5344CB8AC3E}">
        <p14:creationId xmlns:p14="http://schemas.microsoft.com/office/powerpoint/2010/main" val="235310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Login: Iteration 1</a:t>
            </a:r>
          </a:p>
        </p:txBody>
      </p:sp>
      <p:pic>
        <p:nvPicPr>
          <p:cNvPr id="4" name="Content Placeholder 3">
            <a:extLst>
              <a:ext uri="{FF2B5EF4-FFF2-40B4-BE49-F238E27FC236}">
                <a16:creationId xmlns:a16="http://schemas.microsoft.com/office/drawing/2014/main" id="{2E5A7C77-ED5D-43EC-88EA-3F0ECD5975F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8770" r="8132" b="46471"/>
          <a:stretch/>
        </p:blipFill>
        <p:spPr bwMode="auto">
          <a:xfrm>
            <a:off x="4038600" y="2090278"/>
            <a:ext cx="7188199" cy="2674055"/>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71723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Stock: Iteration 1</a:t>
            </a:r>
          </a:p>
        </p:txBody>
      </p:sp>
      <p:pic>
        <p:nvPicPr>
          <p:cNvPr id="4" name="Content Placeholder 3">
            <a:extLst>
              <a:ext uri="{FF2B5EF4-FFF2-40B4-BE49-F238E27FC236}">
                <a16:creationId xmlns:a16="http://schemas.microsoft.com/office/drawing/2014/main" id="{4479A29B-0216-40ED-B4A5-40418F0C750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01848" y="1927013"/>
            <a:ext cx="5619358" cy="4930987"/>
          </a:xfrm>
          <a:prstGeom prst="rect">
            <a:avLst/>
          </a:prstGeom>
          <a:noFill/>
        </p:spPr>
      </p:pic>
    </p:spTree>
    <p:extLst>
      <p:ext uri="{BB962C8B-B14F-4D97-AF65-F5344CB8AC3E}">
        <p14:creationId xmlns:p14="http://schemas.microsoft.com/office/powerpoint/2010/main" val="119864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Summary Report: Iteration 1</a:t>
            </a:r>
          </a:p>
        </p:txBody>
      </p:sp>
      <p:pic>
        <p:nvPicPr>
          <p:cNvPr id="4" name="Content Placeholder 3">
            <a:extLst>
              <a:ext uri="{FF2B5EF4-FFF2-40B4-BE49-F238E27FC236}">
                <a16:creationId xmlns:a16="http://schemas.microsoft.com/office/drawing/2014/main" id="{30632684-407A-4F4E-9C71-D0F1A390126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657212"/>
            <a:ext cx="7188199" cy="3540187"/>
          </a:xfrm>
          <a:prstGeom prst="rect">
            <a:avLst/>
          </a:prstGeom>
          <a:noFill/>
        </p:spPr>
      </p:pic>
    </p:spTree>
    <p:extLst>
      <p:ext uri="{BB962C8B-B14F-4D97-AF65-F5344CB8AC3E}">
        <p14:creationId xmlns:p14="http://schemas.microsoft.com/office/powerpoint/2010/main" val="211183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Component Diagram: Iteration 1</a:t>
            </a:r>
          </a:p>
        </p:txBody>
      </p:sp>
      <p:pic>
        <p:nvPicPr>
          <p:cNvPr id="4" name="Content Placeholder 3">
            <a:extLst>
              <a:ext uri="{FF2B5EF4-FFF2-40B4-BE49-F238E27FC236}">
                <a16:creationId xmlns:a16="http://schemas.microsoft.com/office/drawing/2014/main" id="{16BF6F3B-30F3-49FA-BCE1-F36460277E7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8959" y="2658764"/>
            <a:ext cx="7188199" cy="3019043"/>
          </a:xfrm>
          <a:prstGeom prst="rect">
            <a:avLst/>
          </a:prstGeom>
          <a:noFill/>
        </p:spPr>
      </p:pic>
    </p:spTree>
    <p:extLst>
      <p:ext uri="{BB962C8B-B14F-4D97-AF65-F5344CB8AC3E}">
        <p14:creationId xmlns:p14="http://schemas.microsoft.com/office/powerpoint/2010/main" val="404378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Gantt Chart/Project Timeline</a:t>
            </a:r>
          </a:p>
        </p:txBody>
      </p:sp>
      <p:pic>
        <p:nvPicPr>
          <p:cNvPr id="7" name="Content Placeholder 6">
            <a:extLst>
              <a:ext uri="{FF2B5EF4-FFF2-40B4-BE49-F238E27FC236}">
                <a16:creationId xmlns:a16="http://schemas.microsoft.com/office/drawing/2014/main" id="{B9C7BF1E-36CE-4FA6-B507-54629A7B5040}"/>
              </a:ext>
            </a:extLst>
          </p:cNvPr>
          <p:cNvPicPr>
            <a:picLocks noGrp="1" noChangeAspect="1"/>
          </p:cNvPicPr>
          <p:nvPr>
            <p:ph idx="1"/>
          </p:nvPr>
        </p:nvPicPr>
        <p:blipFill>
          <a:blip r:embed="rId2"/>
          <a:stretch>
            <a:fillRect/>
          </a:stretch>
        </p:blipFill>
        <p:spPr>
          <a:xfrm>
            <a:off x="3531476" y="2307348"/>
            <a:ext cx="8534400" cy="4172279"/>
          </a:xfrm>
          <a:prstGeom prst="rect">
            <a:avLst/>
          </a:prstGeom>
        </p:spPr>
      </p:pic>
    </p:spTree>
    <p:extLst>
      <p:ext uri="{BB962C8B-B14F-4D97-AF65-F5344CB8AC3E}">
        <p14:creationId xmlns:p14="http://schemas.microsoft.com/office/powerpoint/2010/main" val="243250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B039-59FB-458A-B546-4E2206901990}"/>
              </a:ext>
            </a:extLst>
          </p:cNvPr>
          <p:cNvSpPr>
            <a:spLocks noGrp="1"/>
          </p:cNvSpPr>
          <p:nvPr>
            <p:ph type="title"/>
          </p:nvPr>
        </p:nvSpPr>
        <p:spPr/>
        <p:txBody>
          <a:bodyPr/>
          <a:lstStyle/>
          <a:p>
            <a:r>
              <a:rPr lang="en-SG" dirty="0"/>
              <a:t>Table of Contents</a:t>
            </a:r>
          </a:p>
        </p:txBody>
      </p:sp>
      <p:sp>
        <p:nvSpPr>
          <p:cNvPr id="3" name="Content Placeholder 2">
            <a:extLst>
              <a:ext uri="{FF2B5EF4-FFF2-40B4-BE49-F238E27FC236}">
                <a16:creationId xmlns:a16="http://schemas.microsoft.com/office/drawing/2014/main" id="{F8E5E276-F4E8-4747-A4C0-A0F549243B80}"/>
              </a:ext>
            </a:extLst>
          </p:cNvPr>
          <p:cNvSpPr>
            <a:spLocks noGrp="1"/>
          </p:cNvSpPr>
          <p:nvPr>
            <p:ph idx="1"/>
          </p:nvPr>
        </p:nvSpPr>
        <p:spPr/>
        <p:txBody>
          <a:bodyPr>
            <a:normAutofit fontScale="92500" lnSpcReduction="20000"/>
          </a:bodyPr>
          <a:lstStyle/>
          <a:p>
            <a:pPr>
              <a:spcBef>
                <a:spcPct val="0"/>
              </a:spcBef>
              <a:buClr>
                <a:srgbClr val="000000"/>
              </a:buClr>
            </a:pPr>
            <a:r>
              <a:rPr lang="en-US" altLang="en-US" dirty="0">
                <a:solidFill>
                  <a:srgbClr val="000000"/>
                </a:solidFill>
                <a:cs typeface="Calibri" panose="020F0502020204030204" pitchFamily="34" charset="0"/>
                <a:sym typeface="Calibri" panose="020F0502020204030204" pitchFamily="34" charset="0"/>
              </a:rPr>
              <a:t>Introduction/Overview</a:t>
            </a:r>
          </a:p>
          <a:p>
            <a:pPr>
              <a:lnSpc>
                <a:spcPct val="100000"/>
              </a:lnSpc>
              <a:spcBef>
                <a:spcPct val="0"/>
              </a:spcBef>
              <a:buClr>
                <a:srgbClr val="000000"/>
              </a:buClr>
            </a:pPr>
            <a:r>
              <a:rPr lang="en-US" altLang="en-US" dirty="0">
                <a:cs typeface="Calibri" panose="020F0502020204030204" pitchFamily="34" charset="0"/>
              </a:rPr>
              <a:t>Informal Specifications Elicitation</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UML/Class Diagram</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General Use Cases</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Login Use Case 1 / Activity Workflow </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Stock Use Case 2 / Activity Workflow </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Summary Use Case / Activity Workflow</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Component Diagram</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Gantt Chart/Project Timeline</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Version Control Software</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Summary</a:t>
            </a:r>
          </a:p>
          <a:p>
            <a:endParaRPr lang="en-SG" dirty="0"/>
          </a:p>
        </p:txBody>
      </p:sp>
    </p:spTree>
    <p:extLst>
      <p:ext uri="{BB962C8B-B14F-4D97-AF65-F5344CB8AC3E}">
        <p14:creationId xmlns:p14="http://schemas.microsoft.com/office/powerpoint/2010/main" val="288243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p:txBody>
          <a:bodyPr/>
          <a:lstStyle/>
          <a:p>
            <a:r>
              <a:rPr lang="en-SG" dirty="0"/>
              <a:t>Version Control Software</a:t>
            </a:r>
          </a:p>
        </p:txBody>
      </p:sp>
      <p:sp>
        <p:nvSpPr>
          <p:cNvPr id="3" name="Content Placeholder 2">
            <a:extLst>
              <a:ext uri="{FF2B5EF4-FFF2-40B4-BE49-F238E27FC236}">
                <a16:creationId xmlns:a16="http://schemas.microsoft.com/office/drawing/2014/main" id="{416E83C4-1B40-4EFA-AFAF-366446F4ED0A}"/>
              </a:ext>
            </a:extLst>
          </p:cNvPr>
          <p:cNvSpPr>
            <a:spLocks noGrp="1"/>
          </p:cNvSpPr>
          <p:nvPr>
            <p:ph idx="1"/>
          </p:nvPr>
        </p:nvSpPr>
        <p:spPr/>
        <p:txBody>
          <a:bodyPr/>
          <a:lstStyle/>
          <a:p>
            <a:r>
              <a:rPr lang="en-SG" dirty="0"/>
              <a:t>Add here</a:t>
            </a:r>
          </a:p>
        </p:txBody>
      </p:sp>
    </p:spTree>
    <p:extLst>
      <p:ext uri="{BB962C8B-B14F-4D97-AF65-F5344CB8AC3E}">
        <p14:creationId xmlns:p14="http://schemas.microsoft.com/office/powerpoint/2010/main" val="92779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E4F4-A771-4FBF-92ED-5C522B0883F4}"/>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CB152A69-767B-404E-A69F-0ED7E925334E}"/>
              </a:ext>
            </a:extLst>
          </p:cNvPr>
          <p:cNvSpPr>
            <a:spLocks noGrp="1"/>
          </p:cNvSpPr>
          <p:nvPr>
            <p:ph idx="1"/>
          </p:nvPr>
        </p:nvSpPr>
        <p:spPr/>
        <p:txBody>
          <a:bodyPr/>
          <a:lstStyle/>
          <a:p>
            <a:r>
              <a:rPr lang="en-SG" dirty="0"/>
              <a:t>Our requirements include</a:t>
            </a:r>
          </a:p>
          <a:p>
            <a:pPr lvl="1">
              <a:buFont typeface="Wingdings" panose="05000000000000000000" pitchFamily="2" charset="2"/>
              <a:buChar char="Ø"/>
            </a:pPr>
            <a:r>
              <a:rPr lang="en-SG" dirty="0"/>
              <a:t>Detailed functional and non-functional requirements for the new system</a:t>
            </a:r>
          </a:p>
          <a:p>
            <a:pPr lvl="1">
              <a:buFont typeface="Wingdings" panose="05000000000000000000" pitchFamily="2" charset="2"/>
              <a:buChar char="Ø"/>
            </a:pPr>
            <a:r>
              <a:rPr lang="en-SG" dirty="0"/>
              <a:t>The data, which the system manages and interfaces to other systems</a:t>
            </a:r>
          </a:p>
          <a:p>
            <a:pPr lvl="1">
              <a:buFont typeface="Wingdings" panose="05000000000000000000" pitchFamily="2" charset="2"/>
              <a:buChar char="Ø"/>
            </a:pPr>
            <a:r>
              <a:rPr lang="en-SG" dirty="0"/>
              <a:t>Interfaces and functionalities for different classes of users</a:t>
            </a:r>
          </a:p>
          <a:p>
            <a:r>
              <a:rPr lang="en-SG" dirty="0"/>
              <a:t>Identify classes, their relationships, attributes and operations</a:t>
            </a:r>
          </a:p>
          <a:p>
            <a:r>
              <a:rPr lang="en-SG" dirty="0"/>
              <a:t>Use of the Visual Paradigm tool to draw class/component diagrams</a:t>
            </a:r>
          </a:p>
          <a:p>
            <a:r>
              <a:rPr lang="en-SG" dirty="0"/>
              <a:t>Develop a use case diagram</a:t>
            </a:r>
          </a:p>
          <a:p>
            <a:r>
              <a:rPr lang="en-SG" dirty="0"/>
              <a:t>Activity workflow</a:t>
            </a:r>
          </a:p>
        </p:txBody>
      </p:sp>
    </p:spTree>
    <p:extLst>
      <p:ext uri="{BB962C8B-B14F-4D97-AF65-F5344CB8AC3E}">
        <p14:creationId xmlns:p14="http://schemas.microsoft.com/office/powerpoint/2010/main" val="243362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Our Vision</a:t>
            </a:r>
          </a:p>
        </p:txBody>
      </p:sp>
      <p:sp>
        <p:nvSpPr>
          <p:cNvPr id="3" name="Rectangle 2">
            <a:extLst>
              <a:ext uri="{FF2B5EF4-FFF2-40B4-BE49-F238E27FC236}">
                <a16:creationId xmlns:a16="http://schemas.microsoft.com/office/drawing/2014/main" id="{EDF76B5C-3563-4087-A63D-02B1899E5C25}"/>
              </a:ext>
            </a:extLst>
          </p:cNvPr>
          <p:cNvSpPr/>
          <p:nvPr/>
        </p:nvSpPr>
        <p:spPr>
          <a:xfrm>
            <a:off x="4584699" y="2688641"/>
            <a:ext cx="6096000" cy="1477328"/>
          </a:xfrm>
          <a:prstGeom prst="rect">
            <a:avLst/>
          </a:prstGeom>
        </p:spPr>
        <p:txBody>
          <a:bodyPr>
            <a:spAutoFit/>
          </a:bodyPr>
          <a:lstStyle/>
          <a:p>
            <a:r>
              <a:rPr lang="en-SG" dirty="0"/>
              <a:t>The system allows the manager to keep track of the stock level in the warehouse in detail. When this is achieved, it will allow the manager to optimise processes, minimising bottlenecking, and plan for future projects with all the formation available now at his fingertips.</a:t>
            </a:r>
          </a:p>
        </p:txBody>
      </p:sp>
    </p:spTree>
    <p:extLst>
      <p:ext uri="{BB962C8B-B14F-4D97-AF65-F5344CB8AC3E}">
        <p14:creationId xmlns:p14="http://schemas.microsoft.com/office/powerpoint/2010/main" val="396960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8EAA-3498-4E33-91F1-8AFAF8EE6ED6}"/>
              </a:ext>
            </a:extLst>
          </p:cNvPr>
          <p:cNvSpPr>
            <a:spLocks noGrp="1"/>
          </p:cNvSpPr>
          <p:nvPr>
            <p:ph type="title"/>
          </p:nvPr>
        </p:nvSpPr>
        <p:spPr/>
        <p:txBody>
          <a:bodyPr/>
          <a:lstStyle/>
          <a:p>
            <a:r>
              <a:rPr lang="en-SG" dirty="0"/>
              <a:t>Overview of the System</a:t>
            </a:r>
          </a:p>
        </p:txBody>
      </p:sp>
      <p:sp>
        <p:nvSpPr>
          <p:cNvPr id="3" name="Content Placeholder 2">
            <a:extLst>
              <a:ext uri="{FF2B5EF4-FFF2-40B4-BE49-F238E27FC236}">
                <a16:creationId xmlns:a16="http://schemas.microsoft.com/office/drawing/2014/main" id="{A17AEAB9-9E77-44AA-A6A2-F583D95695CC}"/>
              </a:ext>
            </a:extLst>
          </p:cNvPr>
          <p:cNvSpPr>
            <a:spLocks noGrp="1"/>
          </p:cNvSpPr>
          <p:nvPr>
            <p:ph idx="1"/>
          </p:nvPr>
        </p:nvSpPr>
        <p:spPr/>
        <p:txBody>
          <a:bodyPr>
            <a:normAutofit fontScale="70000" lnSpcReduction="20000"/>
          </a:bodyPr>
          <a:lstStyle/>
          <a:p>
            <a:pPr marL="0" indent="0">
              <a:buNone/>
            </a:pPr>
            <a:r>
              <a:rPr lang="en-SG" b="1" u="sng" dirty="0"/>
              <a:t>Core Project’s Requirements</a:t>
            </a:r>
            <a:endParaRPr lang="en-SG" u="sng" dirty="0"/>
          </a:p>
          <a:p>
            <a:pPr lvl="0"/>
            <a:r>
              <a:rPr lang="en-SG" dirty="0"/>
              <a:t>Record incoming and outgoing stock</a:t>
            </a:r>
          </a:p>
          <a:p>
            <a:pPr lvl="0"/>
            <a:r>
              <a:rPr lang="en-SG" dirty="0"/>
              <a:t>Categorise the stock in relation to their type</a:t>
            </a:r>
          </a:p>
          <a:p>
            <a:pPr lvl="0"/>
            <a:r>
              <a:rPr lang="en-SG" dirty="0"/>
              <a:t>Search and display available stock</a:t>
            </a:r>
          </a:p>
          <a:p>
            <a:pPr lvl="0"/>
            <a:r>
              <a:rPr lang="en-SG" dirty="0"/>
              <a:t>Search and display stock in accordance to price range and quantity </a:t>
            </a:r>
          </a:p>
          <a:p>
            <a:pPr lvl="0"/>
            <a:r>
              <a:rPr lang="en-SG" dirty="0"/>
              <a:t>Summary Report of incoming and outgoing stock</a:t>
            </a:r>
          </a:p>
          <a:p>
            <a:pPr lvl="0"/>
            <a:r>
              <a:rPr lang="en-SG" dirty="0"/>
              <a:t>Encryption of Data Storage</a:t>
            </a:r>
          </a:p>
          <a:p>
            <a:pPr lvl="0"/>
            <a:r>
              <a:rPr lang="en-SG" dirty="0"/>
              <a:t>Login authentication encryption/decryption</a:t>
            </a:r>
          </a:p>
          <a:p>
            <a:pPr lvl="0"/>
            <a:r>
              <a:rPr lang="en-SG" dirty="0"/>
              <a:t>Unsuccessful login – system locked</a:t>
            </a:r>
          </a:p>
          <a:p>
            <a:pPr lvl="0"/>
            <a:r>
              <a:rPr lang="en-SG" dirty="0"/>
              <a:t>Provide stock item alerts for below threshold limit </a:t>
            </a:r>
          </a:p>
          <a:p>
            <a:pPr marL="0" indent="0">
              <a:buNone/>
            </a:pPr>
            <a:r>
              <a:rPr lang="en-SG" b="1" u="sng" dirty="0"/>
              <a:t>Main Constraints</a:t>
            </a:r>
            <a:endParaRPr lang="en-SG" u="sng" dirty="0"/>
          </a:p>
          <a:p>
            <a:pPr lvl="0"/>
            <a:r>
              <a:rPr lang="en-SG" dirty="0"/>
              <a:t>System to be implemented in C++ and to run on Linux OS</a:t>
            </a:r>
          </a:p>
          <a:p>
            <a:pPr lvl="0"/>
            <a:r>
              <a:rPr lang="en-SG" dirty="0"/>
              <a:t>Simple textual “menu-select” style of user interface </a:t>
            </a:r>
          </a:p>
        </p:txBody>
      </p:sp>
    </p:spTree>
    <p:extLst>
      <p:ext uri="{BB962C8B-B14F-4D97-AF65-F5344CB8AC3E}">
        <p14:creationId xmlns:p14="http://schemas.microsoft.com/office/powerpoint/2010/main" val="301684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ED08-EE02-43B2-8E57-AB81941B9893}"/>
              </a:ext>
            </a:extLst>
          </p:cNvPr>
          <p:cNvSpPr>
            <a:spLocks noGrp="1"/>
          </p:cNvSpPr>
          <p:nvPr>
            <p:ph type="title"/>
          </p:nvPr>
        </p:nvSpPr>
        <p:spPr/>
        <p:txBody>
          <a:bodyPr/>
          <a:lstStyle/>
          <a:p>
            <a:r>
              <a:rPr lang="en-SG" dirty="0"/>
              <a:t>Informal Specifications Elicitation</a:t>
            </a:r>
          </a:p>
        </p:txBody>
      </p:sp>
      <p:sp>
        <p:nvSpPr>
          <p:cNvPr id="3" name="Content Placeholder 2">
            <a:extLst>
              <a:ext uri="{FF2B5EF4-FFF2-40B4-BE49-F238E27FC236}">
                <a16:creationId xmlns:a16="http://schemas.microsoft.com/office/drawing/2014/main" id="{F36F4024-D50E-4C21-BF0B-AA0F88493A9E}"/>
              </a:ext>
            </a:extLst>
          </p:cNvPr>
          <p:cNvSpPr>
            <a:spLocks noGrp="1"/>
          </p:cNvSpPr>
          <p:nvPr>
            <p:ph idx="1"/>
          </p:nvPr>
        </p:nvSpPr>
        <p:spPr/>
        <p:txBody>
          <a:bodyPr/>
          <a:lstStyle/>
          <a:p>
            <a:r>
              <a:rPr lang="en-SG" dirty="0"/>
              <a:t>Functional Specifications</a:t>
            </a:r>
          </a:p>
          <a:p>
            <a:pPr lvl="1"/>
            <a:r>
              <a:rPr lang="en-SG" dirty="0"/>
              <a:t>Track stock at the warehouse (both incoming and outgoing)</a:t>
            </a:r>
          </a:p>
          <a:p>
            <a:pPr lvl="1"/>
            <a:r>
              <a:rPr lang="en-SG" dirty="0"/>
              <a:t>Categorise and search stock</a:t>
            </a:r>
          </a:p>
          <a:p>
            <a:pPr lvl="1"/>
            <a:r>
              <a:rPr lang="en-SG" dirty="0"/>
              <a:t>Display stock (ascending and descending) according to price range/category</a:t>
            </a:r>
          </a:p>
          <a:p>
            <a:pPr lvl="1"/>
            <a:r>
              <a:rPr lang="en-SG" dirty="0"/>
              <a:t>User Authentication System &amp; Data Storage Encryption option</a:t>
            </a:r>
          </a:p>
          <a:p>
            <a:pPr lvl="1"/>
            <a:r>
              <a:rPr lang="en-SG" dirty="0"/>
              <a:t>Stock item alerts (when stock goes below the limit)</a:t>
            </a:r>
          </a:p>
          <a:p>
            <a:pPr lvl="1"/>
            <a:r>
              <a:rPr lang="en-SG" dirty="0"/>
              <a:t>Textual manual</a:t>
            </a:r>
          </a:p>
        </p:txBody>
      </p:sp>
    </p:spTree>
    <p:extLst>
      <p:ext uri="{BB962C8B-B14F-4D97-AF65-F5344CB8AC3E}">
        <p14:creationId xmlns:p14="http://schemas.microsoft.com/office/powerpoint/2010/main" val="26058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ED08-EE02-43B2-8E57-AB81941B9893}"/>
              </a:ext>
            </a:extLst>
          </p:cNvPr>
          <p:cNvSpPr>
            <a:spLocks noGrp="1"/>
          </p:cNvSpPr>
          <p:nvPr>
            <p:ph type="title"/>
          </p:nvPr>
        </p:nvSpPr>
        <p:spPr/>
        <p:txBody>
          <a:bodyPr/>
          <a:lstStyle/>
          <a:p>
            <a:r>
              <a:rPr lang="en-SG" dirty="0"/>
              <a:t>Informal Specifications Elicitation</a:t>
            </a:r>
          </a:p>
        </p:txBody>
      </p:sp>
      <p:sp>
        <p:nvSpPr>
          <p:cNvPr id="3" name="Content Placeholder 2">
            <a:extLst>
              <a:ext uri="{FF2B5EF4-FFF2-40B4-BE49-F238E27FC236}">
                <a16:creationId xmlns:a16="http://schemas.microsoft.com/office/drawing/2014/main" id="{F36F4024-D50E-4C21-BF0B-AA0F88493A9E}"/>
              </a:ext>
            </a:extLst>
          </p:cNvPr>
          <p:cNvSpPr>
            <a:spLocks noGrp="1"/>
          </p:cNvSpPr>
          <p:nvPr>
            <p:ph idx="1"/>
          </p:nvPr>
        </p:nvSpPr>
        <p:spPr/>
        <p:txBody>
          <a:bodyPr/>
          <a:lstStyle/>
          <a:p>
            <a:r>
              <a:rPr lang="en-SG" dirty="0"/>
              <a:t>Non-Functional Specifications</a:t>
            </a:r>
          </a:p>
          <a:p>
            <a:pPr lvl="1"/>
            <a:r>
              <a:rPr lang="en-SG" dirty="0"/>
              <a:t>Interface: User friendly, and displays the information at a glance</a:t>
            </a:r>
          </a:p>
          <a:p>
            <a:pPr lvl="1"/>
            <a:r>
              <a:rPr lang="en-SG" dirty="0"/>
              <a:t>Security Requirements</a:t>
            </a:r>
          </a:p>
          <a:p>
            <a:pPr lvl="2"/>
            <a:r>
              <a:rPr lang="en-SG" dirty="0"/>
              <a:t>Encryption</a:t>
            </a:r>
          </a:p>
          <a:p>
            <a:pPr lvl="2"/>
            <a:r>
              <a:rPr lang="en-SG" dirty="0"/>
              <a:t>Data Integrity</a:t>
            </a:r>
          </a:p>
          <a:p>
            <a:pPr lvl="2"/>
            <a:r>
              <a:rPr lang="en-SG" dirty="0"/>
              <a:t>Lightweight</a:t>
            </a:r>
          </a:p>
          <a:p>
            <a:pPr lvl="2"/>
            <a:r>
              <a:rPr lang="en-SG" dirty="0"/>
              <a:t>Periodic Data Backup</a:t>
            </a:r>
          </a:p>
          <a:p>
            <a:pPr lvl="2"/>
            <a:r>
              <a:rPr lang="en-SG" dirty="0"/>
              <a:t>Robust System</a:t>
            </a:r>
          </a:p>
        </p:txBody>
      </p:sp>
    </p:spTree>
    <p:extLst>
      <p:ext uri="{BB962C8B-B14F-4D97-AF65-F5344CB8AC3E}">
        <p14:creationId xmlns:p14="http://schemas.microsoft.com/office/powerpoint/2010/main" val="38864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UML/Class Diagram: Iteration 1</a:t>
            </a:r>
            <a:endParaRPr lang="en-US" sz="26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709D5053-F6B2-4A5C-9FFD-7B86260AD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4239" y="1692494"/>
            <a:ext cx="8737398" cy="5165506"/>
          </a:xfrm>
        </p:spPr>
      </p:pic>
    </p:spTree>
    <p:extLst>
      <p:ext uri="{BB962C8B-B14F-4D97-AF65-F5344CB8AC3E}">
        <p14:creationId xmlns:p14="http://schemas.microsoft.com/office/powerpoint/2010/main" val="90955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UML/Class Diagram: Iteration 2</a:t>
            </a:r>
          </a:p>
        </p:txBody>
      </p:sp>
      <p:pic>
        <p:nvPicPr>
          <p:cNvPr id="5" name="Content Placeholder 4">
            <a:extLst>
              <a:ext uri="{FF2B5EF4-FFF2-40B4-BE49-F238E27FC236}">
                <a16:creationId xmlns:a16="http://schemas.microsoft.com/office/drawing/2014/main" id="{86326007-F2CA-41B5-A896-70ACC2B28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2575" y="1727522"/>
            <a:ext cx="8151759" cy="5130478"/>
          </a:xfrm>
        </p:spPr>
      </p:pic>
    </p:spTree>
    <p:extLst>
      <p:ext uri="{BB962C8B-B14F-4D97-AF65-F5344CB8AC3E}">
        <p14:creationId xmlns:p14="http://schemas.microsoft.com/office/powerpoint/2010/main" val="4052204353"/>
      </p:ext>
    </p:extLst>
  </p:cSld>
  <p:clrMapOvr>
    <a:masterClrMapping/>
  </p:clrMapOvr>
</p:sld>
</file>

<file path=ppt/theme/theme1.xml><?xml version="1.0" encoding="utf-8"?>
<a:theme xmlns:a="http://schemas.openxmlformats.org/drawingml/2006/main" name="Dividen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65</TotalTime>
  <Words>427</Words>
  <Application>Microsoft Office PowerPoint</Application>
  <PresentationFormat>Widescreen</PresentationFormat>
  <Paragraphs>74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Gill Sans MT</vt:lpstr>
      <vt:lpstr>Wingdings</vt:lpstr>
      <vt:lpstr>Wingdings 2</vt:lpstr>
      <vt:lpstr>Dividend</vt:lpstr>
      <vt:lpstr>CSCI222 Assignment 1</vt:lpstr>
      <vt:lpstr>Table of Contents</vt:lpstr>
      <vt:lpstr>Introduction</vt:lpstr>
      <vt:lpstr>Our Vision</vt:lpstr>
      <vt:lpstr>Overview of the System</vt:lpstr>
      <vt:lpstr>Informal Specifications Elicitation</vt:lpstr>
      <vt:lpstr>Informal Specifications Elicitation</vt:lpstr>
      <vt:lpstr>UML/Class Diagram: Iteration 1</vt:lpstr>
      <vt:lpstr>UML/Class Diagram: Iteration 2</vt:lpstr>
      <vt:lpstr>Use Case – General: Iteration 1</vt:lpstr>
      <vt:lpstr>Use Case – Login: Iteration 1</vt:lpstr>
      <vt:lpstr>Use Case – Stock: Iteration 1</vt:lpstr>
      <vt:lpstr>Use Case – Summary: Iteration 1</vt:lpstr>
      <vt:lpstr>Use Case – Summary: Iteration 2</vt:lpstr>
      <vt:lpstr>Activity Workflow – Login: Iteration 1</vt:lpstr>
      <vt:lpstr>Activity Workflow – Stock: Iteration 1</vt:lpstr>
      <vt:lpstr>Activity Workflow – Summary Report: Iteration 1</vt:lpstr>
      <vt:lpstr>Component Diagram: Iteration 1</vt:lpstr>
      <vt:lpstr>Gantt Chart/Project Timeline</vt:lpstr>
      <vt:lpstr>Version Control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CSCI222 Assignment 1</dc:title>
  <dc:creator>V PRATHYAKSHA</dc:creator>
  <cp:lastModifiedBy>Wong Kent</cp:lastModifiedBy>
  <cp:revision>19</cp:revision>
  <dcterms:created xsi:type="dcterms:W3CDTF">2018-02-08T08:26:54Z</dcterms:created>
  <dcterms:modified xsi:type="dcterms:W3CDTF">2018-02-11T08:44:42Z</dcterms:modified>
</cp:coreProperties>
</file>