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3" r:id="rId3"/>
    <p:sldId id="257" r:id="rId4"/>
    <p:sldId id="258" r:id="rId5"/>
    <p:sldId id="271" r:id="rId6"/>
    <p:sldId id="272" r:id="rId7"/>
    <p:sldId id="273" r:id="rId8"/>
    <p:sldId id="274" r:id="rId9"/>
    <p:sldId id="278" r:id="rId10"/>
    <p:sldId id="279" r:id="rId11"/>
    <p:sldId id="275" r:id="rId12"/>
    <p:sldId id="280" r:id="rId13"/>
    <p:sldId id="276" r:id="rId14"/>
    <p:sldId id="281" r:id="rId15"/>
    <p:sldId id="277" r:id="rId16"/>
    <p:sldId id="282" r:id="rId17"/>
    <p:sldId id="284"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FBFBDB-7C64-48DC-80E0-EDF2A154417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4223676-12EC-4FE2-9FDC-3A3521AE9FDF}">
      <dgm:prSet/>
      <dgm:spPr/>
      <dgm:t>
        <a:bodyPr/>
        <a:lstStyle/>
        <a:p>
          <a:r>
            <a:rPr lang="en-US"/>
            <a:t>Definition of Firewall </a:t>
          </a:r>
        </a:p>
      </dgm:t>
    </dgm:pt>
    <dgm:pt modelId="{B5CB2788-C2F4-41F2-9F2B-B1FFECF78FD0}" type="parTrans" cxnId="{A8A1C277-33D2-4F09-8BED-71D1D266AC9D}">
      <dgm:prSet/>
      <dgm:spPr/>
      <dgm:t>
        <a:bodyPr/>
        <a:lstStyle/>
        <a:p>
          <a:endParaRPr lang="en-US"/>
        </a:p>
      </dgm:t>
    </dgm:pt>
    <dgm:pt modelId="{DF77C8C5-286D-4601-95A6-E112E08E4A7E}" type="sibTrans" cxnId="{A8A1C277-33D2-4F09-8BED-71D1D266AC9D}">
      <dgm:prSet/>
      <dgm:spPr/>
      <dgm:t>
        <a:bodyPr/>
        <a:lstStyle/>
        <a:p>
          <a:endParaRPr lang="en-US"/>
        </a:p>
      </dgm:t>
    </dgm:pt>
    <dgm:pt modelId="{B5E351F3-9AC1-44BF-A78B-251B1A7CC7F2}">
      <dgm:prSet/>
      <dgm:spPr/>
      <dgm:t>
        <a:bodyPr/>
        <a:lstStyle/>
        <a:p>
          <a:r>
            <a:rPr lang="en-US"/>
            <a:t>Features of Firewalls</a:t>
          </a:r>
        </a:p>
      </dgm:t>
    </dgm:pt>
    <dgm:pt modelId="{67FA584F-66CA-48D2-9415-826699D22FD0}" type="parTrans" cxnId="{EF92B0B7-E0D7-4E06-8745-9FE0C6C14CDE}">
      <dgm:prSet/>
      <dgm:spPr/>
      <dgm:t>
        <a:bodyPr/>
        <a:lstStyle/>
        <a:p>
          <a:endParaRPr lang="en-US"/>
        </a:p>
      </dgm:t>
    </dgm:pt>
    <dgm:pt modelId="{458D52D0-462E-488A-9CBB-E27FBBD78D42}" type="sibTrans" cxnId="{EF92B0B7-E0D7-4E06-8745-9FE0C6C14CDE}">
      <dgm:prSet/>
      <dgm:spPr/>
      <dgm:t>
        <a:bodyPr/>
        <a:lstStyle/>
        <a:p>
          <a:endParaRPr lang="en-US"/>
        </a:p>
      </dgm:t>
    </dgm:pt>
    <dgm:pt modelId="{E83474FC-C755-4DDF-A1AE-D6CA2E5727AC}">
      <dgm:prSet/>
      <dgm:spPr/>
      <dgm:t>
        <a:bodyPr/>
        <a:lstStyle/>
        <a:p>
          <a:r>
            <a:rPr lang="en-US"/>
            <a:t>Types of Firewalls</a:t>
          </a:r>
        </a:p>
      </dgm:t>
    </dgm:pt>
    <dgm:pt modelId="{CA31580E-23BF-43F0-8FFD-392D30DF4546}" type="parTrans" cxnId="{1256B12C-119A-4397-BB94-5226D3EA193C}">
      <dgm:prSet/>
      <dgm:spPr/>
      <dgm:t>
        <a:bodyPr/>
        <a:lstStyle/>
        <a:p>
          <a:endParaRPr lang="en-US"/>
        </a:p>
      </dgm:t>
    </dgm:pt>
    <dgm:pt modelId="{F77F596E-C4B3-4B6B-ABED-FB80D43F2D4D}" type="sibTrans" cxnId="{1256B12C-119A-4397-BB94-5226D3EA193C}">
      <dgm:prSet/>
      <dgm:spPr/>
      <dgm:t>
        <a:bodyPr/>
        <a:lstStyle/>
        <a:p>
          <a:endParaRPr lang="en-US"/>
        </a:p>
      </dgm:t>
    </dgm:pt>
    <dgm:pt modelId="{7EAE55F2-14FC-45A3-A0D8-2A3D5D8077B5}">
      <dgm:prSet/>
      <dgm:spPr/>
      <dgm:t>
        <a:bodyPr/>
        <a:lstStyle/>
        <a:p>
          <a:r>
            <a:rPr lang="en-US" dirty="0"/>
            <a:t>Simplistic implementation of Firewalls</a:t>
          </a:r>
        </a:p>
      </dgm:t>
    </dgm:pt>
    <dgm:pt modelId="{46F5FB9E-BE27-481D-86A0-ADC61448FA3C}" type="parTrans" cxnId="{31F0D13B-5DDE-4EF3-8C06-E461DB13CE81}">
      <dgm:prSet/>
      <dgm:spPr/>
      <dgm:t>
        <a:bodyPr/>
        <a:lstStyle/>
        <a:p>
          <a:endParaRPr lang="en-US"/>
        </a:p>
      </dgm:t>
    </dgm:pt>
    <dgm:pt modelId="{C82F5E46-C7C0-4867-A685-AD4772A2148D}" type="sibTrans" cxnId="{31F0D13B-5DDE-4EF3-8C06-E461DB13CE81}">
      <dgm:prSet/>
      <dgm:spPr/>
      <dgm:t>
        <a:bodyPr/>
        <a:lstStyle/>
        <a:p>
          <a:endParaRPr lang="en-US"/>
        </a:p>
      </dgm:t>
    </dgm:pt>
    <dgm:pt modelId="{CFB22EE9-9627-4FD8-854A-B3A903E6F47C}">
      <dgm:prSet/>
      <dgm:spPr/>
      <dgm:t>
        <a:bodyPr/>
        <a:lstStyle/>
        <a:p>
          <a:r>
            <a:rPr lang="en-US"/>
            <a:t>Case Studies</a:t>
          </a:r>
        </a:p>
      </dgm:t>
    </dgm:pt>
    <dgm:pt modelId="{2978CC67-2274-4750-BFA2-77B9EB868893}" type="parTrans" cxnId="{040B07A6-3DEA-4085-996B-80B576C75B6A}">
      <dgm:prSet/>
      <dgm:spPr/>
      <dgm:t>
        <a:bodyPr/>
        <a:lstStyle/>
        <a:p>
          <a:endParaRPr lang="en-US"/>
        </a:p>
      </dgm:t>
    </dgm:pt>
    <dgm:pt modelId="{9AA6800A-4846-4F82-A3A1-0F6A84623D81}" type="sibTrans" cxnId="{040B07A6-3DEA-4085-996B-80B576C75B6A}">
      <dgm:prSet/>
      <dgm:spPr/>
      <dgm:t>
        <a:bodyPr/>
        <a:lstStyle/>
        <a:p>
          <a:endParaRPr lang="en-US"/>
        </a:p>
      </dgm:t>
    </dgm:pt>
    <dgm:pt modelId="{73ED6CC4-71C2-4604-8CC7-8AE55144529E}">
      <dgm:prSet/>
      <dgm:spPr/>
      <dgm:t>
        <a:bodyPr/>
        <a:lstStyle/>
        <a:p>
          <a:r>
            <a:rPr lang="en-US"/>
            <a:t>Conclusion </a:t>
          </a:r>
        </a:p>
      </dgm:t>
    </dgm:pt>
    <dgm:pt modelId="{21AA25CF-EA5F-47B1-9EA4-D227A5EF6915}" type="parTrans" cxnId="{D00A278B-D123-41BB-B5E9-5B95DA6DBEAF}">
      <dgm:prSet/>
      <dgm:spPr/>
      <dgm:t>
        <a:bodyPr/>
        <a:lstStyle/>
        <a:p>
          <a:endParaRPr lang="en-US"/>
        </a:p>
      </dgm:t>
    </dgm:pt>
    <dgm:pt modelId="{58A77906-A72E-41F1-9CDB-40D5041FBE80}" type="sibTrans" cxnId="{D00A278B-D123-41BB-B5E9-5B95DA6DBEAF}">
      <dgm:prSet/>
      <dgm:spPr/>
      <dgm:t>
        <a:bodyPr/>
        <a:lstStyle/>
        <a:p>
          <a:endParaRPr lang="en-US"/>
        </a:p>
      </dgm:t>
    </dgm:pt>
    <dgm:pt modelId="{C09E7018-4A1D-467A-94A9-BAA4032D9985}" type="pres">
      <dgm:prSet presAssocID="{90FBFBDB-7C64-48DC-80E0-EDF2A1544173}" presName="vert0" presStyleCnt="0">
        <dgm:presLayoutVars>
          <dgm:dir/>
          <dgm:animOne val="branch"/>
          <dgm:animLvl val="lvl"/>
        </dgm:presLayoutVars>
      </dgm:prSet>
      <dgm:spPr/>
    </dgm:pt>
    <dgm:pt modelId="{D8325CC6-DA97-482B-A8B1-1222671140AA}" type="pres">
      <dgm:prSet presAssocID="{44223676-12EC-4FE2-9FDC-3A3521AE9FDF}" presName="thickLine" presStyleLbl="alignNode1" presStyleIdx="0" presStyleCnt="6"/>
      <dgm:spPr/>
    </dgm:pt>
    <dgm:pt modelId="{8FA0546A-848F-4FDF-A2C1-758BF142AF18}" type="pres">
      <dgm:prSet presAssocID="{44223676-12EC-4FE2-9FDC-3A3521AE9FDF}" presName="horz1" presStyleCnt="0"/>
      <dgm:spPr/>
    </dgm:pt>
    <dgm:pt modelId="{5B23E1EB-9D6D-47D7-B4E3-6AFA08014B00}" type="pres">
      <dgm:prSet presAssocID="{44223676-12EC-4FE2-9FDC-3A3521AE9FDF}" presName="tx1" presStyleLbl="revTx" presStyleIdx="0" presStyleCnt="6"/>
      <dgm:spPr/>
    </dgm:pt>
    <dgm:pt modelId="{0892E1A3-AAE4-4AE4-B17B-B9FB28129A91}" type="pres">
      <dgm:prSet presAssocID="{44223676-12EC-4FE2-9FDC-3A3521AE9FDF}" presName="vert1" presStyleCnt="0"/>
      <dgm:spPr/>
    </dgm:pt>
    <dgm:pt modelId="{6B1779BC-D7A5-4772-8D7E-6A9ED58330D6}" type="pres">
      <dgm:prSet presAssocID="{B5E351F3-9AC1-44BF-A78B-251B1A7CC7F2}" presName="thickLine" presStyleLbl="alignNode1" presStyleIdx="1" presStyleCnt="6"/>
      <dgm:spPr/>
    </dgm:pt>
    <dgm:pt modelId="{E6F162D7-9528-4A43-BD88-C7F8AF7372B8}" type="pres">
      <dgm:prSet presAssocID="{B5E351F3-9AC1-44BF-A78B-251B1A7CC7F2}" presName="horz1" presStyleCnt="0"/>
      <dgm:spPr/>
    </dgm:pt>
    <dgm:pt modelId="{DF989DE8-FD13-4396-958D-469471C70A4D}" type="pres">
      <dgm:prSet presAssocID="{B5E351F3-9AC1-44BF-A78B-251B1A7CC7F2}" presName="tx1" presStyleLbl="revTx" presStyleIdx="1" presStyleCnt="6"/>
      <dgm:spPr/>
    </dgm:pt>
    <dgm:pt modelId="{2665021E-12B1-4830-9DB8-E86A9846F34C}" type="pres">
      <dgm:prSet presAssocID="{B5E351F3-9AC1-44BF-A78B-251B1A7CC7F2}" presName="vert1" presStyleCnt="0"/>
      <dgm:spPr/>
    </dgm:pt>
    <dgm:pt modelId="{767AF43B-114F-4701-A9D0-78588C7285BA}" type="pres">
      <dgm:prSet presAssocID="{E83474FC-C755-4DDF-A1AE-D6CA2E5727AC}" presName="thickLine" presStyleLbl="alignNode1" presStyleIdx="2" presStyleCnt="6"/>
      <dgm:spPr/>
    </dgm:pt>
    <dgm:pt modelId="{A3982F47-EFCF-40E2-B4CE-C96894048C57}" type="pres">
      <dgm:prSet presAssocID="{E83474FC-C755-4DDF-A1AE-D6CA2E5727AC}" presName="horz1" presStyleCnt="0"/>
      <dgm:spPr/>
    </dgm:pt>
    <dgm:pt modelId="{21E931BB-780E-4C6A-B485-F05DA9C4D211}" type="pres">
      <dgm:prSet presAssocID="{E83474FC-C755-4DDF-A1AE-D6CA2E5727AC}" presName="tx1" presStyleLbl="revTx" presStyleIdx="2" presStyleCnt="6"/>
      <dgm:spPr/>
    </dgm:pt>
    <dgm:pt modelId="{7BD4DD18-83AD-4DA6-B312-4F5B353C24EC}" type="pres">
      <dgm:prSet presAssocID="{E83474FC-C755-4DDF-A1AE-D6CA2E5727AC}" presName="vert1" presStyleCnt="0"/>
      <dgm:spPr/>
    </dgm:pt>
    <dgm:pt modelId="{7F900C14-2282-4BEF-8F14-523F06187630}" type="pres">
      <dgm:prSet presAssocID="{7EAE55F2-14FC-45A3-A0D8-2A3D5D8077B5}" presName="thickLine" presStyleLbl="alignNode1" presStyleIdx="3" presStyleCnt="6"/>
      <dgm:spPr/>
    </dgm:pt>
    <dgm:pt modelId="{C2A5A159-F833-48C6-A5FB-8C0E20D861F2}" type="pres">
      <dgm:prSet presAssocID="{7EAE55F2-14FC-45A3-A0D8-2A3D5D8077B5}" presName="horz1" presStyleCnt="0"/>
      <dgm:spPr/>
    </dgm:pt>
    <dgm:pt modelId="{D8F652E7-F0AD-40E9-8D50-EBDFA2A0D457}" type="pres">
      <dgm:prSet presAssocID="{7EAE55F2-14FC-45A3-A0D8-2A3D5D8077B5}" presName="tx1" presStyleLbl="revTx" presStyleIdx="3" presStyleCnt="6"/>
      <dgm:spPr/>
    </dgm:pt>
    <dgm:pt modelId="{E36B44A0-F2F8-47C4-9F22-FE0AF512E3F9}" type="pres">
      <dgm:prSet presAssocID="{7EAE55F2-14FC-45A3-A0D8-2A3D5D8077B5}" presName="vert1" presStyleCnt="0"/>
      <dgm:spPr/>
    </dgm:pt>
    <dgm:pt modelId="{3686F8CA-55A3-446F-8C49-10F41AD8F19C}" type="pres">
      <dgm:prSet presAssocID="{CFB22EE9-9627-4FD8-854A-B3A903E6F47C}" presName="thickLine" presStyleLbl="alignNode1" presStyleIdx="4" presStyleCnt="6"/>
      <dgm:spPr/>
    </dgm:pt>
    <dgm:pt modelId="{D26C894C-59AD-4A1B-86A7-722036CDEF41}" type="pres">
      <dgm:prSet presAssocID="{CFB22EE9-9627-4FD8-854A-B3A903E6F47C}" presName="horz1" presStyleCnt="0"/>
      <dgm:spPr/>
    </dgm:pt>
    <dgm:pt modelId="{3125448C-10AC-4FD1-8046-60923D03AA9E}" type="pres">
      <dgm:prSet presAssocID="{CFB22EE9-9627-4FD8-854A-B3A903E6F47C}" presName="tx1" presStyleLbl="revTx" presStyleIdx="4" presStyleCnt="6"/>
      <dgm:spPr/>
    </dgm:pt>
    <dgm:pt modelId="{D0C5A840-811F-470A-80E2-33084E812D75}" type="pres">
      <dgm:prSet presAssocID="{CFB22EE9-9627-4FD8-854A-B3A903E6F47C}" presName="vert1" presStyleCnt="0"/>
      <dgm:spPr/>
    </dgm:pt>
    <dgm:pt modelId="{195F5034-D6B0-4B10-B730-694248A656C0}" type="pres">
      <dgm:prSet presAssocID="{73ED6CC4-71C2-4604-8CC7-8AE55144529E}" presName="thickLine" presStyleLbl="alignNode1" presStyleIdx="5" presStyleCnt="6"/>
      <dgm:spPr/>
    </dgm:pt>
    <dgm:pt modelId="{0C682DF4-0337-40B2-A919-C605B78366DC}" type="pres">
      <dgm:prSet presAssocID="{73ED6CC4-71C2-4604-8CC7-8AE55144529E}" presName="horz1" presStyleCnt="0"/>
      <dgm:spPr/>
    </dgm:pt>
    <dgm:pt modelId="{CB7B9EB7-DD89-4E89-91C4-E9086B653109}" type="pres">
      <dgm:prSet presAssocID="{73ED6CC4-71C2-4604-8CC7-8AE55144529E}" presName="tx1" presStyleLbl="revTx" presStyleIdx="5" presStyleCnt="6"/>
      <dgm:spPr/>
    </dgm:pt>
    <dgm:pt modelId="{DD8C501F-606B-4478-A6D4-939F9678226F}" type="pres">
      <dgm:prSet presAssocID="{73ED6CC4-71C2-4604-8CC7-8AE55144529E}" presName="vert1" presStyleCnt="0"/>
      <dgm:spPr/>
    </dgm:pt>
  </dgm:ptLst>
  <dgm:cxnLst>
    <dgm:cxn modelId="{F3CE5501-5099-47F1-8A2C-974877C220BC}" type="presOf" srcId="{CFB22EE9-9627-4FD8-854A-B3A903E6F47C}" destId="{3125448C-10AC-4FD1-8046-60923D03AA9E}" srcOrd="0" destOrd="0" presId="urn:microsoft.com/office/officeart/2008/layout/LinedList"/>
    <dgm:cxn modelId="{4D141D15-5D32-46CB-9DB0-3F1DF7D27366}" type="presOf" srcId="{7EAE55F2-14FC-45A3-A0D8-2A3D5D8077B5}" destId="{D8F652E7-F0AD-40E9-8D50-EBDFA2A0D457}" srcOrd="0" destOrd="0" presId="urn:microsoft.com/office/officeart/2008/layout/LinedList"/>
    <dgm:cxn modelId="{1256B12C-119A-4397-BB94-5226D3EA193C}" srcId="{90FBFBDB-7C64-48DC-80E0-EDF2A1544173}" destId="{E83474FC-C755-4DDF-A1AE-D6CA2E5727AC}" srcOrd="2" destOrd="0" parTransId="{CA31580E-23BF-43F0-8FFD-392D30DF4546}" sibTransId="{F77F596E-C4B3-4B6B-ABED-FB80D43F2D4D}"/>
    <dgm:cxn modelId="{31F0D13B-5DDE-4EF3-8C06-E461DB13CE81}" srcId="{90FBFBDB-7C64-48DC-80E0-EDF2A1544173}" destId="{7EAE55F2-14FC-45A3-A0D8-2A3D5D8077B5}" srcOrd="3" destOrd="0" parTransId="{46F5FB9E-BE27-481D-86A0-ADC61448FA3C}" sibTransId="{C82F5E46-C7C0-4867-A685-AD4772A2148D}"/>
    <dgm:cxn modelId="{9EC39A49-E839-4B24-9409-59708595521B}" type="presOf" srcId="{90FBFBDB-7C64-48DC-80E0-EDF2A1544173}" destId="{C09E7018-4A1D-467A-94A9-BAA4032D9985}" srcOrd="0" destOrd="0" presId="urn:microsoft.com/office/officeart/2008/layout/LinedList"/>
    <dgm:cxn modelId="{A8A1C277-33D2-4F09-8BED-71D1D266AC9D}" srcId="{90FBFBDB-7C64-48DC-80E0-EDF2A1544173}" destId="{44223676-12EC-4FE2-9FDC-3A3521AE9FDF}" srcOrd="0" destOrd="0" parTransId="{B5CB2788-C2F4-41F2-9F2B-B1FFECF78FD0}" sibTransId="{DF77C8C5-286D-4601-95A6-E112E08E4A7E}"/>
    <dgm:cxn modelId="{D00A278B-D123-41BB-B5E9-5B95DA6DBEAF}" srcId="{90FBFBDB-7C64-48DC-80E0-EDF2A1544173}" destId="{73ED6CC4-71C2-4604-8CC7-8AE55144529E}" srcOrd="5" destOrd="0" parTransId="{21AA25CF-EA5F-47B1-9EA4-D227A5EF6915}" sibTransId="{58A77906-A72E-41F1-9CDB-40D5041FBE80}"/>
    <dgm:cxn modelId="{BE89E59E-FA8B-4434-B077-00E76B49BA4A}" type="presOf" srcId="{73ED6CC4-71C2-4604-8CC7-8AE55144529E}" destId="{CB7B9EB7-DD89-4E89-91C4-E9086B653109}" srcOrd="0" destOrd="0" presId="urn:microsoft.com/office/officeart/2008/layout/LinedList"/>
    <dgm:cxn modelId="{040B07A6-3DEA-4085-996B-80B576C75B6A}" srcId="{90FBFBDB-7C64-48DC-80E0-EDF2A1544173}" destId="{CFB22EE9-9627-4FD8-854A-B3A903E6F47C}" srcOrd="4" destOrd="0" parTransId="{2978CC67-2274-4750-BFA2-77B9EB868893}" sibTransId="{9AA6800A-4846-4F82-A3A1-0F6A84623D81}"/>
    <dgm:cxn modelId="{C8A978AE-A163-40E9-A454-F45EC7C49223}" type="presOf" srcId="{44223676-12EC-4FE2-9FDC-3A3521AE9FDF}" destId="{5B23E1EB-9D6D-47D7-B4E3-6AFA08014B00}" srcOrd="0" destOrd="0" presId="urn:microsoft.com/office/officeart/2008/layout/LinedList"/>
    <dgm:cxn modelId="{00EE11B2-3353-4BD0-BE6A-45CD4D302C71}" type="presOf" srcId="{E83474FC-C755-4DDF-A1AE-D6CA2E5727AC}" destId="{21E931BB-780E-4C6A-B485-F05DA9C4D211}" srcOrd="0" destOrd="0" presId="urn:microsoft.com/office/officeart/2008/layout/LinedList"/>
    <dgm:cxn modelId="{EF92B0B7-E0D7-4E06-8745-9FE0C6C14CDE}" srcId="{90FBFBDB-7C64-48DC-80E0-EDF2A1544173}" destId="{B5E351F3-9AC1-44BF-A78B-251B1A7CC7F2}" srcOrd="1" destOrd="0" parTransId="{67FA584F-66CA-48D2-9415-826699D22FD0}" sibTransId="{458D52D0-462E-488A-9CBB-E27FBBD78D42}"/>
    <dgm:cxn modelId="{B7CCB1D5-3EE1-4806-B66C-A8AE9AC398FC}" type="presOf" srcId="{B5E351F3-9AC1-44BF-A78B-251B1A7CC7F2}" destId="{DF989DE8-FD13-4396-958D-469471C70A4D}" srcOrd="0" destOrd="0" presId="urn:microsoft.com/office/officeart/2008/layout/LinedList"/>
    <dgm:cxn modelId="{43BB5A6D-372F-4BB2-ACC3-92E514BA4600}" type="presParOf" srcId="{C09E7018-4A1D-467A-94A9-BAA4032D9985}" destId="{D8325CC6-DA97-482B-A8B1-1222671140AA}" srcOrd="0" destOrd="0" presId="urn:microsoft.com/office/officeart/2008/layout/LinedList"/>
    <dgm:cxn modelId="{750A2296-CFD9-4E9B-B4B0-EC19546BAC30}" type="presParOf" srcId="{C09E7018-4A1D-467A-94A9-BAA4032D9985}" destId="{8FA0546A-848F-4FDF-A2C1-758BF142AF18}" srcOrd="1" destOrd="0" presId="urn:microsoft.com/office/officeart/2008/layout/LinedList"/>
    <dgm:cxn modelId="{B5A26522-A867-4AD2-BE9C-74AD1A7E742A}" type="presParOf" srcId="{8FA0546A-848F-4FDF-A2C1-758BF142AF18}" destId="{5B23E1EB-9D6D-47D7-B4E3-6AFA08014B00}" srcOrd="0" destOrd="0" presId="urn:microsoft.com/office/officeart/2008/layout/LinedList"/>
    <dgm:cxn modelId="{0E1D0583-1C76-4462-A55B-105865D9A3DE}" type="presParOf" srcId="{8FA0546A-848F-4FDF-A2C1-758BF142AF18}" destId="{0892E1A3-AAE4-4AE4-B17B-B9FB28129A91}" srcOrd="1" destOrd="0" presId="urn:microsoft.com/office/officeart/2008/layout/LinedList"/>
    <dgm:cxn modelId="{C8084B68-BC41-489C-B8F0-A49508093BD5}" type="presParOf" srcId="{C09E7018-4A1D-467A-94A9-BAA4032D9985}" destId="{6B1779BC-D7A5-4772-8D7E-6A9ED58330D6}" srcOrd="2" destOrd="0" presId="urn:microsoft.com/office/officeart/2008/layout/LinedList"/>
    <dgm:cxn modelId="{6EC1C6A7-E660-4B78-A54E-3E8EA6C4CAE0}" type="presParOf" srcId="{C09E7018-4A1D-467A-94A9-BAA4032D9985}" destId="{E6F162D7-9528-4A43-BD88-C7F8AF7372B8}" srcOrd="3" destOrd="0" presId="urn:microsoft.com/office/officeart/2008/layout/LinedList"/>
    <dgm:cxn modelId="{EC16E712-90A7-4DB1-AAE5-67E10B474B48}" type="presParOf" srcId="{E6F162D7-9528-4A43-BD88-C7F8AF7372B8}" destId="{DF989DE8-FD13-4396-958D-469471C70A4D}" srcOrd="0" destOrd="0" presId="urn:microsoft.com/office/officeart/2008/layout/LinedList"/>
    <dgm:cxn modelId="{DE9FACBF-972B-4068-BA4E-4929F6916686}" type="presParOf" srcId="{E6F162D7-9528-4A43-BD88-C7F8AF7372B8}" destId="{2665021E-12B1-4830-9DB8-E86A9846F34C}" srcOrd="1" destOrd="0" presId="urn:microsoft.com/office/officeart/2008/layout/LinedList"/>
    <dgm:cxn modelId="{2F5BB331-D8AC-443A-8F05-D682D8CAEA5B}" type="presParOf" srcId="{C09E7018-4A1D-467A-94A9-BAA4032D9985}" destId="{767AF43B-114F-4701-A9D0-78588C7285BA}" srcOrd="4" destOrd="0" presId="urn:microsoft.com/office/officeart/2008/layout/LinedList"/>
    <dgm:cxn modelId="{A0D6D607-617F-4601-BBCE-9FDE29F77993}" type="presParOf" srcId="{C09E7018-4A1D-467A-94A9-BAA4032D9985}" destId="{A3982F47-EFCF-40E2-B4CE-C96894048C57}" srcOrd="5" destOrd="0" presId="urn:microsoft.com/office/officeart/2008/layout/LinedList"/>
    <dgm:cxn modelId="{A710822D-21B6-4780-9191-30CA293C4AAF}" type="presParOf" srcId="{A3982F47-EFCF-40E2-B4CE-C96894048C57}" destId="{21E931BB-780E-4C6A-B485-F05DA9C4D211}" srcOrd="0" destOrd="0" presId="urn:microsoft.com/office/officeart/2008/layout/LinedList"/>
    <dgm:cxn modelId="{6D83EEE6-326F-4C40-8677-ED553B57F340}" type="presParOf" srcId="{A3982F47-EFCF-40E2-B4CE-C96894048C57}" destId="{7BD4DD18-83AD-4DA6-B312-4F5B353C24EC}" srcOrd="1" destOrd="0" presId="urn:microsoft.com/office/officeart/2008/layout/LinedList"/>
    <dgm:cxn modelId="{F8634AE9-B7D6-4220-8BA3-6558C9119925}" type="presParOf" srcId="{C09E7018-4A1D-467A-94A9-BAA4032D9985}" destId="{7F900C14-2282-4BEF-8F14-523F06187630}" srcOrd="6" destOrd="0" presId="urn:microsoft.com/office/officeart/2008/layout/LinedList"/>
    <dgm:cxn modelId="{3DF37F46-A95A-4927-A5AE-B38F0588135F}" type="presParOf" srcId="{C09E7018-4A1D-467A-94A9-BAA4032D9985}" destId="{C2A5A159-F833-48C6-A5FB-8C0E20D861F2}" srcOrd="7" destOrd="0" presId="urn:microsoft.com/office/officeart/2008/layout/LinedList"/>
    <dgm:cxn modelId="{1E04B4D0-29D2-49AD-BE39-99E912FF438E}" type="presParOf" srcId="{C2A5A159-F833-48C6-A5FB-8C0E20D861F2}" destId="{D8F652E7-F0AD-40E9-8D50-EBDFA2A0D457}" srcOrd="0" destOrd="0" presId="urn:microsoft.com/office/officeart/2008/layout/LinedList"/>
    <dgm:cxn modelId="{9A7FB7B9-1DAB-46C7-8A9D-3C1CE81E679D}" type="presParOf" srcId="{C2A5A159-F833-48C6-A5FB-8C0E20D861F2}" destId="{E36B44A0-F2F8-47C4-9F22-FE0AF512E3F9}" srcOrd="1" destOrd="0" presId="urn:microsoft.com/office/officeart/2008/layout/LinedList"/>
    <dgm:cxn modelId="{0EC5437E-6D05-47CB-8D03-5FB93C717754}" type="presParOf" srcId="{C09E7018-4A1D-467A-94A9-BAA4032D9985}" destId="{3686F8CA-55A3-446F-8C49-10F41AD8F19C}" srcOrd="8" destOrd="0" presId="urn:microsoft.com/office/officeart/2008/layout/LinedList"/>
    <dgm:cxn modelId="{F31FA7BE-BB62-4F43-B388-8D83CEAD4F64}" type="presParOf" srcId="{C09E7018-4A1D-467A-94A9-BAA4032D9985}" destId="{D26C894C-59AD-4A1B-86A7-722036CDEF41}" srcOrd="9" destOrd="0" presId="urn:microsoft.com/office/officeart/2008/layout/LinedList"/>
    <dgm:cxn modelId="{DA790398-A771-433C-AB29-CC67EDE44290}" type="presParOf" srcId="{D26C894C-59AD-4A1B-86A7-722036CDEF41}" destId="{3125448C-10AC-4FD1-8046-60923D03AA9E}" srcOrd="0" destOrd="0" presId="urn:microsoft.com/office/officeart/2008/layout/LinedList"/>
    <dgm:cxn modelId="{0F0C28A6-99DE-4AAA-AEE3-29C42C957AF3}" type="presParOf" srcId="{D26C894C-59AD-4A1B-86A7-722036CDEF41}" destId="{D0C5A840-811F-470A-80E2-33084E812D75}" srcOrd="1" destOrd="0" presId="urn:microsoft.com/office/officeart/2008/layout/LinedList"/>
    <dgm:cxn modelId="{9433D383-3B39-473A-BBD4-7D50168F94DA}" type="presParOf" srcId="{C09E7018-4A1D-467A-94A9-BAA4032D9985}" destId="{195F5034-D6B0-4B10-B730-694248A656C0}" srcOrd="10" destOrd="0" presId="urn:microsoft.com/office/officeart/2008/layout/LinedList"/>
    <dgm:cxn modelId="{FA436BE3-08B9-4A8C-BBFD-94F30965A4A6}" type="presParOf" srcId="{C09E7018-4A1D-467A-94A9-BAA4032D9985}" destId="{0C682DF4-0337-40B2-A919-C605B78366DC}" srcOrd="11" destOrd="0" presId="urn:microsoft.com/office/officeart/2008/layout/LinedList"/>
    <dgm:cxn modelId="{3E7F1E61-54E3-4BCF-A7CD-96A86A772B15}" type="presParOf" srcId="{0C682DF4-0337-40B2-A919-C605B78366DC}" destId="{CB7B9EB7-DD89-4E89-91C4-E9086B653109}" srcOrd="0" destOrd="0" presId="urn:microsoft.com/office/officeart/2008/layout/LinedList"/>
    <dgm:cxn modelId="{F702BEAE-9A4C-470A-BD04-D0CDBCE325F5}" type="presParOf" srcId="{0C682DF4-0337-40B2-A919-C605B78366DC}" destId="{DD8C501F-606B-4478-A6D4-939F9678226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4C677E-EA98-455D-B623-5E4861A30989}"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C3A90B95-4165-4173-B40F-1D982EB1EC04}">
      <dgm:prSet/>
      <dgm:spPr/>
      <dgm:t>
        <a:bodyPr/>
        <a:lstStyle/>
        <a:p>
          <a:r>
            <a:rPr lang="en-GB" b="1"/>
            <a:t>Firewall Rule Manipulation</a:t>
          </a:r>
          <a:endParaRPr lang="en-US"/>
        </a:p>
      </dgm:t>
    </dgm:pt>
    <dgm:pt modelId="{C5CFD8B3-C7FC-4977-A4F4-60D5185AA99B}" type="parTrans" cxnId="{AD7B4924-4122-4868-A801-3C0608F3D399}">
      <dgm:prSet/>
      <dgm:spPr/>
      <dgm:t>
        <a:bodyPr/>
        <a:lstStyle/>
        <a:p>
          <a:endParaRPr lang="en-US"/>
        </a:p>
      </dgm:t>
    </dgm:pt>
    <dgm:pt modelId="{FE816724-C384-4AA5-92DC-142D5EEED3A4}" type="sibTrans" cxnId="{AD7B4924-4122-4868-A801-3C0608F3D399}">
      <dgm:prSet/>
      <dgm:spPr/>
      <dgm:t>
        <a:bodyPr/>
        <a:lstStyle/>
        <a:p>
          <a:endParaRPr lang="en-US"/>
        </a:p>
      </dgm:t>
    </dgm:pt>
    <dgm:pt modelId="{4D62E281-6323-4942-9A8B-5D4215260196}">
      <dgm:prSet/>
      <dgm:spPr/>
      <dgm:t>
        <a:bodyPr/>
        <a:lstStyle/>
        <a:p>
          <a:r>
            <a:rPr lang="en-GB"/>
            <a:t>Attackers may attempt to manipulate firewall rules to bypass security controls or gain unauthorized access. </a:t>
          </a:r>
          <a:endParaRPr lang="en-US"/>
        </a:p>
      </dgm:t>
    </dgm:pt>
    <dgm:pt modelId="{2D2E25E3-ACD7-4FB7-9A44-7D8D454E946D}" type="parTrans" cxnId="{BA7CDE37-A1B6-41E7-980D-47384DA50695}">
      <dgm:prSet/>
      <dgm:spPr/>
      <dgm:t>
        <a:bodyPr/>
        <a:lstStyle/>
        <a:p>
          <a:endParaRPr lang="en-US"/>
        </a:p>
      </dgm:t>
    </dgm:pt>
    <dgm:pt modelId="{D4F094A7-532C-403A-8175-B41130F77D03}" type="sibTrans" cxnId="{BA7CDE37-A1B6-41E7-980D-47384DA50695}">
      <dgm:prSet/>
      <dgm:spPr/>
      <dgm:t>
        <a:bodyPr/>
        <a:lstStyle/>
        <a:p>
          <a:endParaRPr lang="en-US"/>
        </a:p>
      </dgm:t>
    </dgm:pt>
    <dgm:pt modelId="{3C9A5F36-E443-4193-8D69-96685C237DD6}">
      <dgm:prSet/>
      <dgm:spPr/>
      <dgm:t>
        <a:bodyPr/>
        <a:lstStyle/>
        <a:p>
          <a:r>
            <a:rPr lang="en-GB"/>
            <a:t>This can involve exploiting misconfigurations, weak rule sets, or vulnerabilities in the firewall software itself. </a:t>
          </a:r>
          <a:endParaRPr lang="en-US"/>
        </a:p>
      </dgm:t>
    </dgm:pt>
    <dgm:pt modelId="{9368184A-1A4D-4892-9FE4-B1F34EE6745A}" type="parTrans" cxnId="{D25F07AA-0DD0-47DD-B575-D47B18A59E90}">
      <dgm:prSet/>
      <dgm:spPr/>
      <dgm:t>
        <a:bodyPr/>
        <a:lstStyle/>
        <a:p>
          <a:endParaRPr lang="en-US"/>
        </a:p>
      </dgm:t>
    </dgm:pt>
    <dgm:pt modelId="{E0E08C79-46EB-4881-A7A0-84A00CF0DD90}" type="sibTrans" cxnId="{D25F07AA-0DD0-47DD-B575-D47B18A59E90}">
      <dgm:prSet/>
      <dgm:spPr/>
      <dgm:t>
        <a:bodyPr/>
        <a:lstStyle/>
        <a:p>
          <a:endParaRPr lang="en-US"/>
        </a:p>
      </dgm:t>
    </dgm:pt>
    <dgm:pt modelId="{E37FC917-D782-4F5D-AC90-3C7EB24B4AED}">
      <dgm:prSet/>
      <dgm:spPr/>
      <dgm:t>
        <a:bodyPr/>
        <a:lstStyle/>
        <a:p>
          <a:r>
            <a:rPr lang="en-GB"/>
            <a:t>By altering firewall rules, attackers can allow malicious traffic to pass through or disable critical security measures.</a:t>
          </a:r>
          <a:endParaRPr lang="en-US"/>
        </a:p>
      </dgm:t>
    </dgm:pt>
    <dgm:pt modelId="{9360A3AE-E5A2-431B-8E91-523B33DF51D4}" type="parTrans" cxnId="{3AD0AC05-0E14-44EB-B0F3-FD8367ECC6DC}">
      <dgm:prSet/>
      <dgm:spPr/>
      <dgm:t>
        <a:bodyPr/>
        <a:lstStyle/>
        <a:p>
          <a:endParaRPr lang="en-US"/>
        </a:p>
      </dgm:t>
    </dgm:pt>
    <dgm:pt modelId="{9E1EB54F-1E31-4144-A276-8E501F12BDF7}" type="sibTrans" cxnId="{3AD0AC05-0E14-44EB-B0F3-FD8367ECC6DC}">
      <dgm:prSet/>
      <dgm:spPr/>
      <dgm:t>
        <a:bodyPr/>
        <a:lstStyle/>
        <a:p>
          <a:endParaRPr lang="en-US"/>
        </a:p>
      </dgm:t>
    </dgm:pt>
    <dgm:pt modelId="{5CBBF5C1-59B6-4B86-954C-E1AC11FFBDEC}">
      <dgm:prSet/>
      <dgm:spPr/>
      <dgm:t>
        <a:bodyPr/>
        <a:lstStyle/>
        <a:p>
          <a:r>
            <a:rPr lang="en-GB" b="1"/>
            <a:t>Denial-of-Service (DoS) Attacks</a:t>
          </a:r>
          <a:endParaRPr lang="en-US"/>
        </a:p>
      </dgm:t>
    </dgm:pt>
    <dgm:pt modelId="{0D9CBA29-FEE4-4D95-A104-4EB33CD617A9}" type="parTrans" cxnId="{3418087F-4695-4BE3-97DA-E4781387594B}">
      <dgm:prSet/>
      <dgm:spPr/>
      <dgm:t>
        <a:bodyPr/>
        <a:lstStyle/>
        <a:p>
          <a:endParaRPr lang="en-US"/>
        </a:p>
      </dgm:t>
    </dgm:pt>
    <dgm:pt modelId="{E4C637E8-7A18-484D-B945-21F89DB16D05}" type="sibTrans" cxnId="{3418087F-4695-4BE3-97DA-E4781387594B}">
      <dgm:prSet/>
      <dgm:spPr/>
      <dgm:t>
        <a:bodyPr/>
        <a:lstStyle/>
        <a:p>
          <a:endParaRPr lang="en-US"/>
        </a:p>
      </dgm:t>
    </dgm:pt>
    <dgm:pt modelId="{40E01920-E862-4B26-A264-C3A87C48F516}">
      <dgm:prSet/>
      <dgm:spPr/>
      <dgm:t>
        <a:bodyPr/>
        <a:lstStyle/>
        <a:p>
          <a:r>
            <a:rPr lang="en-GB"/>
            <a:t>Firewalls can become targets of DoS attacks, where attackers overwhelm the firewall with an excessive amount of traffic</a:t>
          </a:r>
          <a:endParaRPr lang="en-US"/>
        </a:p>
      </dgm:t>
    </dgm:pt>
    <dgm:pt modelId="{DA31B46C-F035-4669-B1BC-11E7B2265B20}" type="parTrans" cxnId="{7A9E1A9A-1EB1-488D-B3F0-F2EBE0AB095A}">
      <dgm:prSet/>
      <dgm:spPr/>
      <dgm:t>
        <a:bodyPr/>
        <a:lstStyle/>
        <a:p>
          <a:endParaRPr lang="en-US"/>
        </a:p>
      </dgm:t>
    </dgm:pt>
    <dgm:pt modelId="{C903722A-3FDC-46A6-8EEC-9A431C9F7BA0}" type="sibTrans" cxnId="{7A9E1A9A-1EB1-488D-B3F0-F2EBE0AB095A}">
      <dgm:prSet/>
      <dgm:spPr/>
      <dgm:t>
        <a:bodyPr/>
        <a:lstStyle/>
        <a:p>
          <a:endParaRPr lang="en-US"/>
        </a:p>
      </dgm:t>
    </dgm:pt>
    <dgm:pt modelId="{EF176428-5C2E-40EE-85A6-DA57F82DD7CC}">
      <dgm:prSet/>
      <dgm:spPr/>
      <dgm:t>
        <a:bodyPr/>
        <a:lstStyle/>
        <a:p>
          <a:r>
            <a:rPr lang="en-GB"/>
            <a:t>exhausting its resources and causing it to become unresponsive. </a:t>
          </a:r>
          <a:endParaRPr lang="en-US"/>
        </a:p>
      </dgm:t>
    </dgm:pt>
    <dgm:pt modelId="{900DF626-57EE-472A-ADAE-9B5C539F9A10}" type="parTrans" cxnId="{3ADCEE1B-E337-451D-A7A1-5FD4DEE967B2}">
      <dgm:prSet/>
      <dgm:spPr/>
      <dgm:t>
        <a:bodyPr/>
        <a:lstStyle/>
        <a:p>
          <a:endParaRPr lang="en-US"/>
        </a:p>
      </dgm:t>
    </dgm:pt>
    <dgm:pt modelId="{41BF1E06-1C00-49A3-A80C-141AAEB0680E}" type="sibTrans" cxnId="{3ADCEE1B-E337-451D-A7A1-5FD4DEE967B2}">
      <dgm:prSet/>
      <dgm:spPr/>
      <dgm:t>
        <a:bodyPr/>
        <a:lstStyle/>
        <a:p>
          <a:endParaRPr lang="en-US"/>
        </a:p>
      </dgm:t>
    </dgm:pt>
    <dgm:pt modelId="{91AA351D-C16E-4D71-AE59-488BF9110831}">
      <dgm:prSet/>
      <dgm:spPr/>
      <dgm:t>
        <a:bodyPr/>
        <a:lstStyle/>
        <a:p>
          <a:r>
            <a:rPr lang="en-GB"/>
            <a:t>This can lead to a temporary or permanent disruption of network services and allow attackers to bypass the firewall during the attack.</a:t>
          </a:r>
          <a:endParaRPr lang="en-US"/>
        </a:p>
      </dgm:t>
    </dgm:pt>
    <dgm:pt modelId="{F8D1EEB6-16E9-4333-9FF3-DD4E7AED505D}" type="parTrans" cxnId="{8FF7F689-E0FC-4EB2-8A30-06894E676264}">
      <dgm:prSet/>
      <dgm:spPr/>
      <dgm:t>
        <a:bodyPr/>
        <a:lstStyle/>
        <a:p>
          <a:endParaRPr lang="en-US"/>
        </a:p>
      </dgm:t>
    </dgm:pt>
    <dgm:pt modelId="{045D7AE3-1BCB-4348-93C5-E2CB9238704F}" type="sibTrans" cxnId="{8FF7F689-E0FC-4EB2-8A30-06894E676264}">
      <dgm:prSet/>
      <dgm:spPr/>
      <dgm:t>
        <a:bodyPr/>
        <a:lstStyle/>
        <a:p>
          <a:endParaRPr lang="en-US"/>
        </a:p>
      </dgm:t>
    </dgm:pt>
    <dgm:pt modelId="{8EAA580F-83AA-44C3-8479-3F198CA9CB71}">
      <dgm:prSet/>
      <dgm:spPr/>
      <dgm:t>
        <a:bodyPr/>
        <a:lstStyle/>
        <a:p>
          <a:r>
            <a:rPr lang="en-GB" b="1"/>
            <a:t>Port Scanning and Firewall Fingerprinting</a:t>
          </a:r>
          <a:endParaRPr lang="en-US"/>
        </a:p>
      </dgm:t>
    </dgm:pt>
    <dgm:pt modelId="{7AB4C10E-BE30-4086-9AEE-9F68E66B8685}" type="parTrans" cxnId="{3E583A54-A57C-494D-B388-248E599B33EA}">
      <dgm:prSet/>
      <dgm:spPr/>
      <dgm:t>
        <a:bodyPr/>
        <a:lstStyle/>
        <a:p>
          <a:endParaRPr lang="en-US"/>
        </a:p>
      </dgm:t>
    </dgm:pt>
    <dgm:pt modelId="{DDB1B68F-11CC-44D0-B757-086894DB749E}" type="sibTrans" cxnId="{3E583A54-A57C-494D-B388-248E599B33EA}">
      <dgm:prSet/>
      <dgm:spPr/>
      <dgm:t>
        <a:bodyPr/>
        <a:lstStyle/>
        <a:p>
          <a:endParaRPr lang="en-US"/>
        </a:p>
      </dgm:t>
    </dgm:pt>
    <dgm:pt modelId="{2ED6D226-3BCD-4BC1-BD40-5FD71929363B}">
      <dgm:prSet/>
      <dgm:spPr/>
      <dgm:t>
        <a:bodyPr/>
        <a:lstStyle/>
        <a:p>
          <a:r>
            <a:rPr lang="en-GB" dirty="0"/>
            <a:t>Attackers may perform port scanning and firewall fingerprinting to gather information about the firewall’s configuration, rule sets, and potential weaknesses.</a:t>
          </a:r>
          <a:endParaRPr lang="en-US" dirty="0"/>
        </a:p>
      </dgm:t>
    </dgm:pt>
    <dgm:pt modelId="{9034A86F-0D4A-481A-9372-76F4A1BFB969}" type="parTrans" cxnId="{3B015AF3-C6CF-4F1E-BEE3-C604E541C7B1}">
      <dgm:prSet/>
      <dgm:spPr/>
      <dgm:t>
        <a:bodyPr/>
        <a:lstStyle/>
        <a:p>
          <a:endParaRPr lang="en-US"/>
        </a:p>
      </dgm:t>
    </dgm:pt>
    <dgm:pt modelId="{9609284D-6D0E-489E-9388-B2FD3E84894B}" type="sibTrans" cxnId="{3B015AF3-C6CF-4F1E-BEE3-C604E541C7B1}">
      <dgm:prSet/>
      <dgm:spPr/>
      <dgm:t>
        <a:bodyPr/>
        <a:lstStyle/>
        <a:p>
          <a:endParaRPr lang="en-US"/>
        </a:p>
      </dgm:t>
    </dgm:pt>
    <dgm:pt modelId="{2463FAC1-0A85-4CA3-A155-390DED2E0069}">
      <dgm:prSet/>
      <dgm:spPr/>
      <dgm:t>
        <a:bodyPr/>
        <a:lstStyle/>
        <a:p>
          <a:r>
            <a:rPr lang="en-GB"/>
            <a:t>This information can be used to devise targeted attacks that exploit specific vulnerabilities or circumvent firewall defences.</a:t>
          </a:r>
          <a:endParaRPr lang="en-US"/>
        </a:p>
      </dgm:t>
    </dgm:pt>
    <dgm:pt modelId="{438F5130-EA1D-491B-A828-A7495BA8884E}" type="parTrans" cxnId="{6786799F-DDB1-49AC-8619-7264BE61C1DE}">
      <dgm:prSet/>
      <dgm:spPr/>
      <dgm:t>
        <a:bodyPr/>
        <a:lstStyle/>
        <a:p>
          <a:endParaRPr lang="en-US"/>
        </a:p>
      </dgm:t>
    </dgm:pt>
    <dgm:pt modelId="{4CF5BD78-C489-4D77-8BAD-4E06ECA12A71}" type="sibTrans" cxnId="{6786799F-DDB1-49AC-8619-7264BE61C1DE}">
      <dgm:prSet/>
      <dgm:spPr/>
      <dgm:t>
        <a:bodyPr/>
        <a:lstStyle/>
        <a:p>
          <a:endParaRPr lang="en-US"/>
        </a:p>
      </dgm:t>
    </dgm:pt>
    <dgm:pt modelId="{6827FE46-FD32-438B-9A93-70C9F590E026}" type="pres">
      <dgm:prSet presAssocID="{874C677E-EA98-455D-B623-5E4861A30989}" presName="Name0" presStyleCnt="0">
        <dgm:presLayoutVars>
          <dgm:dir/>
          <dgm:animLvl val="lvl"/>
          <dgm:resizeHandles val="exact"/>
        </dgm:presLayoutVars>
      </dgm:prSet>
      <dgm:spPr/>
    </dgm:pt>
    <dgm:pt modelId="{E5E7B710-7EEE-41A7-9884-1BF2C7E7C371}" type="pres">
      <dgm:prSet presAssocID="{C3A90B95-4165-4173-B40F-1D982EB1EC04}" presName="composite" presStyleCnt="0"/>
      <dgm:spPr/>
    </dgm:pt>
    <dgm:pt modelId="{A5E149B8-23CA-4B25-B3C5-45D14C291789}" type="pres">
      <dgm:prSet presAssocID="{C3A90B95-4165-4173-B40F-1D982EB1EC04}" presName="parTx" presStyleLbl="alignNode1" presStyleIdx="0" presStyleCnt="3">
        <dgm:presLayoutVars>
          <dgm:chMax val="0"/>
          <dgm:chPref val="0"/>
          <dgm:bulletEnabled val="1"/>
        </dgm:presLayoutVars>
      </dgm:prSet>
      <dgm:spPr/>
    </dgm:pt>
    <dgm:pt modelId="{9E294203-94D6-44A6-99A9-CC7490E32103}" type="pres">
      <dgm:prSet presAssocID="{C3A90B95-4165-4173-B40F-1D982EB1EC04}" presName="desTx" presStyleLbl="alignAccFollowNode1" presStyleIdx="0" presStyleCnt="3">
        <dgm:presLayoutVars>
          <dgm:bulletEnabled val="1"/>
        </dgm:presLayoutVars>
      </dgm:prSet>
      <dgm:spPr/>
    </dgm:pt>
    <dgm:pt modelId="{17A666AC-03CA-4E66-BE39-DE20FFC19639}" type="pres">
      <dgm:prSet presAssocID="{FE816724-C384-4AA5-92DC-142D5EEED3A4}" presName="space" presStyleCnt="0"/>
      <dgm:spPr/>
    </dgm:pt>
    <dgm:pt modelId="{E8C229E9-3291-4C25-9100-4706BBA91E08}" type="pres">
      <dgm:prSet presAssocID="{5CBBF5C1-59B6-4B86-954C-E1AC11FFBDEC}" presName="composite" presStyleCnt="0"/>
      <dgm:spPr/>
    </dgm:pt>
    <dgm:pt modelId="{FA8903D6-3BF4-41F7-96E3-0DB13A23465A}" type="pres">
      <dgm:prSet presAssocID="{5CBBF5C1-59B6-4B86-954C-E1AC11FFBDEC}" presName="parTx" presStyleLbl="alignNode1" presStyleIdx="1" presStyleCnt="3">
        <dgm:presLayoutVars>
          <dgm:chMax val="0"/>
          <dgm:chPref val="0"/>
          <dgm:bulletEnabled val="1"/>
        </dgm:presLayoutVars>
      </dgm:prSet>
      <dgm:spPr/>
    </dgm:pt>
    <dgm:pt modelId="{4A9118F5-8ACD-4A91-9350-C741C83D5FCB}" type="pres">
      <dgm:prSet presAssocID="{5CBBF5C1-59B6-4B86-954C-E1AC11FFBDEC}" presName="desTx" presStyleLbl="alignAccFollowNode1" presStyleIdx="1" presStyleCnt="3">
        <dgm:presLayoutVars>
          <dgm:bulletEnabled val="1"/>
        </dgm:presLayoutVars>
      </dgm:prSet>
      <dgm:spPr/>
    </dgm:pt>
    <dgm:pt modelId="{E739F2E4-6534-4804-BF0C-D71AE35C6CF5}" type="pres">
      <dgm:prSet presAssocID="{E4C637E8-7A18-484D-B945-21F89DB16D05}" presName="space" presStyleCnt="0"/>
      <dgm:spPr/>
    </dgm:pt>
    <dgm:pt modelId="{3274366C-C0AC-47CD-B43F-75339BD74A02}" type="pres">
      <dgm:prSet presAssocID="{8EAA580F-83AA-44C3-8479-3F198CA9CB71}" presName="composite" presStyleCnt="0"/>
      <dgm:spPr/>
    </dgm:pt>
    <dgm:pt modelId="{D07A3411-7277-4BDD-AFA5-175E9657E104}" type="pres">
      <dgm:prSet presAssocID="{8EAA580F-83AA-44C3-8479-3F198CA9CB71}" presName="parTx" presStyleLbl="alignNode1" presStyleIdx="2" presStyleCnt="3">
        <dgm:presLayoutVars>
          <dgm:chMax val="0"/>
          <dgm:chPref val="0"/>
          <dgm:bulletEnabled val="1"/>
        </dgm:presLayoutVars>
      </dgm:prSet>
      <dgm:spPr/>
    </dgm:pt>
    <dgm:pt modelId="{A8DE9514-E153-44CC-A99B-9B566A5105C2}" type="pres">
      <dgm:prSet presAssocID="{8EAA580F-83AA-44C3-8479-3F198CA9CB71}" presName="desTx" presStyleLbl="alignAccFollowNode1" presStyleIdx="2" presStyleCnt="3">
        <dgm:presLayoutVars>
          <dgm:bulletEnabled val="1"/>
        </dgm:presLayoutVars>
      </dgm:prSet>
      <dgm:spPr/>
    </dgm:pt>
  </dgm:ptLst>
  <dgm:cxnLst>
    <dgm:cxn modelId="{3AD0AC05-0E14-44EB-B0F3-FD8367ECC6DC}" srcId="{C3A90B95-4165-4173-B40F-1D982EB1EC04}" destId="{E37FC917-D782-4F5D-AC90-3C7EB24B4AED}" srcOrd="2" destOrd="0" parTransId="{9360A3AE-E5A2-431B-8E91-523B33DF51D4}" sibTransId="{9E1EB54F-1E31-4144-A276-8E501F12BDF7}"/>
    <dgm:cxn modelId="{3ADCEE1B-E337-451D-A7A1-5FD4DEE967B2}" srcId="{5CBBF5C1-59B6-4B86-954C-E1AC11FFBDEC}" destId="{EF176428-5C2E-40EE-85A6-DA57F82DD7CC}" srcOrd="1" destOrd="0" parTransId="{900DF626-57EE-472A-ADAE-9B5C539F9A10}" sibTransId="{41BF1E06-1C00-49A3-A80C-141AAEB0680E}"/>
    <dgm:cxn modelId="{AD7B4924-4122-4868-A801-3C0608F3D399}" srcId="{874C677E-EA98-455D-B623-5E4861A30989}" destId="{C3A90B95-4165-4173-B40F-1D982EB1EC04}" srcOrd="0" destOrd="0" parTransId="{C5CFD8B3-C7FC-4977-A4F4-60D5185AA99B}" sibTransId="{FE816724-C384-4AA5-92DC-142D5EEED3A4}"/>
    <dgm:cxn modelId="{0FC5A726-CA45-40FA-81CA-0834C870472A}" type="presOf" srcId="{EF176428-5C2E-40EE-85A6-DA57F82DD7CC}" destId="{4A9118F5-8ACD-4A91-9350-C741C83D5FCB}" srcOrd="0" destOrd="1" presId="urn:microsoft.com/office/officeart/2005/8/layout/hList1"/>
    <dgm:cxn modelId="{CB999C2A-2356-4F90-8A66-7643E6500973}" type="presOf" srcId="{4D62E281-6323-4942-9A8B-5D4215260196}" destId="{9E294203-94D6-44A6-99A9-CC7490E32103}" srcOrd="0" destOrd="0" presId="urn:microsoft.com/office/officeart/2005/8/layout/hList1"/>
    <dgm:cxn modelId="{7F325334-8EA9-4F70-A651-956A0F5DC501}" type="presOf" srcId="{5CBBF5C1-59B6-4B86-954C-E1AC11FFBDEC}" destId="{FA8903D6-3BF4-41F7-96E3-0DB13A23465A}" srcOrd="0" destOrd="0" presId="urn:microsoft.com/office/officeart/2005/8/layout/hList1"/>
    <dgm:cxn modelId="{BA7CDE37-A1B6-41E7-980D-47384DA50695}" srcId="{C3A90B95-4165-4173-B40F-1D982EB1EC04}" destId="{4D62E281-6323-4942-9A8B-5D4215260196}" srcOrd="0" destOrd="0" parTransId="{2D2E25E3-ACD7-4FB7-9A44-7D8D454E946D}" sibTransId="{D4F094A7-532C-403A-8175-B41130F77D03}"/>
    <dgm:cxn modelId="{E325E13C-B7E9-4672-9DB7-3B39C2C9CBD1}" type="presOf" srcId="{8EAA580F-83AA-44C3-8479-3F198CA9CB71}" destId="{D07A3411-7277-4BDD-AFA5-175E9657E104}" srcOrd="0" destOrd="0" presId="urn:microsoft.com/office/officeart/2005/8/layout/hList1"/>
    <dgm:cxn modelId="{EAE8CE41-581F-4C91-8620-707FFF61E66D}" type="presOf" srcId="{874C677E-EA98-455D-B623-5E4861A30989}" destId="{6827FE46-FD32-438B-9A93-70C9F590E026}" srcOrd="0" destOrd="0" presId="urn:microsoft.com/office/officeart/2005/8/layout/hList1"/>
    <dgm:cxn modelId="{C79FDB41-2207-4F65-BE4E-E98BB72DDA34}" type="presOf" srcId="{C3A90B95-4165-4173-B40F-1D982EB1EC04}" destId="{A5E149B8-23CA-4B25-B3C5-45D14C291789}" srcOrd="0" destOrd="0" presId="urn:microsoft.com/office/officeart/2005/8/layout/hList1"/>
    <dgm:cxn modelId="{670EF444-2280-4A5C-B672-B3B9FAA90143}" type="presOf" srcId="{2ED6D226-3BCD-4BC1-BD40-5FD71929363B}" destId="{A8DE9514-E153-44CC-A99B-9B566A5105C2}" srcOrd="0" destOrd="0" presId="urn:microsoft.com/office/officeart/2005/8/layout/hList1"/>
    <dgm:cxn modelId="{3E583A54-A57C-494D-B388-248E599B33EA}" srcId="{874C677E-EA98-455D-B623-5E4861A30989}" destId="{8EAA580F-83AA-44C3-8479-3F198CA9CB71}" srcOrd="2" destOrd="0" parTransId="{7AB4C10E-BE30-4086-9AEE-9F68E66B8685}" sibTransId="{DDB1B68F-11CC-44D0-B757-086894DB749E}"/>
    <dgm:cxn modelId="{1B48C977-FF24-413C-A3A7-292E0115CEBD}" type="presOf" srcId="{3C9A5F36-E443-4193-8D69-96685C237DD6}" destId="{9E294203-94D6-44A6-99A9-CC7490E32103}" srcOrd="0" destOrd="1" presId="urn:microsoft.com/office/officeart/2005/8/layout/hList1"/>
    <dgm:cxn modelId="{A0E2537E-804D-4294-8B4F-321E1061573C}" type="presOf" srcId="{91AA351D-C16E-4D71-AE59-488BF9110831}" destId="{4A9118F5-8ACD-4A91-9350-C741C83D5FCB}" srcOrd="0" destOrd="2" presId="urn:microsoft.com/office/officeart/2005/8/layout/hList1"/>
    <dgm:cxn modelId="{3418087F-4695-4BE3-97DA-E4781387594B}" srcId="{874C677E-EA98-455D-B623-5E4861A30989}" destId="{5CBBF5C1-59B6-4B86-954C-E1AC11FFBDEC}" srcOrd="1" destOrd="0" parTransId="{0D9CBA29-FEE4-4D95-A104-4EB33CD617A9}" sibTransId="{E4C637E8-7A18-484D-B945-21F89DB16D05}"/>
    <dgm:cxn modelId="{8FF7F689-E0FC-4EB2-8A30-06894E676264}" srcId="{5CBBF5C1-59B6-4B86-954C-E1AC11FFBDEC}" destId="{91AA351D-C16E-4D71-AE59-488BF9110831}" srcOrd="2" destOrd="0" parTransId="{F8D1EEB6-16E9-4333-9FF3-DD4E7AED505D}" sibTransId="{045D7AE3-1BCB-4348-93C5-E2CB9238704F}"/>
    <dgm:cxn modelId="{4491CD8F-F773-4BC0-BE8F-6F7767913276}" type="presOf" srcId="{2463FAC1-0A85-4CA3-A155-390DED2E0069}" destId="{A8DE9514-E153-44CC-A99B-9B566A5105C2}" srcOrd="0" destOrd="1" presId="urn:microsoft.com/office/officeart/2005/8/layout/hList1"/>
    <dgm:cxn modelId="{7A9E1A9A-1EB1-488D-B3F0-F2EBE0AB095A}" srcId="{5CBBF5C1-59B6-4B86-954C-E1AC11FFBDEC}" destId="{40E01920-E862-4B26-A264-C3A87C48F516}" srcOrd="0" destOrd="0" parTransId="{DA31B46C-F035-4669-B1BC-11E7B2265B20}" sibTransId="{C903722A-3FDC-46A6-8EEC-9A431C9F7BA0}"/>
    <dgm:cxn modelId="{6786799F-DDB1-49AC-8619-7264BE61C1DE}" srcId="{8EAA580F-83AA-44C3-8479-3F198CA9CB71}" destId="{2463FAC1-0A85-4CA3-A155-390DED2E0069}" srcOrd="1" destOrd="0" parTransId="{438F5130-EA1D-491B-A828-A7495BA8884E}" sibTransId="{4CF5BD78-C489-4D77-8BAD-4E06ECA12A71}"/>
    <dgm:cxn modelId="{D25F07AA-0DD0-47DD-B575-D47B18A59E90}" srcId="{C3A90B95-4165-4173-B40F-1D982EB1EC04}" destId="{3C9A5F36-E443-4193-8D69-96685C237DD6}" srcOrd="1" destOrd="0" parTransId="{9368184A-1A4D-4892-9FE4-B1F34EE6745A}" sibTransId="{E0E08C79-46EB-4881-A7A0-84A00CF0DD90}"/>
    <dgm:cxn modelId="{4DA171D1-37B0-42A9-B8E6-213F7CA6E212}" type="presOf" srcId="{E37FC917-D782-4F5D-AC90-3C7EB24B4AED}" destId="{9E294203-94D6-44A6-99A9-CC7490E32103}" srcOrd="0" destOrd="2" presId="urn:microsoft.com/office/officeart/2005/8/layout/hList1"/>
    <dgm:cxn modelId="{D73682E1-06B2-41CF-A9D5-F9E492E2FAA4}" type="presOf" srcId="{40E01920-E862-4B26-A264-C3A87C48F516}" destId="{4A9118F5-8ACD-4A91-9350-C741C83D5FCB}" srcOrd="0" destOrd="0" presId="urn:microsoft.com/office/officeart/2005/8/layout/hList1"/>
    <dgm:cxn modelId="{3B015AF3-C6CF-4F1E-BEE3-C604E541C7B1}" srcId="{8EAA580F-83AA-44C3-8479-3F198CA9CB71}" destId="{2ED6D226-3BCD-4BC1-BD40-5FD71929363B}" srcOrd="0" destOrd="0" parTransId="{9034A86F-0D4A-481A-9372-76F4A1BFB969}" sibTransId="{9609284D-6D0E-489E-9388-B2FD3E84894B}"/>
    <dgm:cxn modelId="{03ED8CBD-5EEF-4EA7-BBD1-2E059197E8B0}" type="presParOf" srcId="{6827FE46-FD32-438B-9A93-70C9F590E026}" destId="{E5E7B710-7EEE-41A7-9884-1BF2C7E7C371}" srcOrd="0" destOrd="0" presId="urn:microsoft.com/office/officeart/2005/8/layout/hList1"/>
    <dgm:cxn modelId="{6FBB33BC-6154-4E06-A236-DD74803BCE09}" type="presParOf" srcId="{E5E7B710-7EEE-41A7-9884-1BF2C7E7C371}" destId="{A5E149B8-23CA-4B25-B3C5-45D14C291789}" srcOrd="0" destOrd="0" presId="urn:microsoft.com/office/officeart/2005/8/layout/hList1"/>
    <dgm:cxn modelId="{E66B8840-7BE6-4D05-8A7F-1DA9FB858DF0}" type="presParOf" srcId="{E5E7B710-7EEE-41A7-9884-1BF2C7E7C371}" destId="{9E294203-94D6-44A6-99A9-CC7490E32103}" srcOrd="1" destOrd="0" presId="urn:microsoft.com/office/officeart/2005/8/layout/hList1"/>
    <dgm:cxn modelId="{F0FA8969-6E97-4942-8EE9-8E161AF973EF}" type="presParOf" srcId="{6827FE46-FD32-438B-9A93-70C9F590E026}" destId="{17A666AC-03CA-4E66-BE39-DE20FFC19639}" srcOrd="1" destOrd="0" presId="urn:microsoft.com/office/officeart/2005/8/layout/hList1"/>
    <dgm:cxn modelId="{C59E4061-E8FE-44EB-BCFA-FEAE7004FBDB}" type="presParOf" srcId="{6827FE46-FD32-438B-9A93-70C9F590E026}" destId="{E8C229E9-3291-4C25-9100-4706BBA91E08}" srcOrd="2" destOrd="0" presId="urn:microsoft.com/office/officeart/2005/8/layout/hList1"/>
    <dgm:cxn modelId="{207BCC87-E830-4776-AC6C-0BE857AF105D}" type="presParOf" srcId="{E8C229E9-3291-4C25-9100-4706BBA91E08}" destId="{FA8903D6-3BF4-41F7-96E3-0DB13A23465A}" srcOrd="0" destOrd="0" presId="urn:microsoft.com/office/officeart/2005/8/layout/hList1"/>
    <dgm:cxn modelId="{00E23D23-2299-45D6-BE0E-E934A3E14931}" type="presParOf" srcId="{E8C229E9-3291-4C25-9100-4706BBA91E08}" destId="{4A9118F5-8ACD-4A91-9350-C741C83D5FCB}" srcOrd="1" destOrd="0" presId="urn:microsoft.com/office/officeart/2005/8/layout/hList1"/>
    <dgm:cxn modelId="{89C72912-E708-412E-8843-FB2457E23C00}" type="presParOf" srcId="{6827FE46-FD32-438B-9A93-70C9F590E026}" destId="{E739F2E4-6534-4804-BF0C-D71AE35C6CF5}" srcOrd="3" destOrd="0" presId="urn:microsoft.com/office/officeart/2005/8/layout/hList1"/>
    <dgm:cxn modelId="{12B4A9FA-1856-4396-A1B3-E31BCA388950}" type="presParOf" srcId="{6827FE46-FD32-438B-9A93-70C9F590E026}" destId="{3274366C-C0AC-47CD-B43F-75339BD74A02}" srcOrd="4" destOrd="0" presId="urn:microsoft.com/office/officeart/2005/8/layout/hList1"/>
    <dgm:cxn modelId="{74DF0F45-13FC-4532-827F-72900A918F88}" type="presParOf" srcId="{3274366C-C0AC-47CD-B43F-75339BD74A02}" destId="{D07A3411-7277-4BDD-AFA5-175E9657E104}" srcOrd="0" destOrd="0" presId="urn:microsoft.com/office/officeart/2005/8/layout/hList1"/>
    <dgm:cxn modelId="{D2F004AA-77AA-4F00-A8C6-BBBAF30005D3}" type="presParOf" srcId="{3274366C-C0AC-47CD-B43F-75339BD74A02}" destId="{A8DE9514-E153-44CC-A99B-9B566A5105C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25CC6-DA97-482B-A8B1-1222671140AA}">
      <dsp:nvSpPr>
        <dsp:cNvPr id="0" name=""/>
        <dsp:cNvSpPr/>
      </dsp:nvSpPr>
      <dsp:spPr>
        <a:xfrm>
          <a:off x="0" y="1977"/>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23E1EB-9D6D-47D7-B4E3-6AFA08014B00}">
      <dsp:nvSpPr>
        <dsp:cNvPr id="0" name=""/>
        <dsp:cNvSpPr/>
      </dsp:nvSpPr>
      <dsp:spPr>
        <a:xfrm>
          <a:off x="0" y="1977"/>
          <a:ext cx="10058399" cy="67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Definition of Firewall </a:t>
          </a:r>
        </a:p>
      </dsp:txBody>
      <dsp:txXfrm>
        <a:off x="0" y="1977"/>
        <a:ext cx="10058399" cy="674472"/>
      </dsp:txXfrm>
    </dsp:sp>
    <dsp:sp modelId="{6B1779BC-D7A5-4772-8D7E-6A9ED58330D6}">
      <dsp:nvSpPr>
        <dsp:cNvPr id="0" name=""/>
        <dsp:cNvSpPr/>
      </dsp:nvSpPr>
      <dsp:spPr>
        <a:xfrm>
          <a:off x="0" y="676450"/>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89DE8-FD13-4396-958D-469471C70A4D}">
      <dsp:nvSpPr>
        <dsp:cNvPr id="0" name=""/>
        <dsp:cNvSpPr/>
      </dsp:nvSpPr>
      <dsp:spPr>
        <a:xfrm>
          <a:off x="0" y="676450"/>
          <a:ext cx="10058399" cy="67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Features of Firewalls</a:t>
          </a:r>
        </a:p>
      </dsp:txBody>
      <dsp:txXfrm>
        <a:off x="0" y="676450"/>
        <a:ext cx="10058399" cy="674472"/>
      </dsp:txXfrm>
    </dsp:sp>
    <dsp:sp modelId="{767AF43B-114F-4701-A9D0-78588C7285BA}">
      <dsp:nvSpPr>
        <dsp:cNvPr id="0" name=""/>
        <dsp:cNvSpPr/>
      </dsp:nvSpPr>
      <dsp:spPr>
        <a:xfrm>
          <a:off x="0" y="1350923"/>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E931BB-780E-4C6A-B485-F05DA9C4D211}">
      <dsp:nvSpPr>
        <dsp:cNvPr id="0" name=""/>
        <dsp:cNvSpPr/>
      </dsp:nvSpPr>
      <dsp:spPr>
        <a:xfrm>
          <a:off x="0" y="1350923"/>
          <a:ext cx="10058399" cy="67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Types of Firewalls</a:t>
          </a:r>
        </a:p>
      </dsp:txBody>
      <dsp:txXfrm>
        <a:off x="0" y="1350923"/>
        <a:ext cx="10058399" cy="674472"/>
      </dsp:txXfrm>
    </dsp:sp>
    <dsp:sp modelId="{7F900C14-2282-4BEF-8F14-523F06187630}">
      <dsp:nvSpPr>
        <dsp:cNvPr id="0" name=""/>
        <dsp:cNvSpPr/>
      </dsp:nvSpPr>
      <dsp:spPr>
        <a:xfrm>
          <a:off x="0" y="2025395"/>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F652E7-F0AD-40E9-8D50-EBDFA2A0D457}">
      <dsp:nvSpPr>
        <dsp:cNvPr id="0" name=""/>
        <dsp:cNvSpPr/>
      </dsp:nvSpPr>
      <dsp:spPr>
        <a:xfrm>
          <a:off x="0" y="2025396"/>
          <a:ext cx="10058399" cy="67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Simplistic implementation of Firewalls</a:t>
          </a:r>
        </a:p>
      </dsp:txBody>
      <dsp:txXfrm>
        <a:off x="0" y="2025396"/>
        <a:ext cx="10058399" cy="674472"/>
      </dsp:txXfrm>
    </dsp:sp>
    <dsp:sp modelId="{3686F8CA-55A3-446F-8C49-10F41AD8F19C}">
      <dsp:nvSpPr>
        <dsp:cNvPr id="0" name=""/>
        <dsp:cNvSpPr/>
      </dsp:nvSpPr>
      <dsp:spPr>
        <a:xfrm>
          <a:off x="0" y="2699868"/>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5448C-10AC-4FD1-8046-60923D03AA9E}">
      <dsp:nvSpPr>
        <dsp:cNvPr id="0" name=""/>
        <dsp:cNvSpPr/>
      </dsp:nvSpPr>
      <dsp:spPr>
        <a:xfrm>
          <a:off x="0" y="2699868"/>
          <a:ext cx="10058399" cy="67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Case Studies</a:t>
          </a:r>
        </a:p>
      </dsp:txBody>
      <dsp:txXfrm>
        <a:off x="0" y="2699868"/>
        <a:ext cx="10058399" cy="674472"/>
      </dsp:txXfrm>
    </dsp:sp>
    <dsp:sp modelId="{195F5034-D6B0-4B10-B730-694248A656C0}">
      <dsp:nvSpPr>
        <dsp:cNvPr id="0" name=""/>
        <dsp:cNvSpPr/>
      </dsp:nvSpPr>
      <dsp:spPr>
        <a:xfrm>
          <a:off x="0" y="3374341"/>
          <a:ext cx="100583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7B9EB7-DD89-4E89-91C4-E9086B653109}">
      <dsp:nvSpPr>
        <dsp:cNvPr id="0" name=""/>
        <dsp:cNvSpPr/>
      </dsp:nvSpPr>
      <dsp:spPr>
        <a:xfrm>
          <a:off x="0" y="3374341"/>
          <a:ext cx="10058399" cy="67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Conclusion </a:t>
          </a:r>
        </a:p>
      </dsp:txBody>
      <dsp:txXfrm>
        <a:off x="0" y="3374341"/>
        <a:ext cx="10058399" cy="674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149B8-23CA-4B25-B3C5-45D14C291789}">
      <dsp:nvSpPr>
        <dsp:cNvPr id="0" name=""/>
        <dsp:cNvSpPr/>
      </dsp:nvSpPr>
      <dsp:spPr>
        <a:xfrm>
          <a:off x="3143" y="61005"/>
          <a:ext cx="3064668" cy="53123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b="1" kern="1200"/>
            <a:t>Firewall Rule Manipulation</a:t>
          </a:r>
          <a:endParaRPr lang="en-US" sz="1500" kern="1200"/>
        </a:p>
      </dsp:txBody>
      <dsp:txXfrm>
        <a:off x="3143" y="61005"/>
        <a:ext cx="3064668" cy="531233"/>
      </dsp:txXfrm>
    </dsp:sp>
    <dsp:sp modelId="{9E294203-94D6-44A6-99A9-CC7490E32103}">
      <dsp:nvSpPr>
        <dsp:cNvPr id="0" name=""/>
        <dsp:cNvSpPr/>
      </dsp:nvSpPr>
      <dsp:spPr>
        <a:xfrm>
          <a:off x="3143" y="592239"/>
          <a:ext cx="3064668" cy="29646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a:t>Attackers may attempt to manipulate firewall rules to bypass security controls or gain unauthorized access. </a:t>
          </a:r>
          <a:endParaRPr lang="en-US" sz="1500" kern="1200"/>
        </a:p>
        <a:p>
          <a:pPr marL="114300" lvl="1" indent="-114300" algn="l" defTabSz="666750">
            <a:lnSpc>
              <a:spcPct val="90000"/>
            </a:lnSpc>
            <a:spcBef>
              <a:spcPct val="0"/>
            </a:spcBef>
            <a:spcAft>
              <a:spcPct val="15000"/>
            </a:spcAft>
            <a:buChar char="•"/>
          </a:pPr>
          <a:r>
            <a:rPr lang="en-GB" sz="1500" kern="1200"/>
            <a:t>This can involve exploiting misconfigurations, weak rule sets, or vulnerabilities in the firewall software itself. </a:t>
          </a:r>
          <a:endParaRPr lang="en-US" sz="1500" kern="1200"/>
        </a:p>
        <a:p>
          <a:pPr marL="114300" lvl="1" indent="-114300" algn="l" defTabSz="666750">
            <a:lnSpc>
              <a:spcPct val="90000"/>
            </a:lnSpc>
            <a:spcBef>
              <a:spcPct val="0"/>
            </a:spcBef>
            <a:spcAft>
              <a:spcPct val="15000"/>
            </a:spcAft>
            <a:buChar char="•"/>
          </a:pPr>
          <a:r>
            <a:rPr lang="en-GB" sz="1500" kern="1200"/>
            <a:t>By altering firewall rules, attackers can allow malicious traffic to pass through or disable critical security measures.</a:t>
          </a:r>
          <a:endParaRPr lang="en-US" sz="1500" kern="1200"/>
        </a:p>
      </dsp:txBody>
      <dsp:txXfrm>
        <a:off x="3143" y="592239"/>
        <a:ext cx="3064668" cy="2964600"/>
      </dsp:txXfrm>
    </dsp:sp>
    <dsp:sp modelId="{FA8903D6-3BF4-41F7-96E3-0DB13A23465A}">
      <dsp:nvSpPr>
        <dsp:cNvPr id="0" name=""/>
        <dsp:cNvSpPr/>
      </dsp:nvSpPr>
      <dsp:spPr>
        <a:xfrm>
          <a:off x="3496865" y="61005"/>
          <a:ext cx="3064668" cy="531233"/>
        </a:xfrm>
        <a:prstGeom prst="rect">
          <a:avLst/>
        </a:prstGeom>
        <a:solidFill>
          <a:schemeClr val="accent2">
            <a:hueOff val="953895"/>
            <a:satOff val="-21764"/>
            <a:lumOff val="8039"/>
            <a:alphaOff val="0"/>
          </a:schemeClr>
        </a:solidFill>
        <a:ln w="12700" cap="flat" cmpd="sng" algn="ctr">
          <a:solidFill>
            <a:schemeClr val="accent2">
              <a:hueOff val="953895"/>
              <a:satOff val="-21764"/>
              <a:lumOff val="80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b="1" kern="1200"/>
            <a:t>Denial-of-Service (DoS) Attacks</a:t>
          </a:r>
          <a:endParaRPr lang="en-US" sz="1500" kern="1200"/>
        </a:p>
      </dsp:txBody>
      <dsp:txXfrm>
        <a:off x="3496865" y="61005"/>
        <a:ext cx="3064668" cy="531233"/>
      </dsp:txXfrm>
    </dsp:sp>
    <dsp:sp modelId="{4A9118F5-8ACD-4A91-9350-C741C83D5FCB}">
      <dsp:nvSpPr>
        <dsp:cNvPr id="0" name=""/>
        <dsp:cNvSpPr/>
      </dsp:nvSpPr>
      <dsp:spPr>
        <a:xfrm>
          <a:off x="3496865" y="592239"/>
          <a:ext cx="3064668" cy="2964600"/>
        </a:xfrm>
        <a:prstGeom prst="rect">
          <a:avLst/>
        </a:prstGeom>
        <a:solidFill>
          <a:schemeClr val="accent2">
            <a:tint val="40000"/>
            <a:alpha val="90000"/>
            <a:hueOff val="987282"/>
            <a:satOff val="-2587"/>
            <a:lumOff val="926"/>
            <a:alphaOff val="0"/>
          </a:schemeClr>
        </a:solidFill>
        <a:ln w="12700" cap="flat" cmpd="sng" algn="ctr">
          <a:solidFill>
            <a:schemeClr val="accent2">
              <a:tint val="40000"/>
              <a:alpha val="90000"/>
              <a:hueOff val="987282"/>
              <a:satOff val="-2587"/>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a:t>Firewalls can become targets of DoS attacks, where attackers overwhelm the firewall with an excessive amount of traffic</a:t>
          </a:r>
          <a:endParaRPr lang="en-US" sz="1500" kern="1200"/>
        </a:p>
        <a:p>
          <a:pPr marL="114300" lvl="1" indent="-114300" algn="l" defTabSz="666750">
            <a:lnSpc>
              <a:spcPct val="90000"/>
            </a:lnSpc>
            <a:spcBef>
              <a:spcPct val="0"/>
            </a:spcBef>
            <a:spcAft>
              <a:spcPct val="15000"/>
            </a:spcAft>
            <a:buChar char="•"/>
          </a:pPr>
          <a:r>
            <a:rPr lang="en-GB" sz="1500" kern="1200"/>
            <a:t>exhausting its resources and causing it to become unresponsive. </a:t>
          </a:r>
          <a:endParaRPr lang="en-US" sz="1500" kern="1200"/>
        </a:p>
        <a:p>
          <a:pPr marL="114300" lvl="1" indent="-114300" algn="l" defTabSz="666750">
            <a:lnSpc>
              <a:spcPct val="90000"/>
            </a:lnSpc>
            <a:spcBef>
              <a:spcPct val="0"/>
            </a:spcBef>
            <a:spcAft>
              <a:spcPct val="15000"/>
            </a:spcAft>
            <a:buChar char="•"/>
          </a:pPr>
          <a:r>
            <a:rPr lang="en-GB" sz="1500" kern="1200"/>
            <a:t>This can lead to a temporary or permanent disruption of network services and allow attackers to bypass the firewall during the attack.</a:t>
          </a:r>
          <a:endParaRPr lang="en-US" sz="1500" kern="1200"/>
        </a:p>
      </dsp:txBody>
      <dsp:txXfrm>
        <a:off x="3496865" y="592239"/>
        <a:ext cx="3064668" cy="2964600"/>
      </dsp:txXfrm>
    </dsp:sp>
    <dsp:sp modelId="{D07A3411-7277-4BDD-AFA5-175E9657E104}">
      <dsp:nvSpPr>
        <dsp:cNvPr id="0" name=""/>
        <dsp:cNvSpPr/>
      </dsp:nvSpPr>
      <dsp:spPr>
        <a:xfrm>
          <a:off x="6990588" y="61005"/>
          <a:ext cx="3064668" cy="531233"/>
        </a:xfrm>
        <a:prstGeom prst="rect">
          <a:avLst/>
        </a:prstGeom>
        <a:solidFill>
          <a:schemeClr val="accent2">
            <a:hueOff val="1907789"/>
            <a:satOff val="-43528"/>
            <a:lumOff val="16079"/>
            <a:alphaOff val="0"/>
          </a:schemeClr>
        </a:solidFill>
        <a:ln w="12700"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GB" sz="1500" b="1" kern="1200"/>
            <a:t>Port Scanning and Firewall Fingerprinting</a:t>
          </a:r>
          <a:endParaRPr lang="en-US" sz="1500" kern="1200"/>
        </a:p>
      </dsp:txBody>
      <dsp:txXfrm>
        <a:off x="6990588" y="61005"/>
        <a:ext cx="3064668" cy="531233"/>
      </dsp:txXfrm>
    </dsp:sp>
    <dsp:sp modelId="{A8DE9514-E153-44CC-A99B-9B566A5105C2}">
      <dsp:nvSpPr>
        <dsp:cNvPr id="0" name=""/>
        <dsp:cNvSpPr/>
      </dsp:nvSpPr>
      <dsp:spPr>
        <a:xfrm>
          <a:off x="6990588" y="592239"/>
          <a:ext cx="3064668" cy="2964600"/>
        </a:xfrm>
        <a:prstGeom prst="rect">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Attackers may perform port scanning and firewall fingerprinting to gather information about the firewall’s configuration, rule sets, and potential weaknesses.</a:t>
          </a:r>
          <a:endParaRPr lang="en-US" sz="1500" kern="1200" dirty="0"/>
        </a:p>
        <a:p>
          <a:pPr marL="114300" lvl="1" indent="-114300" algn="l" defTabSz="666750">
            <a:lnSpc>
              <a:spcPct val="90000"/>
            </a:lnSpc>
            <a:spcBef>
              <a:spcPct val="0"/>
            </a:spcBef>
            <a:spcAft>
              <a:spcPct val="15000"/>
            </a:spcAft>
            <a:buChar char="•"/>
          </a:pPr>
          <a:r>
            <a:rPr lang="en-GB" sz="1500" kern="1200"/>
            <a:t>This information can be used to devise targeted attacks that exploit specific vulnerabilities or circumvent firewall defences.</a:t>
          </a:r>
          <a:endParaRPr lang="en-US" sz="1500" kern="1200"/>
        </a:p>
      </dsp:txBody>
      <dsp:txXfrm>
        <a:off x="6990588" y="592239"/>
        <a:ext cx="3064668" cy="29646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9BF315-2FE6-473F-9A29-FC50E432459C}"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0BAFDA2-C81A-4412-844C-33730418F532}" type="slidenum">
              <a:rPr lang="en-IN" smtClean="0"/>
              <a:t>‹#›</a:t>
            </a:fld>
            <a:endParaRPr lang="en-IN"/>
          </a:p>
        </p:txBody>
      </p:sp>
    </p:spTree>
    <p:extLst>
      <p:ext uri="{BB962C8B-B14F-4D97-AF65-F5344CB8AC3E}">
        <p14:creationId xmlns:p14="http://schemas.microsoft.com/office/powerpoint/2010/main" val="421152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BF315-2FE6-473F-9A29-FC50E432459C}"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AFDA2-C81A-4412-844C-33730418F532}" type="slidenum">
              <a:rPr lang="en-IN" smtClean="0"/>
              <a:t>‹#›</a:t>
            </a:fld>
            <a:endParaRPr lang="en-IN"/>
          </a:p>
        </p:txBody>
      </p:sp>
    </p:spTree>
    <p:extLst>
      <p:ext uri="{BB962C8B-B14F-4D97-AF65-F5344CB8AC3E}">
        <p14:creationId xmlns:p14="http://schemas.microsoft.com/office/powerpoint/2010/main" val="242311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BF315-2FE6-473F-9A29-FC50E432459C}"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AFDA2-C81A-4412-844C-33730418F532}" type="slidenum">
              <a:rPr lang="en-IN" smtClean="0"/>
              <a:t>‹#›</a:t>
            </a:fld>
            <a:endParaRPr lang="en-IN"/>
          </a:p>
        </p:txBody>
      </p:sp>
    </p:spTree>
    <p:extLst>
      <p:ext uri="{BB962C8B-B14F-4D97-AF65-F5344CB8AC3E}">
        <p14:creationId xmlns:p14="http://schemas.microsoft.com/office/powerpoint/2010/main" val="65615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9BF315-2FE6-473F-9A29-FC50E432459C}"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BAFDA2-C81A-4412-844C-33730418F532}" type="slidenum">
              <a:rPr lang="en-IN" smtClean="0"/>
              <a:t>‹#›</a:t>
            </a:fld>
            <a:endParaRPr lang="en-IN"/>
          </a:p>
        </p:txBody>
      </p:sp>
    </p:spTree>
    <p:extLst>
      <p:ext uri="{BB962C8B-B14F-4D97-AF65-F5344CB8AC3E}">
        <p14:creationId xmlns:p14="http://schemas.microsoft.com/office/powerpoint/2010/main" val="304610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29BF315-2FE6-473F-9A29-FC50E432459C}" type="datetimeFigureOut">
              <a:rPr lang="en-IN" smtClean="0"/>
              <a:t>17-05-2023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0BAFDA2-C81A-4412-844C-33730418F532}" type="slidenum">
              <a:rPr lang="en-IN" smtClean="0"/>
              <a:t>‹#›</a:t>
            </a:fld>
            <a:endParaRPr lang="en-IN"/>
          </a:p>
        </p:txBody>
      </p:sp>
    </p:spTree>
    <p:extLst>
      <p:ext uri="{BB962C8B-B14F-4D97-AF65-F5344CB8AC3E}">
        <p14:creationId xmlns:p14="http://schemas.microsoft.com/office/powerpoint/2010/main" val="169728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9BF315-2FE6-473F-9A29-FC50E432459C}"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BAFDA2-C81A-4412-844C-33730418F532}" type="slidenum">
              <a:rPr lang="en-IN" smtClean="0"/>
              <a:t>‹#›</a:t>
            </a:fld>
            <a:endParaRPr lang="en-IN"/>
          </a:p>
        </p:txBody>
      </p:sp>
    </p:spTree>
    <p:extLst>
      <p:ext uri="{BB962C8B-B14F-4D97-AF65-F5344CB8AC3E}">
        <p14:creationId xmlns:p14="http://schemas.microsoft.com/office/powerpoint/2010/main" val="1997782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9BF315-2FE6-473F-9A29-FC50E432459C}"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BAFDA2-C81A-4412-844C-33730418F532}" type="slidenum">
              <a:rPr lang="en-IN" smtClean="0"/>
              <a:t>‹#›</a:t>
            </a:fld>
            <a:endParaRPr lang="en-IN"/>
          </a:p>
        </p:txBody>
      </p:sp>
    </p:spTree>
    <p:extLst>
      <p:ext uri="{BB962C8B-B14F-4D97-AF65-F5344CB8AC3E}">
        <p14:creationId xmlns:p14="http://schemas.microsoft.com/office/powerpoint/2010/main" val="6941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9BF315-2FE6-473F-9A29-FC50E432459C}"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BAFDA2-C81A-4412-844C-33730418F532}" type="slidenum">
              <a:rPr lang="en-IN" smtClean="0"/>
              <a:t>‹#›</a:t>
            </a:fld>
            <a:endParaRPr lang="en-IN"/>
          </a:p>
        </p:txBody>
      </p:sp>
    </p:spTree>
    <p:extLst>
      <p:ext uri="{BB962C8B-B14F-4D97-AF65-F5344CB8AC3E}">
        <p14:creationId xmlns:p14="http://schemas.microsoft.com/office/powerpoint/2010/main" val="312140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BF315-2FE6-473F-9A29-FC50E432459C}"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BAFDA2-C81A-4412-844C-33730418F532}" type="slidenum">
              <a:rPr lang="en-IN" smtClean="0"/>
              <a:t>‹#›</a:t>
            </a:fld>
            <a:endParaRPr lang="en-IN"/>
          </a:p>
        </p:txBody>
      </p:sp>
    </p:spTree>
    <p:extLst>
      <p:ext uri="{BB962C8B-B14F-4D97-AF65-F5344CB8AC3E}">
        <p14:creationId xmlns:p14="http://schemas.microsoft.com/office/powerpoint/2010/main" val="934713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9BF315-2FE6-473F-9A29-FC50E432459C}"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0BAFDA2-C81A-4412-844C-33730418F532}" type="slidenum">
              <a:rPr lang="en-IN" smtClean="0"/>
              <a:t>‹#›</a:t>
            </a:fld>
            <a:endParaRPr lang="en-IN"/>
          </a:p>
        </p:txBody>
      </p:sp>
    </p:spTree>
    <p:extLst>
      <p:ext uri="{BB962C8B-B14F-4D97-AF65-F5344CB8AC3E}">
        <p14:creationId xmlns:p14="http://schemas.microsoft.com/office/powerpoint/2010/main" val="235426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9BF315-2FE6-473F-9A29-FC50E432459C}" type="datetimeFigureOut">
              <a:rPr lang="en-IN" smtClean="0"/>
              <a:t>17-05-2023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0BAFDA2-C81A-4412-844C-33730418F532}" type="slidenum">
              <a:rPr lang="en-IN" smtClean="0"/>
              <a:t>‹#›</a:t>
            </a:fld>
            <a:endParaRPr lang="en-IN"/>
          </a:p>
        </p:txBody>
      </p:sp>
    </p:spTree>
    <p:extLst>
      <p:ext uri="{BB962C8B-B14F-4D97-AF65-F5344CB8AC3E}">
        <p14:creationId xmlns:p14="http://schemas.microsoft.com/office/powerpoint/2010/main" val="400916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29BF315-2FE6-473F-9A29-FC50E432459C}" type="datetimeFigureOut">
              <a:rPr lang="en-IN" smtClean="0"/>
              <a:t>17-05-2023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0BAFDA2-C81A-4412-844C-33730418F532}" type="slidenum">
              <a:rPr lang="en-IN" smtClean="0"/>
              <a:t>‹#›</a:t>
            </a:fld>
            <a:endParaRPr lang="en-IN"/>
          </a:p>
        </p:txBody>
      </p:sp>
    </p:spTree>
    <p:extLst>
      <p:ext uri="{BB962C8B-B14F-4D97-AF65-F5344CB8AC3E}">
        <p14:creationId xmlns:p14="http://schemas.microsoft.com/office/powerpoint/2010/main" val="37706469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 name="Oval 12">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5" name="Freeform: Shape 14">
            <a:extLst>
              <a:ext uri="{FF2B5EF4-FFF2-40B4-BE49-F238E27FC236}">
                <a16:creationId xmlns:a16="http://schemas.microsoft.com/office/drawing/2014/main" id="{3E9FBC8E-8666-4442-8D7D-B250510CD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84" y="2005"/>
            <a:ext cx="10908632" cy="6853991"/>
          </a:xfrm>
          <a:custGeom>
            <a:avLst/>
            <a:gdLst>
              <a:gd name="connsiteX0" fmla="*/ 9059740 w 10908632"/>
              <a:gd name="connsiteY0" fmla="*/ 0 h 6853991"/>
              <a:gd name="connsiteX1" fmla="*/ 9694921 w 10908632"/>
              <a:gd name="connsiteY1" fmla="*/ 0 h 6853991"/>
              <a:gd name="connsiteX2" fmla="*/ 9825053 w 10908632"/>
              <a:gd name="connsiteY2" fmla="*/ 165594 h 6853991"/>
              <a:gd name="connsiteX3" fmla="*/ 10908632 w 10908632"/>
              <a:gd name="connsiteY3" fmla="*/ 3429000 h 6853991"/>
              <a:gd name="connsiteX4" fmla="*/ 9825053 w 10908632"/>
              <a:gd name="connsiteY4" fmla="*/ 6692406 h 6853991"/>
              <a:gd name="connsiteX5" fmla="*/ 9698072 w 10908632"/>
              <a:gd name="connsiteY5" fmla="*/ 6853991 h 6853991"/>
              <a:gd name="connsiteX6" fmla="*/ 9063562 w 10908632"/>
              <a:gd name="connsiteY6" fmla="*/ 6853991 h 6853991"/>
              <a:gd name="connsiteX7" fmla="*/ 9138428 w 10908632"/>
              <a:gd name="connsiteY7" fmla="*/ 6775466 h 6853991"/>
              <a:gd name="connsiteX8" fmla="*/ 10431379 w 10908632"/>
              <a:gd name="connsiteY8" fmla="*/ 3429000 h 6853991"/>
              <a:gd name="connsiteX9" fmla="*/ 9138428 w 10908632"/>
              <a:gd name="connsiteY9" fmla="*/ 82534 h 6853991"/>
              <a:gd name="connsiteX10" fmla="*/ 2037821 w 10908632"/>
              <a:gd name="connsiteY10" fmla="*/ 0 h 6853991"/>
              <a:gd name="connsiteX11" fmla="*/ 8870811 w 10908632"/>
              <a:gd name="connsiteY11" fmla="*/ 0 h 6853991"/>
              <a:gd name="connsiteX12" fmla="*/ 8877212 w 10908632"/>
              <a:gd name="connsiteY12" fmla="*/ 6103 h 6853991"/>
              <a:gd name="connsiteX13" fmla="*/ 10295021 w 10908632"/>
              <a:gd name="connsiteY13" fmla="*/ 3429000 h 6853991"/>
              <a:gd name="connsiteX14" fmla="*/ 8877212 w 10908632"/>
              <a:gd name="connsiteY14" fmla="*/ 6851897 h 6853991"/>
              <a:gd name="connsiteX15" fmla="*/ 8875015 w 10908632"/>
              <a:gd name="connsiteY15" fmla="*/ 6853991 h 6853991"/>
              <a:gd name="connsiteX16" fmla="*/ 2033617 w 10908632"/>
              <a:gd name="connsiteY16" fmla="*/ 6853991 h 6853991"/>
              <a:gd name="connsiteX17" fmla="*/ 2031421 w 10908632"/>
              <a:gd name="connsiteY17" fmla="*/ 6851897 h 6853991"/>
              <a:gd name="connsiteX18" fmla="*/ 613611 w 10908632"/>
              <a:gd name="connsiteY18" fmla="*/ 3429000 h 6853991"/>
              <a:gd name="connsiteX19" fmla="*/ 2031420 w 10908632"/>
              <a:gd name="connsiteY19" fmla="*/ 6103 h 6853991"/>
              <a:gd name="connsiteX20" fmla="*/ 1213711 w 10908632"/>
              <a:gd name="connsiteY20" fmla="*/ 0 h 6853991"/>
              <a:gd name="connsiteX21" fmla="*/ 1848893 w 10908632"/>
              <a:gd name="connsiteY21" fmla="*/ 0 h 6853991"/>
              <a:gd name="connsiteX22" fmla="*/ 1770204 w 10908632"/>
              <a:gd name="connsiteY22" fmla="*/ 82534 h 6853991"/>
              <a:gd name="connsiteX23" fmla="*/ 477253 w 10908632"/>
              <a:gd name="connsiteY23" fmla="*/ 3429000 h 6853991"/>
              <a:gd name="connsiteX24" fmla="*/ 1770204 w 10908632"/>
              <a:gd name="connsiteY24" fmla="*/ 6775466 h 6853991"/>
              <a:gd name="connsiteX25" fmla="*/ 1845071 w 10908632"/>
              <a:gd name="connsiteY25" fmla="*/ 6853991 h 6853991"/>
              <a:gd name="connsiteX26" fmla="*/ 1210561 w 10908632"/>
              <a:gd name="connsiteY26" fmla="*/ 6853991 h 6853991"/>
              <a:gd name="connsiteX27" fmla="*/ 1083579 w 10908632"/>
              <a:gd name="connsiteY27" fmla="*/ 6692406 h 6853991"/>
              <a:gd name="connsiteX28" fmla="*/ 0 w 10908632"/>
              <a:gd name="connsiteY28" fmla="*/ 3429000 h 6853991"/>
              <a:gd name="connsiteX29" fmla="*/ 1083579 w 10908632"/>
              <a:gd name="connsiteY29" fmla="*/ 165594 h 685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908632" h="6853991">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92ED888B-2152-829F-1532-FCF19A4B2625}"/>
              </a:ext>
            </a:extLst>
          </p:cNvPr>
          <p:cNvSpPr>
            <a:spLocks noGrp="1"/>
          </p:cNvSpPr>
          <p:nvPr>
            <p:ph type="ctrTitle"/>
          </p:nvPr>
        </p:nvSpPr>
        <p:spPr>
          <a:xfrm>
            <a:off x="2758561" y="1801556"/>
            <a:ext cx="6385268" cy="1944871"/>
          </a:xfrm>
        </p:spPr>
        <p:txBody>
          <a:bodyPr/>
          <a:lstStyle/>
          <a:p>
            <a:pPr defTabSz="585216"/>
            <a:r>
              <a:rPr lang="en-US" sz="6144" kern="1200" cap="all" baseline="0" dirty="0">
                <a:blipFill dpi="0" rotWithShape="1">
                  <a:blip r:embed="rId5"/>
                  <a:srcRect/>
                  <a:tile tx="6350" ty="-127000" sx="65000" sy="64000" flip="none" algn="tl"/>
                </a:blipFill>
                <a:latin typeface="+mj-lt"/>
                <a:ea typeface="+mj-ea"/>
                <a:cs typeface="+mj-cs"/>
              </a:rPr>
              <a:t>Firewalls: Workings, Features &amp; Applications</a:t>
            </a:r>
            <a:endParaRPr lang="en-IN" dirty="0"/>
          </a:p>
        </p:txBody>
      </p:sp>
      <p:sp>
        <p:nvSpPr>
          <p:cNvPr id="4" name="TextBox 3">
            <a:extLst>
              <a:ext uri="{FF2B5EF4-FFF2-40B4-BE49-F238E27FC236}">
                <a16:creationId xmlns:a16="http://schemas.microsoft.com/office/drawing/2014/main" id="{D3D27D2C-C35C-A76A-E85C-0DDEA9BA9609}"/>
              </a:ext>
            </a:extLst>
          </p:cNvPr>
          <p:cNvSpPr txBox="1"/>
          <p:nvPr/>
        </p:nvSpPr>
        <p:spPr>
          <a:xfrm flipH="1">
            <a:off x="2770277" y="1290203"/>
            <a:ext cx="1702563" cy="289310"/>
          </a:xfrm>
          <a:prstGeom prst="rect">
            <a:avLst/>
          </a:prstGeom>
          <a:noFill/>
        </p:spPr>
        <p:txBody>
          <a:bodyPr wrap="square" rtlCol="0">
            <a:spAutoFit/>
          </a:bodyPr>
          <a:lstStyle/>
          <a:p>
            <a:pPr defTabSz="292608">
              <a:spcAft>
                <a:spcPts val="600"/>
              </a:spcAft>
            </a:pPr>
            <a:r>
              <a:rPr lang="en-US" sz="1280" kern="1200" dirty="0">
                <a:solidFill>
                  <a:schemeClr val="bg1"/>
                </a:solidFill>
                <a:latin typeface="+mn-lt"/>
                <a:ea typeface="+mn-ea"/>
                <a:cs typeface="+mn-cs"/>
              </a:rPr>
              <a:t>A Seminar on</a:t>
            </a:r>
            <a:endParaRPr lang="en-IN" sz="2000" dirty="0">
              <a:solidFill>
                <a:schemeClr val="bg1"/>
              </a:solidFill>
            </a:endParaRPr>
          </a:p>
        </p:txBody>
      </p:sp>
      <p:sp>
        <p:nvSpPr>
          <p:cNvPr id="5" name="TextBox 4">
            <a:extLst>
              <a:ext uri="{FF2B5EF4-FFF2-40B4-BE49-F238E27FC236}">
                <a16:creationId xmlns:a16="http://schemas.microsoft.com/office/drawing/2014/main" id="{BB0BCE60-B154-E962-57E3-99FFE7C314CD}"/>
              </a:ext>
            </a:extLst>
          </p:cNvPr>
          <p:cNvSpPr txBox="1"/>
          <p:nvPr/>
        </p:nvSpPr>
        <p:spPr>
          <a:xfrm>
            <a:off x="7877109" y="4642375"/>
            <a:ext cx="1556331" cy="778098"/>
          </a:xfrm>
          <a:prstGeom prst="rect">
            <a:avLst/>
          </a:prstGeom>
          <a:noFill/>
        </p:spPr>
        <p:txBody>
          <a:bodyPr wrap="square" rtlCol="0">
            <a:spAutoFit/>
          </a:bodyPr>
          <a:lstStyle/>
          <a:p>
            <a:pPr algn="r" defTabSz="292608">
              <a:spcAft>
                <a:spcPts val="600"/>
              </a:spcAft>
            </a:pPr>
            <a:r>
              <a:rPr lang="en-US" sz="1152" kern="1200" dirty="0">
                <a:solidFill>
                  <a:schemeClr val="bg1"/>
                </a:solidFill>
                <a:latin typeface="+mn-lt"/>
                <a:ea typeface="+mn-ea"/>
                <a:cs typeface="+mn-cs"/>
              </a:rPr>
              <a:t>Name : Ishan Apte</a:t>
            </a:r>
          </a:p>
          <a:p>
            <a:pPr algn="r" defTabSz="292608">
              <a:spcAft>
                <a:spcPts val="600"/>
              </a:spcAft>
            </a:pPr>
            <a:r>
              <a:rPr lang="en-US" sz="1152" kern="1200" dirty="0">
                <a:solidFill>
                  <a:schemeClr val="bg1"/>
                </a:solidFill>
                <a:latin typeface="+mn-lt"/>
                <a:ea typeface="+mn-ea"/>
                <a:cs typeface="+mn-cs"/>
              </a:rPr>
              <a:t>Roll : 41133</a:t>
            </a:r>
          </a:p>
          <a:p>
            <a:pPr algn="r" defTabSz="292608">
              <a:spcAft>
                <a:spcPts val="600"/>
              </a:spcAft>
            </a:pPr>
            <a:r>
              <a:rPr lang="en-US" sz="1152" dirty="0">
                <a:solidFill>
                  <a:schemeClr val="bg1"/>
                </a:solidFill>
              </a:rPr>
              <a:t>ISM Honors</a:t>
            </a:r>
            <a:endParaRPr lang="en-IN" dirty="0">
              <a:solidFill>
                <a:schemeClr val="bg1"/>
              </a:solidFill>
            </a:endParaRPr>
          </a:p>
        </p:txBody>
      </p:sp>
    </p:spTree>
    <p:extLst>
      <p:ext uri="{BB962C8B-B14F-4D97-AF65-F5344CB8AC3E}">
        <p14:creationId xmlns:p14="http://schemas.microsoft.com/office/powerpoint/2010/main" val="8722520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9" name="Oval 18">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2" name="Rectangle 21">
            <a:extLst>
              <a:ext uri="{FF2B5EF4-FFF2-40B4-BE49-F238E27FC236}">
                <a16:creationId xmlns:a16="http://schemas.microsoft.com/office/drawing/2014/main" id="{0459C7A8-9F3A-4BFD-AB69-3F23A8D9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7C0FA09C-1B86-4BC1-8793-3DC3ECCC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7"/>
            <a:ext cx="12192000" cy="26104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6720A-F600-E498-5564-595DA53F81A9}"/>
              </a:ext>
            </a:extLst>
          </p:cNvPr>
          <p:cNvSpPr>
            <a:spLocks noGrp="1"/>
          </p:cNvSpPr>
          <p:nvPr>
            <p:ph type="title"/>
          </p:nvPr>
        </p:nvSpPr>
        <p:spPr>
          <a:xfrm>
            <a:off x="1051560" y="4355692"/>
            <a:ext cx="9085940" cy="1472224"/>
          </a:xfrm>
        </p:spPr>
        <p:txBody>
          <a:bodyPr vert="horz" lIns="91440" tIns="45720" rIns="91440" bIns="45720" rtlCol="0" anchor="b">
            <a:normAutofit fontScale="90000"/>
          </a:bodyPr>
          <a:lstStyle/>
          <a:p>
            <a:pPr>
              <a:lnSpc>
                <a:spcPct val="80000"/>
              </a:lnSpc>
            </a:pPr>
            <a:r>
              <a:rPr lang="en-US" sz="7400" kern="1200" cap="all" baseline="0" dirty="0">
                <a:blipFill dpi="0" rotWithShape="1">
                  <a:blip r:embed="rId4"/>
                  <a:srcRect/>
                  <a:tile tx="6350" ty="-127000" sx="65000" sy="64000" flip="none" algn="tl"/>
                </a:blipFill>
                <a:latin typeface="+mj-lt"/>
                <a:ea typeface="+mj-ea"/>
                <a:cs typeface="+mj-cs"/>
              </a:rPr>
              <a:t>Simplistic implementation</a:t>
            </a:r>
          </a:p>
        </p:txBody>
      </p:sp>
      <p:grpSp>
        <p:nvGrpSpPr>
          <p:cNvPr id="26" name="Group 25">
            <a:extLst>
              <a:ext uri="{FF2B5EF4-FFF2-40B4-BE49-F238E27FC236}">
                <a16:creationId xmlns:a16="http://schemas.microsoft.com/office/drawing/2014/main" id="{A560C308-AF88-4E6B-B601-74A5B889E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7" name="Oval 26">
              <a:extLst>
                <a:ext uri="{FF2B5EF4-FFF2-40B4-BE49-F238E27FC236}">
                  <a16:creationId xmlns:a16="http://schemas.microsoft.com/office/drawing/2014/main" id="{6C989C99-37FA-4068-B9DC-2E0199A2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8" name="Oval 27">
              <a:extLst>
                <a:ext uri="{FF2B5EF4-FFF2-40B4-BE49-F238E27FC236}">
                  <a16:creationId xmlns:a16="http://schemas.microsoft.com/office/drawing/2014/main" id="{57DA07CC-C857-4245-BE87-DBEDE8BC6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a:extLst>
              <a:ext uri="{FF2B5EF4-FFF2-40B4-BE49-F238E27FC236}">
                <a16:creationId xmlns:a16="http://schemas.microsoft.com/office/drawing/2014/main" id="{A82D7998-27C5-2539-B6B2-10F764C07B45}"/>
              </a:ext>
            </a:extLst>
          </p:cNvPr>
          <p:cNvPicPr>
            <a:picLocks noChangeAspect="1"/>
          </p:cNvPicPr>
          <p:nvPr/>
        </p:nvPicPr>
        <p:blipFill>
          <a:blip r:embed="rId6"/>
          <a:stretch>
            <a:fillRect/>
          </a:stretch>
        </p:blipFill>
        <p:spPr>
          <a:xfrm>
            <a:off x="442637" y="221157"/>
            <a:ext cx="5828234" cy="3847766"/>
          </a:xfrm>
          <a:prstGeom prst="rect">
            <a:avLst/>
          </a:prstGeom>
        </p:spPr>
      </p:pic>
      <p:pic>
        <p:nvPicPr>
          <p:cNvPr id="8" name="Picture 7">
            <a:extLst>
              <a:ext uri="{FF2B5EF4-FFF2-40B4-BE49-F238E27FC236}">
                <a16:creationId xmlns:a16="http://schemas.microsoft.com/office/drawing/2014/main" id="{7D6450B1-84EF-3305-767A-033847AA9639}"/>
              </a:ext>
            </a:extLst>
          </p:cNvPr>
          <p:cNvPicPr>
            <a:picLocks noChangeAspect="1"/>
          </p:cNvPicPr>
          <p:nvPr/>
        </p:nvPicPr>
        <p:blipFill>
          <a:blip r:embed="rId7"/>
          <a:stretch>
            <a:fillRect/>
          </a:stretch>
        </p:blipFill>
        <p:spPr>
          <a:xfrm>
            <a:off x="5983504" y="884278"/>
            <a:ext cx="6216116" cy="2561618"/>
          </a:xfrm>
          <a:prstGeom prst="rect">
            <a:avLst/>
          </a:prstGeom>
        </p:spPr>
      </p:pic>
    </p:spTree>
    <p:extLst>
      <p:ext uri="{BB962C8B-B14F-4D97-AF65-F5344CB8AC3E}">
        <p14:creationId xmlns:p14="http://schemas.microsoft.com/office/powerpoint/2010/main" val="112993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64878F-BC95-6932-5857-AE54357FC213}"/>
              </a:ext>
            </a:extLst>
          </p:cNvPr>
          <p:cNvSpPr>
            <a:spLocks noGrp="1"/>
          </p:cNvSpPr>
          <p:nvPr>
            <p:ph type="title"/>
          </p:nvPr>
        </p:nvSpPr>
        <p:spPr>
          <a:xfrm>
            <a:off x="1069848" y="484632"/>
            <a:ext cx="10058400" cy="1609344"/>
          </a:xfrm>
        </p:spPr>
        <p:txBody>
          <a:bodyPr>
            <a:normAutofit/>
          </a:bodyPr>
          <a:lstStyle/>
          <a:p>
            <a:r>
              <a:rPr lang="en-US" dirty="0"/>
              <a:t>Case studies: Adventist health</a:t>
            </a:r>
            <a:endParaRPr lang="en-GB" dirty="0"/>
          </a:p>
        </p:txBody>
      </p:sp>
      <p:sp>
        <p:nvSpPr>
          <p:cNvPr id="3" name="Content Placeholder 2">
            <a:extLst>
              <a:ext uri="{FF2B5EF4-FFF2-40B4-BE49-F238E27FC236}">
                <a16:creationId xmlns:a16="http://schemas.microsoft.com/office/drawing/2014/main" id="{00AE634A-B631-D659-8501-4045D8CA146F}"/>
              </a:ext>
            </a:extLst>
          </p:cNvPr>
          <p:cNvSpPr>
            <a:spLocks noGrp="1"/>
          </p:cNvSpPr>
          <p:nvPr>
            <p:ph idx="1"/>
          </p:nvPr>
        </p:nvSpPr>
        <p:spPr>
          <a:xfrm>
            <a:off x="1069848" y="2320412"/>
            <a:ext cx="10058400" cy="3851787"/>
          </a:xfrm>
        </p:spPr>
        <p:txBody>
          <a:bodyPr>
            <a:normAutofit/>
          </a:bodyPr>
          <a:lstStyle/>
          <a:p>
            <a:r>
              <a:rPr lang="en-US" dirty="0"/>
              <a:t>A California based company, Adventist health, was faced with the issue of inconsistent firewall policies</a:t>
            </a:r>
          </a:p>
          <a:p>
            <a:r>
              <a:rPr lang="en-US" dirty="0"/>
              <a:t>The organization contained a network of 24 hospital facilities, 320 clinics, 34,000 employees spanning 350 locations</a:t>
            </a:r>
          </a:p>
          <a:p>
            <a:r>
              <a:rPr lang="en-US" dirty="0"/>
              <a:t>The inconsistencies caused inefficient management and became a time-consuming affair</a:t>
            </a:r>
          </a:p>
          <a:p>
            <a:r>
              <a:rPr lang="en-US" dirty="0"/>
              <a:t>The team employed Cisco Firewall Migration software to consolidate all of its firewall tools in one place without any extra programming. The migration tool helped Adventist eliminate the need for manual migration while reducing any chances of human error.</a:t>
            </a:r>
            <a:endParaRPr lang="en-GB"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7000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9C64878F-BC95-6932-5857-AE54357FC213}"/>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Case studies: Adventist health</a:t>
            </a:r>
            <a:endParaRPr lang="en-GB" sz="3000">
              <a:solidFill>
                <a:srgbClr val="FFFFFF"/>
              </a:solidFill>
            </a:endParaRP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0AE634A-B631-D659-8501-4045D8CA146F}"/>
              </a:ext>
            </a:extLst>
          </p:cNvPr>
          <p:cNvSpPr>
            <a:spLocks noGrp="1"/>
          </p:cNvSpPr>
          <p:nvPr>
            <p:ph idx="1"/>
          </p:nvPr>
        </p:nvSpPr>
        <p:spPr>
          <a:xfrm>
            <a:off x="6081089" y="725394"/>
            <a:ext cx="5142658" cy="5407212"/>
          </a:xfrm>
        </p:spPr>
        <p:txBody>
          <a:bodyPr anchor="ctr">
            <a:normAutofit/>
          </a:bodyPr>
          <a:lstStyle/>
          <a:p>
            <a:pPr marL="0" indent="0">
              <a:buNone/>
            </a:pPr>
            <a:r>
              <a:rPr lang="en-US" b="0" i="0">
                <a:effectLst/>
                <a:latin typeface="futura-pt"/>
              </a:rPr>
              <a:t>Outcomes</a:t>
            </a:r>
          </a:p>
          <a:p>
            <a:pPr>
              <a:buFont typeface="Arial" panose="020B0604020202020204" pitchFamily="34" charset="0"/>
              <a:buChar char="•"/>
            </a:pPr>
            <a:r>
              <a:rPr lang="en-US" b="0" i="0">
                <a:effectLst/>
                <a:latin typeface="futura-pt"/>
              </a:rPr>
              <a:t>Reduced firewall complexities with streamlined system maintenance</a:t>
            </a:r>
          </a:p>
          <a:p>
            <a:pPr>
              <a:buFont typeface="Arial" panose="020B0604020202020204" pitchFamily="34" charset="0"/>
              <a:buChar char="•"/>
            </a:pPr>
            <a:r>
              <a:rPr lang="en-US" b="0" i="0">
                <a:effectLst/>
                <a:latin typeface="futura-pt"/>
              </a:rPr>
              <a:t>Saved up to 144 hours in migrations, downtimes, and manual log management</a:t>
            </a:r>
          </a:p>
          <a:p>
            <a:pPr>
              <a:buFont typeface="Arial" panose="020B0604020202020204" pitchFamily="34" charset="0"/>
              <a:buChar char="•"/>
            </a:pPr>
            <a:r>
              <a:rPr lang="en-US" b="0" i="0">
                <a:effectLst/>
                <a:latin typeface="futura-pt"/>
              </a:rPr>
              <a:t>Improved threat detection ability with an integrated organizational platform</a:t>
            </a:r>
          </a:p>
          <a:p>
            <a:pPr>
              <a:buFont typeface="Arial" panose="020B0604020202020204" pitchFamily="34" charset="0"/>
              <a:buChar char="•"/>
            </a:pPr>
            <a:r>
              <a:rPr lang="en-US" b="0" i="0">
                <a:effectLst/>
                <a:latin typeface="futura-pt"/>
              </a:rPr>
              <a:t>Introduced HIPAA-compliant firewall architecture</a:t>
            </a:r>
          </a:p>
        </p:txBody>
      </p:sp>
    </p:spTree>
    <p:extLst>
      <p:ext uri="{BB962C8B-B14F-4D97-AF65-F5344CB8AC3E}">
        <p14:creationId xmlns:p14="http://schemas.microsoft.com/office/powerpoint/2010/main" val="3290076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64878F-BC95-6932-5857-AE54357FC213}"/>
              </a:ext>
            </a:extLst>
          </p:cNvPr>
          <p:cNvSpPr>
            <a:spLocks noGrp="1"/>
          </p:cNvSpPr>
          <p:nvPr>
            <p:ph type="title"/>
          </p:nvPr>
        </p:nvSpPr>
        <p:spPr>
          <a:xfrm>
            <a:off x="1069848" y="484632"/>
            <a:ext cx="10058400" cy="1609344"/>
          </a:xfrm>
        </p:spPr>
        <p:txBody>
          <a:bodyPr>
            <a:normAutofit/>
          </a:bodyPr>
          <a:lstStyle/>
          <a:p>
            <a:r>
              <a:rPr lang="en-US" dirty="0"/>
              <a:t>Case studies: Lisbon school department</a:t>
            </a:r>
            <a:endParaRPr lang="en-GB" dirty="0"/>
          </a:p>
        </p:txBody>
      </p:sp>
      <p:sp>
        <p:nvSpPr>
          <p:cNvPr id="3" name="Content Placeholder 2">
            <a:extLst>
              <a:ext uri="{FF2B5EF4-FFF2-40B4-BE49-F238E27FC236}">
                <a16:creationId xmlns:a16="http://schemas.microsoft.com/office/drawing/2014/main" id="{00AE634A-B631-D659-8501-4045D8CA146F}"/>
              </a:ext>
            </a:extLst>
          </p:cNvPr>
          <p:cNvSpPr>
            <a:spLocks noGrp="1"/>
          </p:cNvSpPr>
          <p:nvPr>
            <p:ph idx="1"/>
          </p:nvPr>
        </p:nvSpPr>
        <p:spPr>
          <a:xfrm>
            <a:off x="1069848" y="2320412"/>
            <a:ext cx="10058400" cy="3851787"/>
          </a:xfrm>
        </p:spPr>
        <p:txBody>
          <a:bodyPr>
            <a:normAutofit/>
          </a:bodyPr>
          <a:lstStyle/>
          <a:p>
            <a:r>
              <a:rPr lang="en-US" dirty="0"/>
              <a:t>The Lisbon school is composed of 1300 students and a central office controlling multiple departments</a:t>
            </a:r>
          </a:p>
          <a:p>
            <a:r>
              <a:rPr lang="en-US" dirty="0"/>
              <a:t>The goal was to upgrade the current network infrastructure whilst boosting internet speeds</a:t>
            </a:r>
          </a:p>
          <a:p>
            <a:r>
              <a:rPr lang="en-US" dirty="0"/>
              <a:t>Lisbon picked Netgate to install a third-party firewall on-site</a:t>
            </a:r>
          </a:p>
          <a:p>
            <a:r>
              <a:rPr lang="en-US" dirty="0"/>
              <a:t>The solution included deploying four on-premises devices, with an added cold spare for broad connectivity, upgrade to either a Layer 4 or Layer 7 firewall and provide better configuration and support for future hardware failures.</a:t>
            </a:r>
            <a:endParaRPr lang="en-GB"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8210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9C64878F-BC95-6932-5857-AE54357FC213}"/>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Case studies: Lisbon school department</a:t>
            </a:r>
            <a:endParaRPr lang="en-GB" sz="3000">
              <a:solidFill>
                <a:srgbClr val="FFFFFF"/>
              </a:solidFill>
            </a:endParaRP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0AE634A-B631-D659-8501-4045D8CA146F}"/>
              </a:ext>
            </a:extLst>
          </p:cNvPr>
          <p:cNvSpPr>
            <a:spLocks noGrp="1"/>
          </p:cNvSpPr>
          <p:nvPr>
            <p:ph idx="1"/>
          </p:nvPr>
        </p:nvSpPr>
        <p:spPr>
          <a:xfrm>
            <a:off x="6081089" y="725394"/>
            <a:ext cx="5142658" cy="5407212"/>
          </a:xfrm>
        </p:spPr>
        <p:txBody>
          <a:bodyPr anchor="ctr">
            <a:normAutofit/>
          </a:bodyPr>
          <a:lstStyle/>
          <a:p>
            <a:pPr marL="0" indent="0">
              <a:buNone/>
            </a:pPr>
            <a:r>
              <a:rPr lang="en-US">
                <a:latin typeface="futura-pt"/>
              </a:rPr>
              <a:t>Outcomes</a:t>
            </a:r>
            <a:endParaRPr lang="en-US" b="0" i="0">
              <a:effectLst/>
              <a:latin typeface="futura-pt"/>
            </a:endParaRPr>
          </a:p>
          <a:p>
            <a:pPr>
              <a:buFont typeface="Arial" panose="020B0604020202020204" pitchFamily="34" charset="0"/>
              <a:buChar char="•"/>
            </a:pPr>
            <a:r>
              <a:rPr lang="en-US" b="0" i="0">
                <a:effectLst/>
                <a:latin typeface="futura-pt"/>
              </a:rPr>
              <a:t>Reduced incidences of hardware failure</a:t>
            </a:r>
          </a:p>
          <a:p>
            <a:pPr>
              <a:buFont typeface="Arial" panose="020B0604020202020204" pitchFamily="34" charset="0"/>
              <a:buChar char="•"/>
            </a:pPr>
            <a:r>
              <a:rPr lang="en-US" b="0" i="0">
                <a:effectLst/>
                <a:latin typeface="futura-pt"/>
              </a:rPr>
              <a:t>Consistent 1 Gbps of internet speed</a:t>
            </a:r>
          </a:p>
          <a:p>
            <a:pPr>
              <a:buFont typeface="Arial" panose="020B0604020202020204" pitchFamily="34" charset="0"/>
              <a:buChar char="•"/>
            </a:pPr>
            <a:r>
              <a:rPr lang="en-US" b="0" i="0">
                <a:effectLst/>
                <a:latin typeface="futura-pt"/>
              </a:rPr>
              <a:t>Campus-wide VPN accessibility and a single firewall with authentication ability</a:t>
            </a:r>
          </a:p>
          <a:p>
            <a:pPr>
              <a:buFont typeface="Arial" panose="020B0604020202020204" pitchFamily="34" charset="0"/>
              <a:buChar char="•"/>
            </a:pPr>
            <a:r>
              <a:rPr lang="en-US" b="0" i="0">
                <a:effectLst/>
                <a:latin typeface="futura-pt"/>
              </a:rPr>
              <a:t>Secure-proof access to each remote worker and the ability to scale during Lisbon’s October conference</a:t>
            </a:r>
          </a:p>
          <a:p>
            <a:endParaRPr lang="en-GB" dirty="0"/>
          </a:p>
        </p:txBody>
      </p:sp>
    </p:spTree>
    <p:extLst>
      <p:ext uri="{BB962C8B-B14F-4D97-AF65-F5344CB8AC3E}">
        <p14:creationId xmlns:p14="http://schemas.microsoft.com/office/powerpoint/2010/main" val="231760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64878F-BC95-6932-5857-AE54357FC213}"/>
              </a:ext>
            </a:extLst>
          </p:cNvPr>
          <p:cNvSpPr>
            <a:spLocks noGrp="1"/>
          </p:cNvSpPr>
          <p:nvPr>
            <p:ph type="title"/>
          </p:nvPr>
        </p:nvSpPr>
        <p:spPr>
          <a:xfrm>
            <a:off x="1069848" y="484632"/>
            <a:ext cx="10058400" cy="1609344"/>
          </a:xfrm>
        </p:spPr>
        <p:txBody>
          <a:bodyPr>
            <a:normAutofit/>
          </a:bodyPr>
          <a:lstStyle/>
          <a:p>
            <a:r>
              <a:rPr lang="en-US" dirty="0"/>
              <a:t>Case studies: great wall</a:t>
            </a:r>
            <a:endParaRPr lang="en-GB" dirty="0"/>
          </a:p>
        </p:txBody>
      </p:sp>
      <p:sp>
        <p:nvSpPr>
          <p:cNvPr id="3" name="Content Placeholder 2">
            <a:extLst>
              <a:ext uri="{FF2B5EF4-FFF2-40B4-BE49-F238E27FC236}">
                <a16:creationId xmlns:a16="http://schemas.microsoft.com/office/drawing/2014/main" id="{00AE634A-B631-D659-8501-4045D8CA146F}"/>
              </a:ext>
            </a:extLst>
          </p:cNvPr>
          <p:cNvSpPr>
            <a:spLocks noGrp="1"/>
          </p:cNvSpPr>
          <p:nvPr>
            <p:ph idx="1"/>
          </p:nvPr>
        </p:nvSpPr>
        <p:spPr>
          <a:xfrm>
            <a:off x="1069848" y="2320412"/>
            <a:ext cx="10058400" cy="3851787"/>
          </a:xfrm>
        </p:spPr>
        <p:txBody>
          <a:bodyPr>
            <a:normAutofit/>
          </a:bodyPr>
          <a:lstStyle/>
          <a:p>
            <a:r>
              <a:rPr lang="en-US" dirty="0"/>
              <a:t>The great firewall is a name given by western media to the collection of tools and services that the government of the People's Republic of China uses to block certain internet content</a:t>
            </a:r>
          </a:p>
          <a:p>
            <a:r>
              <a:rPr lang="en-US" dirty="0"/>
              <a:t>It is used to control the best interests of the government of China</a:t>
            </a:r>
          </a:p>
          <a:p>
            <a:r>
              <a:rPr lang="en-US" dirty="0"/>
              <a:t>In addition, the Great Firewall can also effectively block traffic by resetting network connections to a given domain or IP address with an approach known as a Transmission Control Protocol reset attack.</a:t>
            </a:r>
          </a:p>
          <a:p>
            <a:r>
              <a:rPr lang="en-US" dirty="0"/>
              <a:t>The Great Firewall is in effect a massive form of internet censorship, limiting the ability of those within China to freely access any information source they choose.</a:t>
            </a:r>
            <a:endParaRPr lang="en-GB"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279836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9C64878F-BC95-6932-5857-AE54357FC213}"/>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Case studies: great wall</a:t>
            </a:r>
            <a:endParaRPr lang="en-GB" sz="3000">
              <a:solidFill>
                <a:srgbClr val="FFFFFF"/>
              </a:solidFill>
            </a:endParaRP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0AE634A-B631-D659-8501-4045D8CA146F}"/>
              </a:ext>
            </a:extLst>
          </p:cNvPr>
          <p:cNvSpPr>
            <a:spLocks noGrp="1"/>
          </p:cNvSpPr>
          <p:nvPr>
            <p:ph idx="1"/>
          </p:nvPr>
        </p:nvSpPr>
        <p:spPr>
          <a:xfrm>
            <a:off x="6081089" y="725394"/>
            <a:ext cx="5142658" cy="5407212"/>
          </a:xfrm>
        </p:spPr>
        <p:txBody>
          <a:bodyPr anchor="ctr">
            <a:normAutofit/>
          </a:bodyPr>
          <a:lstStyle/>
          <a:p>
            <a:pPr marL="0" indent="0">
              <a:buNone/>
            </a:pPr>
            <a:r>
              <a:rPr lang="en-US"/>
              <a:t>How does it work?</a:t>
            </a:r>
          </a:p>
          <a:p>
            <a:r>
              <a:rPr lang="en-GB" i="0" dirty="0">
                <a:effectLst/>
              </a:rPr>
              <a:t>Destination IP address blocking</a:t>
            </a:r>
          </a:p>
          <a:p>
            <a:r>
              <a:rPr lang="en-GB" i="0" dirty="0">
                <a:effectLst/>
              </a:rPr>
              <a:t>URL filtering</a:t>
            </a:r>
          </a:p>
          <a:p>
            <a:r>
              <a:rPr lang="en-GB" i="0" dirty="0">
                <a:effectLst/>
              </a:rPr>
              <a:t>DNS poisoning</a:t>
            </a:r>
          </a:p>
          <a:p>
            <a:r>
              <a:rPr lang="en-GB" i="0" dirty="0">
                <a:effectLst/>
              </a:rPr>
              <a:t>TCP reset attacks</a:t>
            </a:r>
          </a:p>
          <a:p>
            <a:r>
              <a:rPr lang="en-GB" i="0" dirty="0">
                <a:effectLst/>
              </a:rPr>
              <a:t>Direct VPN Blocking</a:t>
            </a:r>
          </a:p>
          <a:p>
            <a:r>
              <a:rPr lang="en-GB" i="0" dirty="0">
                <a:effectLst/>
              </a:rPr>
              <a:t>Man-in-the-Middle Attacks</a:t>
            </a:r>
          </a:p>
          <a:p>
            <a:r>
              <a:rPr lang="en-GB" i="0" dirty="0">
                <a:effectLst/>
              </a:rPr>
              <a:t>Active Probing</a:t>
            </a:r>
          </a:p>
          <a:p>
            <a:pPr marL="0" indent="0">
              <a:buNone/>
            </a:pPr>
            <a:endParaRPr lang="en-GB" i="0" dirty="0">
              <a:effectLst/>
            </a:endParaRPr>
          </a:p>
          <a:p>
            <a:pPr marL="0" indent="0">
              <a:buNone/>
            </a:pPr>
            <a:endParaRPr lang="en-GB" dirty="0"/>
          </a:p>
        </p:txBody>
      </p:sp>
    </p:spTree>
    <p:extLst>
      <p:ext uri="{BB962C8B-B14F-4D97-AF65-F5344CB8AC3E}">
        <p14:creationId xmlns:p14="http://schemas.microsoft.com/office/powerpoint/2010/main" val="267276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B0E-8CD9-11B7-7014-A0C366B6AD45}"/>
              </a:ext>
            </a:extLst>
          </p:cNvPr>
          <p:cNvSpPr>
            <a:spLocks noGrp="1"/>
          </p:cNvSpPr>
          <p:nvPr>
            <p:ph type="title"/>
          </p:nvPr>
        </p:nvSpPr>
        <p:spPr>
          <a:xfrm>
            <a:off x="1069848" y="484632"/>
            <a:ext cx="10058400" cy="1609344"/>
          </a:xfrm>
        </p:spPr>
        <p:txBody>
          <a:bodyPr>
            <a:normAutofit/>
          </a:bodyPr>
          <a:lstStyle/>
          <a:p>
            <a:r>
              <a:rPr lang="en-US" dirty="0"/>
              <a:t>FIREWALL Vulnerabilities</a:t>
            </a:r>
            <a:endParaRPr lang="en-GB" dirty="0"/>
          </a:p>
        </p:txBody>
      </p:sp>
      <p:sp>
        <p:nvSpPr>
          <p:cNvPr id="9" name="Rectangle 8">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274D740-81CA-64EA-3109-2BF39DFCEBC4}"/>
              </a:ext>
            </a:extLst>
          </p:cNvPr>
          <p:cNvGraphicFramePr>
            <a:graphicFrameLocks noGrp="1"/>
          </p:cNvGraphicFramePr>
          <p:nvPr>
            <p:ph idx="1"/>
            <p:extLst>
              <p:ext uri="{D42A27DB-BD31-4B8C-83A1-F6EECF244321}">
                <p14:modId xmlns:p14="http://schemas.microsoft.com/office/powerpoint/2010/main" val="3382444945"/>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6923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D8A7-82CD-1079-6245-921E78B21174}"/>
              </a:ext>
            </a:extLst>
          </p:cNvPr>
          <p:cNvSpPr>
            <a:spLocks noGrp="1"/>
          </p:cNvSpPr>
          <p:nvPr>
            <p:ph type="title"/>
          </p:nvPr>
        </p:nvSpPr>
        <p:spPr>
          <a:xfrm>
            <a:off x="1069848" y="484632"/>
            <a:ext cx="10058400" cy="1609344"/>
          </a:xfrm>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EAC528F6-4BBF-F226-7DE0-A5F2CBDA6D2C}"/>
              </a:ext>
            </a:extLst>
          </p:cNvPr>
          <p:cNvSpPr>
            <a:spLocks noGrp="1"/>
          </p:cNvSpPr>
          <p:nvPr>
            <p:ph idx="1"/>
          </p:nvPr>
        </p:nvSpPr>
        <p:spPr>
          <a:xfrm>
            <a:off x="1069848" y="2121408"/>
            <a:ext cx="4773168" cy="4050792"/>
          </a:xfrm>
        </p:spPr>
        <p:txBody>
          <a:bodyPr>
            <a:normAutofit/>
          </a:bodyPr>
          <a:lstStyle/>
          <a:p>
            <a:pPr marL="0" indent="0">
              <a:buNone/>
            </a:pPr>
            <a:r>
              <a:rPr lang="en-US" dirty="0">
                <a:latin typeface="AmazonEmberLight"/>
              </a:rPr>
              <a:t>Firewalls have been around for 30 years and began as simple packet filtering gateways to networks but have grown in capabilities and have remained of utmost importance. It is a simple idea that has remained fundamental to network security</a:t>
            </a:r>
            <a:endParaRPr lang="en-IN" dirty="0">
              <a:latin typeface="AmazonEmberLight"/>
            </a:endParaRPr>
          </a:p>
        </p:txBody>
      </p:sp>
      <p:pic>
        <p:nvPicPr>
          <p:cNvPr id="29" name="Graphic 28" descr="Processor">
            <a:extLst>
              <a:ext uri="{FF2B5EF4-FFF2-40B4-BE49-F238E27FC236}">
                <a16:creationId xmlns:a16="http://schemas.microsoft.com/office/drawing/2014/main" id="{C4E45213-226A-03A8-1E90-70CD9D39FB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1320" y="2193036"/>
            <a:ext cx="3980688" cy="3980688"/>
          </a:xfrm>
          <a:prstGeom prst="rect">
            <a:avLst/>
          </a:prstGeom>
        </p:spPr>
      </p:pic>
    </p:spTree>
    <p:extLst>
      <p:ext uri="{BB962C8B-B14F-4D97-AF65-F5344CB8AC3E}">
        <p14:creationId xmlns:p14="http://schemas.microsoft.com/office/powerpoint/2010/main" val="2172965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E9B5-9A8A-0E5C-E1FC-DD6FA70A6731}"/>
              </a:ext>
            </a:extLst>
          </p:cNvPr>
          <p:cNvSpPr>
            <a:spLocks noGrp="1"/>
          </p:cNvSpPr>
          <p:nvPr>
            <p:ph type="title"/>
          </p:nvPr>
        </p:nvSpPr>
        <p:spPr>
          <a:xfrm>
            <a:off x="1086643" y="2552700"/>
            <a:ext cx="10018713" cy="1752599"/>
          </a:xfrm>
        </p:spPr>
        <p:txBody>
          <a:bodyPr/>
          <a:lstStyle/>
          <a:p>
            <a:r>
              <a:rPr lang="en-US" dirty="0"/>
              <a:t>Thank You For listening AND I’M OPEN TO ANY QUESTIONs</a:t>
            </a:r>
            <a:endParaRPr lang="en-IN" dirty="0"/>
          </a:p>
        </p:txBody>
      </p:sp>
    </p:spTree>
    <p:extLst>
      <p:ext uri="{BB962C8B-B14F-4D97-AF65-F5344CB8AC3E}">
        <p14:creationId xmlns:p14="http://schemas.microsoft.com/office/powerpoint/2010/main" val="328004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C017-6BCD-69C6-0FF7-C60AAB674A6C}"/>
              </a:ext>
            </a:extLst>
          </p:cNvPr>
          <p:cNvSpPr>
            <a:spLocks noGrp="1"/>
          </p:cNvSpPr>
          <p:nvPr>
            <p:ph type="title"/>
          </p:nvPr>
        </p:nvSpPr>
        <p:spPr/>
        <p:txBody>
          <a:bodyPr/>
          <a:lstStyle/>
          <a:p>
            <a:r>
              <a:rPr lang="en-US" dirty="0"/>
              <a:t>CONTENTs</a:t>
            </a:r>
            <a:endParaRPr lang="en-GB" dirty="0"/>
          </a:p>
        </p:txBody>
      </p:sp>
      <p:graphicFrame>
        <p:nvGraphicFramePr>
          <p:cNvPr id="5" name="Content Placeholder 2">
            <a:extLst>
              <a:ext uri="{FF2B5EF4-FFF2-40B4-BE49-F238E27FC236}">
                <a16:creationId xmlns:a16="http://schemas.microsoft.com/office/drawing/2014/main" id="{8EC3BAD5-4F1D-1516-F2C1-385E4A125C6A}"/>
              </a:ext>
            </a:extLst>
          </p:cNvPr>
          <p:cNvGraphicFramePr>
            <a:graphicFrameLocks noGrp="1"/>
          </p:cNvGraphicFramePr>
          <p:nvPr>
            <p:ph idx="1"/>
            <p:extLst>
              <p:ext uri="{D42A27DB-BD31-4B8C-83A1-F6EECF244321}">
                <p14:modId xmlns:p14="http://schemas.microsoft.com/office/powerpoint/2010/main" val="2311899432"/>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Laptop Secure">
            <a:extLst>
              <a:ext uri="{FF2B5EF4-FFF2-40B4-BE49-F238E27FC236}">
                <a16:creationId xmlns:a16="http://schemas.microsoft.com/office/drawing/2014/main" id="{85E47F23-CA56-EF4D-4783-65E0AB421F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61841" y="0"/>
            <a:ext cx="1920622" cy="1920622"/>
          </a:xfrm>
          <a:prstGeom prst="rect">
            <a:avLst/>
          </a:prstGeom>
        </p:spPr>
      </p:pic>
    </p:spTree>
    <p:extLst>
      <p:ext uri="{BB962C8B-B14F-4D97-AF65-F5344CB8AC3E}">
        <p14:creationId xmlns:p14="http://schemas.microsoft.com/office/powerpoint/2010/main" val="2716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63E2FE9-FAF3-450E-861A-54D0A8CF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1FD07-214C-B403-C082-A6B4379B9E8B}"/>
              </a:ext>
            </a:extLst>
          </p:cNvPr>
          <p:cNvSpPr>
            <a:spLocks noGrp="1"/>
          </p:cNvSpPr>
          <p:nvPr>
            <p:ph type="title"/>
          </p:nvPr>
        </p:nvSpPr>
        <p:spPr>
          <a:xfrm>
            <a:off x="1069848" y="4588335"/>
            <a:ext cx="10058400" cy="1609344"/>
          </a:xfrm>
        </p:spPr>
        <p:txBody>
          <a:bodyPr>
            <a:normAutofit/>
          </a:bodyPr>
          <a:lstStyle/>
          <a:p>
            <a:r>
              <a:rPr lang="en-US" dirty="0"/>
              <a:t>What is A firewall?</a:t>
            </a:r>
            <a:endParaRPr lang="en-IN" dirty="0"/>
          </a:p>
        </p:txBody>
      </p:sp>
      <p:sp>
        <p:nvSpPr>
          <p:cNvPr id="30" name="Content Placeholder 2">
            <a:extLst>
              <a:ext uri="{FF2B5EF4-FFF2-40B4-BE49-F238E27FC236}">
                <a16:creationId xmlns:a16="http://schemas.microsoft.com/office/drawing/2014/main" id="{4A2791AD-565E-1258-E911-6570B9615CE6}"/>
              </a:ext>
            </a:extLst>
          </p:cNvPr>
          <p:cNvSpPr>
            <a:spLocks noGrp="1"/>
          </p:cNvSpPr>
          <p:nvPr>
            <p:ph idx="1"/>
          </p:nvPr>
        </p:nvSpPr>
        <p:spPr>
          <a:xfrm>
            <a:off x="1069848" y="643467"/>
            <a:ext cx="10058400" cy="3463351"/>
          </a:xfrm>
        </p:spPr>
        <p:txBody>
          <a:bodyPr anchor="b">
            <a:normAutofit/>
          </a:bodyPr>
          <a:lstStyle/>
          <a:p>
            <a:r>
              <a:rPr lang="en-US" i="0" dirty="0">
                <a:effectLst/>
                <a:latin typeface="AmazonEmberLight"/>
              </a:rPr>
              <a:t>Firewalls are defined as a part of network security device or program that controls incoming and outgoing network traffic based on preset rules and regulations that are set by the user or an organization.</a:t>
            </a:r>
          </a:p>
          <a:p>
            <a:r>
              <a:rPr lang="en-US" dirty="0">
                <a:latin typeface="AmazonEmberLight"/>
              </a:rPr>
              <a:t>Its primary purpose is to prevent malicious data packets entering a secured network.</a:t>
            </a:r>
          </a:p>
          <a:p>
            <a:r>
              <a:rPr lang="en-US" i="0" dirty="0">
                <a:effectLst/>
                <a:latin typeface="AmazonEmberLight"/>
              </a:rPr>
              <a:t>It can be in the form of hardware or software or even a cloud-based service</a:t>
            </a:r>
            <a:r>
              <a:rPr lang="en-US" b="0" i="0" dirty="0">
                <a:effectLst/>
                <a:latin typeface="inter-regular"/>
              </a:rPr>
              <a:t> (firewall as a service)</a:t>
            </a:r>
          </a:p>
          <a:p>
            <a:r>
              <a:rPr lang="en-US" dirty="0">
                <a:latin typeface="inter-regular"/>
              </a:rPr>
              <a:t>In comparison to anti-virus software’s (remove distrustful files), firewalls are preventive and monitor and filter packets of data as they come.</a:t>
            </a:r>
            <a:endParaRPr lang="en-US" i="0" dirty="0">
              <a:effectLst/>
              <a:latin typeface="AmazonEmberLight"/>
            </a:endParaRPr>
          </a:p>
        </p:txBody>
      </p:sp>
      <p:sp>
        <p:nvSpPr>
          <p:cNvPr id="29" name="Rectangle 28">
            <a:extLst>
              <a:ext uri="{FF2B5EF4-FFF2-40B4-BE49-F238E27FC236}">
                <a16:creationId xmlns:a16="http://schemas.microsoft.com/office/drawing/2014/main" id="{B4CD5EDE-D3EC-49C1-9A9B-88C47606D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33E4ED5-D66B-4F39-9509-117636F0B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3" name="Oval 32">
            <a:extLst>
              <a:ext uri="{FF2B5EF4-FFF2-40B4-BE49-F238E27FC236}">
                <a16:creationId xmlns:a16="http://schemas.microsoft.com/office/drawing/2014/main" id="{8573AAF9-111A-4C2F-A36D-746158924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028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B057BAA-CAD8-42D7-8DDF-E2075435D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Role Played by a Firewall in Network Security - swiss network solutions  - swissns GmbH">
            <a:extLst>
              <a:ext uri="{FF2B5EF4-FFF2-40B4-BE49-F238E27FC236}">
                <a16:creationId xmlns:a16="http://schemas.microsoft.com/office/drawing/2014/main" id="{9695BD2C-698C-E1A1-8FB7-13C82BF35A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311" r="15344"/>
          <a:stretch/>
        </p:blipFill>
        <p:spPr bwMode="auto">
          <a:xfrm>
            <a:off x="633999" y="640080"/>
            <a:ext cx="4794199" cy="55881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BBD6B6E-BFEE-85E6-00A4-351823152313}"/>
              </a:ext>
            </a:extLst>
          </p:cNvPr>
          <p:cNvSpPr>
            <a:spLocks noGrp="1"/>
          </p:cNvSpPr>
          <p:nvPr>
            <p:ph idx="1"/>
          </p:nvPr>
        </p:nvSpPr>
        <p:spPr>
          <a:xfrm>
            <a:off x="6400799" y="539566"/>
            <a:ext cx="5299585" cy="5660923"/>
          </a:xfrm>
        </p:spPr>
        <p:txBody>
          <a:bodyPr>
            <a:normAutofit fontScale="92500" lnSpcReduction="10000"/>
          </a:bodyPr>
          <a:lstStyle/>
          <a:p>
            <a:pPr marL="0" indent="0">
              <a:buNone/>
            </a:pPr>
            <a:r>
              <a:rPr lang="en-US" sz="3200" b="1" dirty="0"/>
              <a:t>Features Of Firewalls</a:t>
            </a:r>
          </a:p>
          <a:p>
            <a:pPr marL="0" indent="0">
              <a:buNone/>
            </a:pPr>
            <a:r>
              <a:rPr lang="en-US" sz="1800" b="1" i="0" dirty="0">
                <a:effectLst/>
              </a:rPr>
              <a:t>Bandwidth control and monitoring: </a:t>
            </a:r>
            <a:r>
              <a:rPr lang="en-US" sz="1800" b="0" i="0" dirty="0">
                <a:effectLst/>
              </a:rPr>
              <a:t>Every firewall should have this feature, which is sometimes called traffic shaping. It allows you to control the available bandwidth of your network for sites, applications, and users.</a:t>
            </a:r>
          </a:p>
          <a:p>
            <a:pPr marL="0" indent="0">
              <a:buNone/>
            </a:pPr>
            <a:r>
              <a:rPr lang="en-US" sz="1800" b="1" i="0" dirty="0">
                <a:effectLst/>
              </a:rPr>
              <a:t>Web filtering: </a:t>
            </a:r>
            <a:r>
              <a:rPr lang="en-US" sz="1800" b="0" i="0" dirty="0">
                <a:effectLst/>
              </a:rPr>
              <a:t>Also known as content filtering, it oversees data packets your computer sends and receives to weed out any compromising, flagged, or forbidden content.</a:t>
            </a:r>
          </a:p>
          <a:p>
            <a:pPr marL="0" indent="0">
              <a:buNone/>
            </a:pPr>
            <a:r>
              <a:rPr lang="en-US" sz="1800" b="1" i="0" dirty="0">
                <a:effectLst/>
              </a:rPr>
              <a:t>Sandboxing: </a:t>
            </a:r>
            <a:r>
              <a:rPr lang="en-US" sz="1800" b="0" i="0" dirty="0">
                <a:effectLst/>
              </a:rPr>
              <a:t>Sandboxing takes files or executables — a file with instructions or options to complete a function on your device — and opens them in a test environment. This feature essentially opens and runs files to scan for any malware or suspicious activity to protect the end user.</a:t>
            </a:r>
          </a:p>
          <a:p>
            <a:pPr marL="0" indent="0">
              <a:buNone/>
            </a:pPr>
            <a:r>
              <a:rPr lang="en-US" sz="1800" b="1" i="0" dirty="0">
                <a:effectLst/>
              </a:rPr>
              <a:t>Logging: </a:t>
            </a:r>
            <a:r>
              <a:rPr lang="en-US" sz="1800" b="0" i="0" dirty="0">
                <a:effectLst/>
              </a:rPr>
              <a:t>An effective firewall can log network traffic, giving you updated information about what’s happening. It can show you vulnerabilities and provide information about an attack happening on the web.</a:t>
            </a:r>
          </a:p>
          <a:p>
            <a:pPr marL="0" indent="0">
              <a:buNone/>
            </a:pPr>
            <a:endParaRPr lang="en-US" sz="1800" b="0" i="0" dirty="0">
              <a:effectLst/>
            </a:endParaRPr>
          </a:p>
        </p:txBody>
      </p:sp>
      <p:grpSp>
        <p:nvGrpSpPr>
          <p:cNvPr id="1033" name="Group 1032">
            <a:extLst>
              <a:ext uri="{FF2B5EF4-FFF2-40B4-BE49-F238E27FC236}">
                <a16:creationId xmlns:a16="http://schemas.microsoft.com/office/drawing/2014/main" id="{ECBD3C71-5915-4215-B435-9334BCE4B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34" name="Oval 1033">
              <a:extLst>
                <a:ext uri="{FF2B5EF4-FFF2-40B4-BE49-F238E27FC236}">
                  <a16:creationId xmlns:a16="http://schemas.microsoft.com/office/drawing/2014/main" id="{118961C7-3F52-4908-BA1D-EE6B50734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5" name="Oval 1034">
              <a:extLst>
                <a:ext uri="{FF2B5EF4-FFF2-40B4-BE49-F238E27FC236}">
                  <a16:creationId xmlns:a16="http://schemas.microsoft.com/office/drawing/2014/main" id="{C640DAE0-FDB1-4C88-B414-A361A75E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8008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Role Played by a Firewall in Network Security - swiss network solutions  - swissns GmbH">
            <a:extLst>
              <a:ext uri="{FF2B5EF4-FFF2-40B4-BE49-F238E27FC236}">
                <a16:creationId xmlns:a16="http://schemas.microsoft.com/office/drawing/2014/main" id="{9695BD2C-698C-E1A1-8FB7-13C82BF35A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1" r="15344"/>
          <a:stretch/>
        </p:blipFill>
        <p:spPr bwMode="auto">
          <a:xfrm>
            <a:off x="633999" y="640080"/>
            <a:ext cx="4794199" cy="55881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BBD6B6E-BFEE-85E6-00A4-351823152313}"/>
              </a:ext>
            </a:extLst>
          </p:cNvPr>
          <p:cNvSpPr>
            <a:spLocks noGrp="1"/>
          </p:cNvSpPr>
          <p:nvPr>
            <p:ph idx="1"/>
          </p:nvPr>
        </p:nvSpPr>
        <p:spPr>
          <a:xfrm>
            <a:off x="6400799" y="539566"/>
            <a:ext cx="5299585" cy="5660923"/>
          </a:xfrm>
        </p:spPr>
        <p:txBody>
          <a:bodyPr>
            <a:normAutofit/>
          </a:bodyPr>
          <a:lstStyle/>
          <a:p>
            <a:pPr marL="0" indent="0">
              <a:buNone/>
            </a:pPr>
            <a:r>
              <a:rPr lang="en-US" sz="3000" b="1" dirty="0"/>
              <a:t>Features</a:t>
            </a:r>
            <a:r>
              <a:rPr lang="en-US" sz="3200" b="1" dirty="0"/>
              <a:t> Of Firewalls</a:t>
            </a:r>
          </a:p>
          <a:p>
            <a:pPr marL="0" indent="0">
              <a:buNone/>
            </a:pPr>
            <a:r>
              <a:rPr lang="en-US" sz="1700" b="1" i="0" dirty="0">
                <a:effectLst/>
              </a:rPr>
              <a:t>Deep </a:t>
            </a:r>
            <a:r>
              <a:rPr lang="en-US" sz="1700" b="1" dirty="0"/>
              <a:t>Packet inspection: </a:t>
            </a:r>
            <a:r>
              <a:rPr lang="en-US" sz="1700" b="0" i="0" dirty="0">
                <a:effectLst/>
              </a:rPr>
              <a:t>it is an advanced way of examining and managing network traffic where the firewall takes a close look at the packet that is being passed through. It involves examining</a:t>
            </a:r>
            <a:r>
              <a:rPr lang="en-US" sz="1700" dirty="0"/>
              <a:t> contents of packets to make real-time decisions</a:t>
            </a:r>
          </a:p>
          <a:p>
            <a:pPr marL="0" indent="0">
              <a:buNone/>
            </a:pPr>
            <a:r>
              <a:rPr lang="en-US" sz="1700" b="1" i="0" dirty="0">
                <a:effectLst/>
              </a:rPr>
              <a:t>User and Application Control: </a:t>
            </a:r>
            <a:r>
              <a:rPr lang="en-US" sz="1700" i="0" dirty="0">
                <a:effectLst/>
              </a:rPr>
              <a:t>This is a type of security technology built into next-generation firewalls that allow for the matching of different types of network traffic to predefined models or applications. This prevents applications from executing actions that put your data at risk of compromise. Similarly, user-based filtering is used to permit or restrict access to the network for users based on their assigned roles.</a:t>
            </a:r>
            <a:endParaRPr lang="en-US" sz="1700" dirty="0"/>
          </a:p>
          <a:p>
            <a:pPr marL="0" indent="0">
              <a:buNone/>
            </a:pPr>
            <a:endParaRPr lang="en-US" sz="1800" b="0" i="0" dirty="0">
              <a:effectLst/>
            </a:endParaRPr>
          </a:p>
          <a:p>
            <a:pPr marL="0" indent="0">
              <a:buNone/>
            </a:pPr>
            <a:endParaRPr lang="en-US" sz="1800" b="0" i="0" dirty="0">
              <a:effectLst/>
            </a:endParaRPr>
          </a:p>
        </p:txBody>
      </p:sp>
    </p:spTree>
    <p:extLst>
      <p:ext uri="{BB962C8B-B14F-4D97-AF65-F5344CB8AC3E}">
        <p14:creationId xmlns:p14="http://schemas.microsoft.com/office/powerpoint/2010/main" val="361524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AEBD1D-D5C9-4E9B-AF13-CD4AEB4845CD}"/>
              </a:ext>
            </a:extLst>
          </p:cNvPr>
          <p:cNvSpPr>
            <a:spLocks noGrp="1"/>
          </p:cNvSpPr>
          <p:nvPr>
            <p:ph type="title"/>
          </p:nvPr>
        </p:nvSpPr>
        <p:spPr>
          <a:xfrm>
            <a:off x="1286934" y="1465790"/>
            <a:ext cx="3860798" cy="3941345"/>
          </a:xfrm>
        </p:spPr>
        <p:txBody>
          <a:bodyPr>
            <a:normAutofit/>
          </a:bodyPr>
          <a:lstStyle/>
          <a:p>
            <a:r>
              <a:rPr lang="en-US" sz="6000"/>
              <a:t>Types of firewalls</a:t>
            </a:r>
            <a:endParaRPr lang="en-GB" sz="6000"/>
          </a:p>
        </p:txBody>
      </p:sp>
      <p:sp>
        <p:nvSpPr>
          <p:cNvPr id="3" name="Content Placeholder 2">
            <a:extLst>
              <a:ext uri="{FF2B5EF4-FFF2-40B4-BE49-F238E27FC236}">
                <a16:creationId xmlns:a16="http://schemas.microsoft.com/office/drawing/2014/main" id="{7BF22462-581C-0FD5-8321-DEC48F4E1318}"/>
              </a:ext>
            </a:extLst>
          </p:cNvPr>
          <p:cNvSpPr>
            <a:spLocks noGrp="1"/>
          </p:cNvSpPr>
          <p:nvPr>
            <p:ph idx="1"/>
          </p:nvPr>
        </p:nvSpPr>
        <p:spPr>
          <a:xfrm>
            <a:off x="6096001" y="822324"/>
            <a:ext cx="5454396" cy="5126192"/>
          </a:xfrm>
        </p:spPr>
        <p:txBody>
          <a:bodyPr anchor="ctr">
            <a:normAutofit/>
          </a:bodyPr>
          <a:lstStyle/>
          <a:p>
            <a:pPr marL="0" indent="0">
              <a:buNone/>
            </a:pPr>
            <a:r>
              <a:rPr lang="en-US" b="1" dirty="0"/>
              <a:t>Packet filtering fire walls</a:t>
            </a:r>
          </a:p>
          <a:p>
            <a:pPr marL="0" indent="0">
              <a:buNone/>
            </a:pPr>
            <a:r>
              <a:rPr lang="en-US" sz="1800" b="0" i="0" dirty="0">
                <a:effectLst/>
              </a:rPr>
              <a:t>A packet filtering firewall is the most basic type of firewall. It acts like a management program that monitors network traffic and filters incoming packets based on configured security rules. These firewalls are designed to block network traffic IP protocols, an IP address, and a port number if a data packet does not match the established rule-set. These types of firewalls do not prevent web-based attacks, they are not the safest.</a:t>
            </a:r>
          </a:p>
          <a:p>
            <a:pPr marL="0" indent="0">
              <a:buNone/>
            </a:pPr>
            <a:r>
              <a:rPr lang="en-GB" b="1" dirty="0"/>
              <a:t>Circuit Level Gateways </a:t>
            </a:r>
          </a:p>
          <a:p>
            <a:pPr marL="0" indent="0">
              <a:buNone/>
            </a:pPr>
            <a:r>
              <a:rPr lang="en-GB" sz="1800" dirty="0"/>
              <a:t>These firewalls don’t check the actual data, instead they inspect the information about transactions.</a:t>
            </a:r>
            <a:r>
              <a:rPr lang="en-US" sz="1800" dirty="0"/>
              <a:t> Therefore, if a data contains malware, but follows the correct TCP connection, it will pass through the gateway. That is why circuit-level gateways are not considered safe enough to protect our systems.</a:t>
            </a:r>
            <a:endParaRPr lang="en-GB" sz="1800" dirty="0"/>
          </a:p>
        </p:txBody>
      </p:sp>
      <p:sp>
        <p:nvSpPr>
          <p:cNvPr id="24" name="Rectangle 2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36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D6CCB-4836-4AED-1911-C861AF224617}"/>
              </a:ext>
            </a:extLst>
          </p:cNvPr>
          <p:cNvSpPr>
            <a:spLocks noGrp="1"/>
          </p:cNvSpPr>
          <p:nvPr>
            <p:ph type="title"/>
          </p:nvPr>
        </p:nvSpPr>
        <p:spPr>
          <a:xfrm>
            <a:off x="1286934" y="1465790"/>
            <a:ext cx="3860798" cy="3941345"/>
          </a:xfrm>
        </p:spPr>
        <p:txBody>
          <a:bodyPr>
            <a:normAutofit/>
          </a:bodyPr>
          <a:lstStyle/>
          <a:p>
            <a:r>
              <a:rPr lang="en-US" sz="6000"/>
              <a:t>Types of firewalls</a:t>
            </a:r>
            <a:endParaRPr lang="en-GB" sz="6000"/>
          </a:p>
        </p:txBody>
      </p:sp>
      <p:sp>
        <p:nvSpPr>
          <p:cNvPr id="3" name="Content Placeholder 2">
            <a:extLst>
              <a:ext uri="{FF2B5EF4-FFF2-40B4-BE49-F238E27FC236}">
                <a16:creationId xmlns:a16="http://schemas.microsoft.com/office/drawing/2014/main" id="{9EEE712E-E367-5A31-CC19-86A6F67CDA9E}"/>
              </a:ext>
            </a:extLst>
          </p:cNvPr>
          <p:cNvSpPr>
            <a:spLocks noGrp="1"/>
          </p:cNvSpPr>
          <p:nvPr>
            <p:ph idx="1"/>
          </p:nvPr>
        </p:nvSpPr>
        <p:spPr>
          <a:xfrm>
            <a:off x="6017343" y="822323"/>
            <a:ext cx="6174657" cy="5228279"/>
          </a:xfrm>
        </p:spPr>
        <p:txBody>
          <a:bodyPr anchor="ctr">
            <a:noAutofit/>
          </a:bodyPr>
          <a:lstStyle/>
          <a:p>
            <a:pPr marL="0" indent="0">
              <a:buNone/>
            </a:pPr>
            <a:r>
              <a:rPr lang="en-GB" b="1" dirty="0"/>
              <a:t>Application-level Gateways (Proxy Firewalls)</a:t>
            </a:r>
          </a:p>
          <a:p>
            <a:pPr marL="0" indent="0">
              <a:buNone/>
            </a:pPr>
            <a:r>
              <a:rPr lang="en-US" sz="1800" dirty="0"/>
              <a:t>Unlike basic firewalls, these firewalls transfer requests from clients pretending to be original clients on the web-server. This protects the client's identity and other suspicious information, keeping the network safe from potential attacks. Once the connection is established, the proxy firewall inspects data packets coming from the source. If the contents of the incoming data packet are protected, the proxy firewall transfers it to the client</a:t>
            </a:r>
          </a:p>
          <a:p>
            <a:pPr marL="0" indent="0">
              <a:buNone/>
            </a:pPr>
            <a:r>
              <a:rPr lang="en-US" b="1" dirty="0"/>
              <a:t>Stateful Multi-layer Inspection (SMLI) Firewalls</a:t>
            </a:r>
          </a:p>
          <a:p>
            <a:pPr marL="0" indent="0">
              <a:buNone/>
            </a:pPr>
            <a:r>
              <a:rPr lang="en-US" sz="1800" b="0" i="0" dirty="0">
                <a:effectLst/>
              </a:rPr>
              <a:t>Stateful multi-layer inspection firewalls include both packet inspection technology and TCP handshake verification, making SMLI firewalls superior to packet-filtering firewalls or circuit-level gateways. Additionally, these types of firewalls keep track of the status of established connections. Making it more secure than stateless firewalls.</a:t>
            </a:r>
            <a:endParaRPr lang="en-US" sz="1800" dirty="0"/>
          </a:p>
          <a:p>
            <a:pPr marL="0" indent="0">
              <a:buNone/>
            </a:pPr>
            <a:endParaRPr lang="en-GB" sz="1800"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20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D6CCB-4836-4AED-1911-C861AF224617}"/>
              </a:ext>
            </a:extLst>
          </p:cNvPr>
          <p:cNvSpPr>
            <a:spLocks noGrp="1"/>
          </p:cNvSpPr>
          <p:nvPr>
            <p:ph type="title"/>
          </p:nvPr>
        </p:nvSpPr>
        <p:spPr>
          <a:xfrm>
            <a:off x="1286934" y="1465790"/>
            <a:ext cx="3860798" cy="3941345"/>
          </a:xfrm>
        </p:spPr>
        <p:txBody>
          <a:bodyPr>
            <a:normAutofit/>
          </a:bodyPr>
          <a:lstStyle/>
          <a:p>
            <a:r>
              <a:rPr lang="en-US" sz="6000"/>
              <a:t>Types of firewalls</a:t>
            </a:r>
            <a:endParaRPr lang="en-GB" sz="6000"/>
          </a:p>
        </p:txBody>
      </p:sp>
      <p:sp>
        <p:nvSpPr>
          <p:cNvPr id="3" name="Content Placeholder 2">
            <a:extLst>
              <a:ext uri="{FF2B5EF4-FFF2-40B4-BE49-F238E27FC236}">
                <a16:creationId xmlns:a16="http://schemas.microsoft.com/office/drawing/2014/main" id="{9EEE712E-E367-5A31-CC19-86A6F67CDA9E}"/>
              </a:ext>
            </a:extLst>
          </p:cNvPr>
          <p:cNvSpPr>
            <a:spLocks noGrp="1"/>
          </p:cNvSpPr>
          <p:nvPr>
            <p:ph idx="1"/>
          </p:nvPr>
        </p:nvSpPr>
        <p:spPr>
          <a:xfrm>
            <a:off x="6417733" y="1359090"/>
            <a:ext cx="5132665" cy="4048046"/>
          </a:xfrm>
        </p:spPr>
        <p:txBody>
          <a:bodyPr anchor="ctr">
            <a:normAutofit/>
          </a:bodyPr>
          <a:lstStyle/>
          <a:p>
            <a:pPr marL="0" indent="0">
              <a:buNone/>
            </a:pPr>
            <a:r>
              <a:rPr lang="en-GB" b="1" i="0" dirty="0">
                <a:effectLst/>
              </a:rPr>
              <a:t>Next-generation Firewalls (NGFW)</a:t>
            </a:r>
          </a:p>
          <a:p>
            <a:pPr marL="0" indent="0">
              <a:buNone/>
            </a:pPr>
            <a:r>
              <a:rPr lang="en-GB" sz="1800" dirty="0"/>
              <a:t>There is no specific definition for the “next-generation firewalls” but normally means a firewall that is a combination of features and functionalities of other firewalls. </a:t>
            </a:r>
            <a:r>
              <a:rPr lang="en-US" sz="1800" dirty="0"/>
              <a:t>NGFW includes higher levels of security than packet-filtering and stateful inspection firewalls. Unlike traditional firewalls, NGFW monitors the entire transaction of data, including packet headers, packet contents, and sources. NGFWs are designed in such a way that they can prevent more sophisticated and evolving security threats such as malware attacks, external threats, and advance intrusion.</a:t>
            </a:r>
            <a:endParaRPr lang="en-GB" sz="1800"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35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6720A-F600-E498-5564-595DA53F81A9}"/>
              </a:ext>
            </a:extLst>
          </p:cNvPr>
          <p:cNvSpPr>
            <a:spLocks noGrp="1"/>
          </p:cNvSpPr>
          <p:nvPr>
            <p:ph type="title"/>
          </p:nvPr>
        </p:nvSpPr>
        <p:spPr>
          <a:xfrm>
            <a:off x="1069848" y="798394"/>
            <a:ext cx="4730451" cy="1637730"/>
          </a:xfrm>
        </p:spPr>
        <p:txBody>
          <a:bodyPr vert="horz" lIns="91440" tIns="45720" rIns="91440" bIns="45720" rtlCol="0" anchor="ctr">
            <a:normAutofit/>
          </a:bodyPr>
          <a:lstStyle/>
          <a:p>
            <a:r>
              <a:rPr lang="en-US" sz="4400" dirty="0"/>
              <a:t>Simplistic implementation</a:t>
            </a:r>
          </a:p>
        </p:txBody>
      </p:sp>
      <p:sp>
        <p:nvSpPr>
          <p:cNvPr id="3" name="TextBox 2">
            <a:extLst>
              <a:ext uri="{FF2B5EF4-FFF2-40B4-BE49-F238E27FC236}">
                <a16:creationId xmlns:a16="http://schemas.microsoft.com/office/drawing/2014/main" id="{B9C41B39-BFF9-65C5-4EB9-3D129FAD644E}"/>
              </a:ext>
            </a:extLst>
          </p:cNvPr>
          <p:cNvSpPr txBox="1"/>
          <p:nvPr/>
        </p:nvSpPr>
        <p:spPr>
          <a:xfrm>
            <a:off x="88490" y="2578607"/>
            <a:ext cx="6794091" cy="3999173"/>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b="1" i="0" dirty="0">
                <a:effectLst/>
              </a:rPr>
              <a:t>Requirements</a:t>
            </a:r>
          </a:p>
          <a:p>
            <a:pPr indent="-182880" defTabSz="914400">
              <a:lnSpc>
                <a:spcPct val="90000"/>
              </a:lnSpc>
              <a:spcAft>
                <a:spcPts val="600"/>
              </a:spcAft>
              <a:buClr>
                <a:schemeClr val="accent1">
                  <a:lumMod val="75000"/>
                </a:schemeClr>
              </a:buClr>
              <a:buSzPct val="85000"/>
              <a:buFont typeface="Wingdings" pitchFamily="2" charset="2"/>
              <a:buChar char="§"/>
            </a:pPr>
            <a:r>
              <a:rPr lang="en-US" b="0" i="0" dirty="0">
                <a:effectLst/>
              </a:rPr>
              <a:t>netfilterqueue</a:t>
            </a:r>
          </a:p>
          <a:p>
            <a:pPr indent="-182880" defTabSz="914400">
              <a:lnSpc>
                <a:spcPct val="90000"/>
              </a:lnSpc>
              <a:spcAft>
                <a:spcPts val="600"/>
              </a:spcAft>
              <a:buClr>
                <a:schemeClr val="accent1">
                  <a:lumMod val="75000"/>
                </a:schemeClr>
              </a:buClr>
              <a:buSzPct val="85000"/>
              <a:buFont typeface="Wingdings" pitchFamily="2" charset="2"/>
              <a:buChar char="§"/>
            </a:pPr>
            <a:r>
              <a:rPr lang="en-US" b="0" i="0" dirty="0">
                <a:effectLst/>
              </a:rPr>
              <a:t>Scapy</a:t>
            </a:r>
          </a:p>
          <a:p>
            <a:pPr defTabSz="914400">
              <a:lnSpc>
                <a:spcPct val="90000"/>
              </a:lnSpc>
              <a:spcAft>
                <a:spcPts val="600"/>
              </a:spcAft>
              <a:buClr>
                <a:schemeClr val="accent1">
                  <a:lumMod val="75000"/>
                </a:schemeClr>
              </a:buClr>
              <a:buSzPct val="85000"/>
            </a:pPr>
            <a:endParaRPr lang="en-US" b="0" i="0" dirty="0">
              <a:effectLst/>
            </a:endParaRPr>
          </a:p>
          <a:p>
            <a:pPr defTabSz="914400">
              <a:lnSpc>
                <a:spcPct val="90000"/>
              </a:lnSpc>
              <a:spcAft>
                <a:spcPts val="600"/>
              </a:spcAft>
              <a:buClr>
                <a:schemeClr val="accent1">
                  <a:lumMod val="75000"/>
                </a:schemeClr>
              </a:buClr>
              <a:buSzPct val="85000"/>
            </a:pPr>
            <a:r>
              <a:rPr lang="en-US" dirty="0"/>
              <a:t>Steps:</a:t>
            </a:r>
            <a:endParaRPr lang="en-US" b="0" i="0" dirty="0">
              <a:effectLst/>
            </a:endParaRPr>
          </a:p>
          <a:p>
            <a:pPr defTabSz="914400">
              <a:lnSpc>
                <a:spcPct val="90000"/>
              </a:lnSpc>
              <a:spcAft>
                <a:spcPts val="600"/>
              </a:spcAft>
              <a:buClr>
                <a:schemeClr val="accent1">
                  <a:lumMod val="75000"/>
                </a:schemeClr>
              </a:buClr>
              <a:buSzPct val="85000"/>
            </a:pPr>
            <a:r>
              <a:rPr lang="en-US" b="0" i="0" dirty="0">
                <a:effectLst/>
              </a:rPr>
              <a:t>Type the following terminal command:</a:t>
            </a:r>
          </a:p>
          <a:p>
            <a:pPr defTabSz="914400">
              <a:lnSpc>
                <a:spcPct val="90000"/>
              </a:lnSpc>
              <a:spcAft>
                <a:spcPts val="600"/>
              </a:spcAft>
              <a:buClr>
                <a:schemeClr val="accent1">
                  <a:lumMod val="75000"/>
                </a:schemeClr>
              </a:buClr>
              <a:buSzPct val="85000"/>
            </a:pPr>
            <a:r>
              <a:rPr lang="en-US" b="0" i="0" dirty="0">
                <a:effectLst/>
              </a:rPr>
              <a:t>iptables -I INPUT -d 192.168.0.0/24 -j NFQUEUE --queue-num 1</a:t>
            </a:r>
          </a:p>
          <a:p>
            <a:pPr defTabSz="914400">
              <a:lnSpc>
                <a:spcPct val="90000"/>
              </a:lnSpc>
              <a:spcAft>
                <a:spcPts val="600"/>
              </a:spcAft>
              <a:buClr>
                <a:schemeClr val="accent1">
                  <a:lumMod val="75000"/>
                </a:schemeClr>
              </a:buClr>
              <a:buSzPct val="85000"/>
            </a:pPr>
            <a:r>
              <a:rPr lang="en-US" b="0" i="0" dirty="0">
                <a:effectLst/>
              </a:rPr>
              <a:t>Fill out the rules in the JSON file as follows:</a:t>
            </a:r>
          </a:p>
          <a:p>
            <a:pPr defTabSz="914400">
              <a:lnSpc>
                <a:spcPct val="90000"/>
              </a:lnSpc>
              <a:spcAft>
                <a:spcPts val="600"/>
              </a:spcAft>
              <a:buClr>
                <a:schemeClr val="accent1">
                  <a:lumMod val="75000"/>
                </a:schemeClr>
              </a:buClr>
              <a:buSzPct val="85000"/>
            </a:pPr>
            <a:r>
              <a:rPr lang="en-US" b="0" i="0" dirty="0">
                <a:effectLst/>
              </a:rPr>
              <a:t>Execute firewall.py using python3</a:t>
            </a:r>
          </a:p>
          <a:p>
            <a:pPr indent="-182880" defTabSz="914400">
              <a:lnSpc>
                <a:spcPct val="90000"/>
              </a:lnSpc>
              <a:spcAft>
                <a:spcPts val="600"/>
              </a:spcAft>
              <a:buClr>
                <a:schemeClr val="accent1">
                  <a:lumMod val="75000"/>
                </a:schemeClr>
              </a:buClr>
              <a:buSzPct val="85000"/>
              <a:buFont typeface="Wingdings" pitchFamily="2" charset="2"/>
              <a:buChar char="§"/>
            </a:pPr>
            <a:endParaRPr lang="en-US" dirty="0"/>
          </a:p>
        </p:txBody>
      </p:sp>
      <p:sp>
        <p:nvSpPr>
          <p:cNvPr id="56" name="Freeform: Shape 43">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B6F5ADF0-D0D0-D3DC-C363-ECD883F6AD6C}"/>
              </a:ext>
            </a:extLst>
          </p:cNvPr>
          <p:cNvPicPr>
            <a:picLocks noChangeAspect="1"/>
          </p:cNvPicPr>
          <p:nvPr/>
        </p:nvPicPr>
        <p:blipFill>
          <a:blip r:embed="rId2"/>
          <a:stretch>
            <a:fillRect/>
          </a:stretch>
        </p:blipFill>
        <p:spPr>
          <a:xfrm>
            <a:off x="6272981" y="306723"/>
            <a:ext cx="5919019" cy="2012466"/>
          </a:xfrm>
          <a:prstGeom prst="rect">
            <a:avLst/>
          </a:prstGeom>
        </p:spPr>
      </p:pic>
    </p:spTree>
    <p:extLst>
      <p:ext uri="{BB962C8B-B14F-4D97-AF65-F5344CB8AC3E}">
        <p14:creationId xmlns:p14="http://schemas.microsoft.com/office/powerpoint/2010/main" val="1341955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711</TotalTime>
  <Words>1436</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AmazonEmberLight</vt:lpstr>
      <vt:lpstr>Arial</vt:lpstr>
      <vt:lpstr>Calibri</vt:lpstr>
      <vt:lpstr>futura-pt</vt:lpstr>
      <vt:lpstr>inter-regular</vt:lpstr>
      <vt:lpstr>Rockwell</vt:lpstr>
      <vt:lpstr>Rockwell Condensed</vt:lpstr>
      <vt:lpstr>Rockwell Extra Bold</vt:lpstr>
      <vt:lpstr>Wingdings</vt:lpstr>
      <vt:lpstr>Wood Type</vt:lpstr>
      <vt:lpstr>Firewalls: Workings, Features &amp; Applications</vt:lpstr>
      <vt:lpstr>CONTENTs</vt:lpstr>
      <vt:lpstr>What is A firewall?</vt:lpstr>
      <vt:lpstr>PowerPoint Presentation</vt:lpstr>
      <vt:lpstr>PowerPoint Presentation</vt:lpstr>
      <vt:lpstr>Types of firewalls</vt:lpstr>
      <vt:lpstr>Types of firewalls</vt:lpstr>
      <vt:lpstr>Types of firewalls</vt:lpstr>
      <vt:lpstr>Simplistic implementation</vt:lpstr>
      <vt:lpstr>Simplistic implementation</vt:lpstr>
      <vt:lpstr>Case studies: Adventist health</vt:lpstr>
      <vt:lpstr>Case studies: Adventist health</vt:lpstr>
      <vt:lpstr>Case studies: Lisbon school department</vt:lpstr>
      <vt:lpstr>Case studies: Lisbon school department</vt:lpstr>
      <vt:lpstr>Case studies: great wall</vt:lpstr>
      <vt:lpstr>Case studies: great wall</vt:lpstr>
      <vt:lpstr>FIREWALL Vulnerabilities</vt:lpstr>
      <vt:lpstr>Conclusion</vt:lpstr>
      <vt:lpstr>Thank You For listening AND I’M OPEN TO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Programming</dc:title>
  <dc:creator>Aditya Wanjale</dc:creator>
  <cp:lastModifiedBy>41133_Ishan_22_23</cp:lastModifiedBy>
  <cp:revision>60</cp:revision>
  <dcterms:created xsi:type="dcterms:W3CDTF">2023-03-10T15:46:53Z</dcterms:created>
  <dcterms:modified xsi:type="dcterms:W3CDTF">2023-05-17T04:59:48Z</dcterms:modified>
</cp:coreProperties>
</file>