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sldIdLst>
    <p:sldId id="256" r:id="rId2"/>
    <p:sldId id="258" r:id="rId3"/>
    <p:sldId id="260" r:id="rId4"/>
    <p:sldId id="266" r:id="rId5"/>
    <p:sldId id="261" r:id="rId6"/>
    <p:sldId id="267" r:id="rId7"/>
    <p:sldId id="268" r:id="rId8"/>
    <p:sldId id="269" r:id="rId9"/>
    <p:sldId id="270" r:id="rId10"/>
    <p:sldId id="271" r:id="rId11"/>
    <p:sldId id="272" r:id="rId12"/>
    <p:sldId id="274" r:id="rId13"/>
    <p:sldId id="275" r:id="rId14"/>
    <p:sldId id="276" r:id="rId15"/>
    <p:sldId id="277" r:id="rId16"/>
    <p:sldId id="273"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0" autoAdjust="0"/>
    <p:restoredTop sz="94660"/>
  </p:normalViewPr>
  <p:slideViewPr>
    <p:cSldViewPr>
      <p:cViewPr>
        <p:scale>
          <a:sx n="76" d="100"/>
          <a:sy n="76" d="100"/>
        </p:scale>
        <p:origin x="-1182"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smtClean="0"/>
              <a:t>Click to edit Master title style</a:t>
            </a:r>
            <a:endParaRPr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C600BA28-D627-443B-BDF5-6B6DEA3051AA}" type="slidenum">
              <a:rPr lang="en-US"/>
              <a:pPr>
                <a:defRPr/>
              </a:pPr>
              <a:t>‹#›</a:t>
            </a:fld>
            <a:endParaRPr lang="en-US"/>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7FD320C-2D54-4504-BCA3-4EFBA343FE6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4550137-DEA1-4267-A02B-3530949EF9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FD131592-E3B9-4F1F-BD41-F489304355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smtClean="0"/>
              <a:t>Click to edit Master title style</a:t>
            </a:r>
            <a:endParaRPr lang="en-US"/>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C4EFA8C4-0175-4899-86F7-97413BFB3435}" type="slidenum">
              <a:rPr lang="en-US"/>
              <a:pPr>
                <a:defRPr/>
              </a:pPr>
              <a:t>‹#›</a:t>
            </a:fld>
            <a:endParaRPr lang="en-US"/>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F2EED9A9-6F05-4092-82EF-522D23854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hangingPunct="1">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hangingPunct="1">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extLst/>
          </a:lstStyle>
          <a:p>
            <a:pPr>
              <a:defRPr/>
            </a:pPr>
            <a:endParaRPr lang="en-US"/>
          </a:p>
        </p:txBody>
      </p:sp>
      <p:sp>
        <p:nvSpPr>
          <p:cNvPr id="10" name="Footer Placeholder 7"/>
          <p:cNvSpPr>
            <a:spLocks noGrp="1"/>
          </p:cNvSpPr>
          <p:nvPr>
            <p:ph type="ftr" sz="quarter" idx="11"/>
          </p:nvPr>
        </p:nvSpPr>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5178A197-309F-402D-9F97-A7CF325595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57200" y="253218"/>
            <a:ext cx="8229600" cy="1143000"/>
          </a:xfrm>
        </p:spPr>
        <p:txBody>
          <a:bodyPr/>
          <a:lstStyle>
            <a:extLst/>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endParaRPr lang="en-US"/>
          </a:p>
        </p:txBody>
      </p:sp>
      <p:sp>
        <p:nvSpPr>
          <p:cNvPr id="5" name="Footer Placeholder 3"/>
          <p:cNvSpPr>
            <a:spLocks noGrp="1"/>
          </p:cNvSpPr>
          <p:nvPr>
            <p:ph type="ftr" sz="quarter" idx="11"/>
          </p:nvPr>
        </p:nvSpPr>
        <p:spPr/>
        <p:txBody>
          <a:bodyPr/>
          <a:lstStyle>
            <a:lvl1pPr>
              <a:defRPr/>
            </a:lvl1pPr>
            <a:extLst/>
          </a:lstStyle>
          <a:p>
            <a:pPr>
              <a:defRPr/>
            </a:pPr>
            <a:endParaRPr lang="en-US"/>
          </a:p>
        </p:txBody>
      </p:sp>
      <p:sp>
        <p:nvSpPr>
          <p:cNvPr id="6" name="Slide Number Placeholder 4"/>
          <p:cNvSpPr>
            <a:spLocks noGrp="1"/>
          </p:cNvSpPr>
          <p:nvPr>
            <p:ph type="sldNum" sz="quarter" idx="12"/>
          </p:nvPr>
        </p:nvSpPr>
        <p:spPr/>
        <p:txBody>
          <a:bodyPr/>
          <a:lstStyle>
            <a:lvl1pPr>
              <a:defRPr/>
            </a:lvl1pPr>
            <a:extLst/>
          </a:lstStyle>
          <a:p>
            <a:pPr>
              <a:defRPr/>
            </a:pPr>
            <a:fld id="{7872F014-64F1-40EB-99A7-3B3480473B3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13"/>
          <p:cNvSpPr>
            <a:spLocks noGrp="1"/>
          </p:cNvSpPr>
          <p:nvPr>
            <p:ph type="dt" sz="half"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F6C14D4A-729A-488E-84BB-F220C85959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smtClean="0"/>
              <a:t>Click to edit Master title style</a:t>
            </a:r>
            <a:endParaRPr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2CCEE4E7-9C5B-4963-A5A7-98CF8B2C7FED}" type="slidenum">
              <a:rPr lang="en-US"/>
              <a:pPr>
                <a:defRPr/>
              </a:pPr>
              <a:t>‹#›</a:t>
            </a:fld>
            <a:endParaRPr lang="en-US"/>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smtClean="0"/>
              <a:t>Click to edit Master title style</a:t>
            </a:r>
            <a:endParaRPr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smtClean="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CBE0E000-0FCD-4AE7-9845-BBF98B9BBF3D}" type="slidenum">
              <a:rPr lang="en-US"/>
              <a:pPr>
                <a:defRPr/>
              </a:pPr>
              <a:t>‹#›</a:t>
            </a:fld>
            <a:endParaRPr lang="en-US"/>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latin typeface="Times New Roman" pitchFamily="18" charset="0"/>
              </a:defRPr>
            </a:lvl1pPr>
            <a:extLst/>
          </a:lstStyle>
          <a:p>
            <a:pPr>
              <a:defRPr/>
            </a:pPr>
            <a:endParaRPr lang="en-US"/>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latin typeface="Times New Roman" pitchFamily="18" charset="0"/>
              </a:defRPr>
            </a:lvl1pPr>
            <a:extLst/>
          </a:lstStyle>
          <a:p>
            <a:pPr>
              <a:defRPr/>
            </a:pPr>
            <a:endParaRPr lang="en-US"/>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a:solidFill>
                  <a:schemeClr val="tx2">
                    <a:shade val="90000"/>
                  </a:schemeClr>
                </a:solidFill>
                <a:effectLst/>
                <a:latin typeface="Times New Roman" pitchFamily="18" charset="0"/>
              </a:defRPr>
            </a:lvl1pPr>
            <a:extLst/>
          </a:lstStyle>
          <a:p>
            <a:pPr>
              <a:defRPr/>
            </a:pPr>
            <a:fld id="{66149756-6B9C-4229-BDAC-B567F5FDC0A8}" type="slidenum">
              <a:rPr lang="en-US"/>
              <a:pPr>
                <a:defRPr/>
              </a:pPr>
              <a:t>‹#›</a:t>
            </a:fld>
            <a:endParaRPr lang="en-US"/>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n-US" smtClean="0"/>
              <a:t>Click to edit Master title style</a:t>
            </a:r>
            <a:endParaRPr lang="en-US"/>
          </a:p>
        </p:txBody>
      </p:sp>
      <p:sp>
        <p:nvSpPr>
          <p:cNvPr id="1033"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32" r:id="rId7"/>
    <p:sldLayoutId id="2147483841" r:id="rId8"/>
    <p:sldLayoutId id="2147483842" r:id="rId9"/>
    <p:sldLayoutId id="2147483833" r:id="rId10"/>
    <p:sldLayoutId id="2147483834" r:id="rId11"/>
  </p:sldLayoutIdLst>
  <p:txStyles>
    <p:titleStyle>
      <a:lvl1pPr marL="53975" indent="-53975" algn="r" rtl="0" eaLnBrk="0" fontAlgn="base" hangingPunct="0">
        <a:spcBef>
          <a:spcPct val="0"/>
        </a:spcBef>
        <a:spcAft>
          <a:spcPct val="0"/>
        </a:spcAft>
        <a:defRPr sz="4600" kern="1200">
          <a:solidFill>
            <a:srgbClr val="EDE8CD"/>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EDE8CD"/>
          </a:solidFill>
          <a:latin typeface="Rockwell" pitchFamily="18" charset="0"/>
        </a:defRPr>
      </a:lvl2pPr>
      <a:lvl3pPr marL="53975" indent="-53975" algn="r" rtl="0" eaLnBrk="0" fontAlgn="base" hangingPunct="0">
        <a:spcBef>
          <a:spcPct val="0"/>
        </a:spcBef>
        <a:spcAft>
          <a:spcPct val="0"/>
        </a:spcAft>
        <a:defRPr sz="4600">
          <a:solidFill>
            <a:srgbClr val="EDE8CD"/>
          </a:solidFill>
          <a:latin typeface="Rockwell" pitchFamily="18" charset="0"/>
        </a:defRPr>
      </a:lvl3pPr>
      <a:lvl4pPr marL="53975" indent="-53975" algn="r" rtl="0" eaLnBrk="0" fontAlgn="base" hangingPunct="0">
        <a:spcBef>
          <a:spcPct val="0"/>
        </a:spcBef>
        <a:spcAft>
          <a:spcPct val="0"/>
        </a:spcAft>
        <a:defRPr sz="4600">
          <a:solidFill>
            <a:srgbClr val="EDE8CD"/>
          </a:solidFill>
          <a:latin typeface="Rockwell" pitchFamily="18" charset="0"/>
        </a:defRPr>
      </a:lvl4pPr>
      <a:lvl5pPr marL="53975" indent="-53975" algn="r" rtl="0" eaLnBrk="0" fontAlgn="base" hangingPunct="0">
        <a:spcBef>
          <a:spcPct val="0"/>
        </a:spcBef>
        <a:spcAft>
          <a:spcPct val="0"/>
        </a:spcAft>
        <a:defRPr sz="4600">
          <a:solidFill>
            <a:srgbClr val="EDE8CD"/>
          </a:solidFill>
          <a:latin typeface="Rockwell" pitchFamily="18" charset="0"/>
        </a:defRPr>
      </a:lvl5pPr>
      <a:lvl6pPr marL="511175" indent="-53975" algn="r" rtl="0" fontAlgn="base">
        <a:spcBef>
          <a:spcPct val="0"/>
        </a:spcBef>
        <a:spcAft>
          <a:spcPct val="0"/>
        </a:spcAft>
        <a:defRPr sz="4600">
          <a:solidFill>
            <a:srgbClr val="EDE8CD"/>
          </a:solidFill>
          <a:latin typeface="Rockwell" pitchFamily="18" charset="0"/>
        </a:defRPr>
      </a:lvl6pPr>
      <a:lvl7pPr marL="968375" indent="-53975" algn="r" rtl="0" fontAlgn="base">
        <a:spcBef>
          <a:spcPct val="0"/>
        </a:spcBef>
        <a:spcAft>
          <a:spcPct val="0"/>
        </a:spcAft>
        <a:defRPr sz="4600">
          <a:solidFill>
            <a:srgbClr val="EDE8CD"/>
          </a:solidFill>
          <a:latin typeface="Rockwell" pitchFamily="18" charset="0"/>
        </a:defRPr>
      </a:lvl7pPr>
      <a:lvl8pPr marL="1425575" indent="-53975" algn="r" rtl="0" fontAlgn="base">
        <a:spcBef>
          <a:spcPct val="0"/>
        </a:spcBef>
        <a:spcAft>
          <a:spcPct val="0"/>
        </a:spcAft>
        <a:defRPr sz="4600">
          <a:solidFill>
            <a:srgbClr val="EDE8CD"/>
          </a:solidFill>
          <a:latin typeface="Rockwell" pitchFamily="18" charset="0"/>
        </a:defRPr>
      </a:lvl8pPr>
      <a:lvl9pPr marL="1882775" indent="-53975" algn="r" rtl="0" fontAlgn="base">
        <a:spcBef>
          <a:spcPct val="0"/>
        </a:spcBef>
        <a:spcAft>
          <a:spcPct val="0"/>
        </a:spcAft>
        <a:defRPr sz="4600">
          <a:solidFill>
            <a:srgbClr val="EDE8CD"/>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9BBB59"/>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9BBB59"/>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9BBB59"/>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indent="0" eaLnBrk="1" fontAlgn="auto" hangingPunct="1">
              <a:spcAft>
                <a:spcPts val="0"/>
              </a:spcAft>
              <a:defRPr/>
            </a:pPr>
            <a:r>
              <a:rPr lang="en-US" dirty="0" smtClean="0">
                <a:solidFill>
                  <a:schemeClr val="tx2">
                    <a:tint val="100000"/>
                    <a:shade val="90000"/>
                    <a:satMod val="250000"/>
                    <a:alpha val="100000"/>
                  </a:schemeClr>
                </a:solidFill>
              </a:rPr>
              <a:t>Beyond the Five-Paragraph Essay</a:t>
            </a:r>
          </a:p>
        </p:txBody>
      </p:sp>
      <p:sp>
        <p:nvSpPr>
          <p:cNvPr id="10243" name="Rectangle 5"/>
          <p:cNvSpPr>
            <a:spLocks noGrp="1" noChangeArrowheads="1"/>
          </p:cNvSpPr>
          <p:nvPr>
            <p:ph type="subTitle" idx="1"/>
          </p:nvPr>
        </p:nvSpPr>
        <p:spPr>
          <a:xfrm>
            <a:off x="2133600" y="2819400"/>
            <a:ext cx="6559550" cy="1752600"/>
          </a:xfrm>
          <a:noFill/>
        </p:spPr>
        <p:txBody>
          <a:bodyPr/>
          <a:lstStyle/>
          <a:p>
            <a:pPr eaLnBrk="1" hangingPunct="1">
              <a:spcBef>
                <a:spcPct val="0"/>
              </a:spcBef>
            </a:pPr>
            <a:r>
              <a:rPr lang="en-US" sz="2800" smtClean="0">
                <a:latin typeface="Times New Roman" charset="0"/>
                <a:cs typeface="Times New Roman" charset="0"/>
              </a:rPr>
              <a:t>Where no five-paragraph essay has gone before!</a:t>
            </a:r>
          </a:p>
        </p:txBody>
      </p:sp>
      <p:sp>
        <p:nvSpPr>
          <p:cNvPr id="2054" name="Rectangle 6"/>
          <p:cNvSpPr>
            <a:spLocks noChangeArrowheads="1"/>
          </p:cNvSpPr>
          <p:nvPr/>
        </p:nvSpPr>
        <p:spPr bwMode="auto">
          <a:xfrm>
            <a:off x="4572000" y="5943600"/>
            <a:ext cx="3962400" cy="304800"/>
          </a:xfrm>
          <a:prstGeom prst="rect">
            <a:avLst/>
          </a:prstGeom>
          <a:noFill/>
          <a:ln w="9525">
            <a:noFill/>
            <a:miter lim="800000"/>
            <a:headEnd/>
            <a:tailEnd/>
          </a:ln>
        </p:spPr>
        <p:txBody>
          <a:bodyPr/>
          <a:lstStyle/>
          <a:p>
            <a:endParaRPr lang="en-US" sz="1800" dirty="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499"/>
                                          </p:stCondLst>
                                        </p:cTn>
                                        <p:tgtEl>
                                          <p:spTgt spid="20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Look to the history books:</a:t>
            </a:r>
            <a:endParaRPr lang="en-US" dirty="0"/>
          </a:p>
        </p:txBody>
      </p:sp>
      <p:sp>
        <p:nvSpPr>
          <p:cNvPr id="3" name="Content Placeholder 2"/>
          <p:cNvSpPr>
            <a:spLocks noGrp="1"/>
          </p:cNvSpPr>
          <p:nvPr>
            <p:ph idx="1"/>
          </p:nvPr>
        </p:nvSpPr>
        <p:spPr/>
        <p:txBody>
          <a:bodyPr/>
          <a:lstStyle/>
          <a:p>
            <a:r>
              <a:rPr lang="en-US" dirty="0" smtClean="0"/>
              <a:t>Twain published the book in 1884, well after the Civil War and more </a:t>
            </a:r>
            <a:r>
              <a:rPr lang="en-US" dirty="0"/>
              <a:t>than twenty years after the signing of the Emancipation </a:t>
            </a:r>
            <a:r>
              <a:rPr lang="en-US" dirty="0" smtClean="0"/>
              <a:t>Proclamation.</a:t>
            </a:r>
          </a:p>
          <a:p>
            <a:r>
              <a:rPr lang="en-US" dirty="0" smtClean="0"/>
              <a:t>Novel takes place in Antebellum South (1830s-1840s).</a:t>
            </a:r>
          </a:p>
          <a:p>
            <a:r>
              <a:rPr lang="en-US" dirty="0" smtClean="0"/>
              <a:t>Twain lived from 1835 to 1884.</a:t>
            </a:r>
            <a:endParaRPr lang="en-US" dirty="0"/>
          </a:p>
        </p:txBody>
      </p:sp>
    </p:spTree>
    <p:extLst>
      <p:ext uri="{BB962C8B-B14F-4D97-AF65-F5344CB8AC3E}">
        <p14:creationId xmlns:p14="http://schemas.microsoft.com/office/powerpoint/2010/main" val="133690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Alternative to the “Grocery List” Thesis:</a:t>
            </a:r>
            <a:endParaRPr lang="en-US" dirty="0"/>
          </a:p>
        </p:txBody>
      </p:sp>
      <p:sp>
        <p:nvSpPr>
          <p:cNvPr id="3" name="Content Placeholder 2"/>
          <p:cNvSpPr>
            <a:spLocks noGrp="1"/>
          </p:cNvSpPr>
          <p:nvPr>
            <p:ph idx="1"/>
          </p:nvPr>
        </p:nvSpPr>
        <p:spPr>
          <a:xfrm>
            <a:off x="457200" y="1371600"/>
            <a:ext cx="8229600" cy="4800600"/>
          </a:xfrm>
        </p:spPr>
        <p:txBody>
          <a:bodyPr/>
          <a:lstStyle/>
          <a:p>
            <a:pPr marL="0" indent="0">
              <a:buNone/>
            </a:pPr>
            <a:r>
              <a:rPr lang="en-US" dirty="0" smtClean="0"/>
              <a:t>	</a:t>
            </a:r>
            <a:r>
              <a:rPr lang="en-US" u="sng" dirty="0" smtClean="0"/>
              <a:t>Although</a:t>
            </a:r>
            <a:r>
              <a:rPr lang="en-US" dirty="0" smtClean="0"/>
              <a:t> Mark Twain ostensibly [apparently, seemingly] wrote about America in the 1830s and 1840s in </a:t>
            </a:r>
            <a:r>
              <a:rPr lang="en-US" i="1" dirty="0" smtClean="0"/>
              <a:t>The Adventures of Huckleberry Finn</a:t>
            </a:r>
            <a:r>
              <a:rPr lang="en-US" dirty="0" smtClean="0"/>
              <a:t>, his decision to leave Jim in a state of limbo at the end </a:t>
            </a:r>
            <a:r>
              <a:rPr lang="en-US" u="sng" dirty="0" smtClean="0"/>
              <a:t>epitomizes</a:t>
            </a:r>
            <a:r>
              <a:rPr lang="en-US" dirty="0" smtClean="0"/>
              <a:t> the plight that many African Americans still face today.</a:t>
            </a:r>
          </a:p>
          <a:p>
            <a:pPr marL="0" indent="0">
              <a:buNone/>
            </a:pPr>
            <a:r>
              <a:rPr lang="en-US" b="1" dirty="0" smtClean="0">
                <a:solidFill>
                  <a:srgbClr val="FFFF00"/>
                </a:solidFill>
              </a:rPr>
              <a:t>Plight = key word. Social, political, economic, educational, and, criminal, judicial disadvantages.</a:t>
            </a:r>
            <a:endParaRPr lang="en-US" b="1" dirty="0">
              <a:solidFill>
                <a:srgbClr val="FFFF00"/>
              </a:solidFill>
            </a:endParaRPr>
          </a:p>
        </p:txBody>
      </p:sp>
    </p:spTree>
    <p:extLst>
      <p:ext uri="{BB962C8B-B14F-4D97-AF65-F5344CB8AC3E}">
        <p14:creationId xmlns:p14="http://schemas.microsoft.com/office/powerpoint/2010/main" val="357696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ctr"/>
            <a:r>
              <a:rPr lang="en-US" dirty="0" smtClean="0"/>
              <a:t>Introductory Paragraph</a:t>
            </a:r>
            <a:endParaRPr lang="en-US" dirty="0"/>
          </a:p>
        </p:txBody>
      </p:sp>
      <p:sp>
        <p:nvSpPr>
          <p:cNvPr id="3" name="Content Placeholder 2"/>
          <p:cNvSpPr>
            <a:spLocks noGrp="1"/>
          </p:cNvSpPr>
          <p:nvPr>
            <p:ph idx="1"/>
          </p:nvPr>
        </p:nvSpPr>
        <p:spPr>
          <a:xfrm>
            <a:off x="457200" y="914400"/>
            <a:ext cx="8229600" cy="5257800"/>
          </a:xfrm>
        </p:spPr>
        <p:txBody>
          <a:bodyPr/>
          <a:lstStyle/>
          <a:p>
            <a:pPr marL="0" indent="0" algn="ctr">
              <a:buNone/>
            </a:pPr>
            <a:r>
              <a:rPr lang="en-US" sz="2000" b="1" u="sng" dirty="0"/>
              <a:t>“</a:t>
            </a:r>
            <a:r>
              <a:rPr lang="en-US" sz="2000" b="1" i="1" u="sng" dirty="0"/>
              <a:t>Was Mark Twain Ahead of His Time</a:t>
            </a:r>
            <a:r>
              <a:rPr lang="en-US" sz="2000" b="1" u="sng" dirty="0" smtClean="0"/>
              <a:t>?”</a:t>
            </a:r>
          </a:p>
          <a:p>
            <a:pPr marL="0" indent="0" algn="ctr">
              <a:buNone/>
            </a:pPr>
            <a:endParaRPr lang="en-US" sz="2000" dirty="0"/>
          </a:p>
          <a:p>
            <a:pPr marL="0" indent="0">
              <a:buNone/>
            </a:pPr>
            <a:r>
              <a:rPr lang="en-US" sz="2000" dirty="0" smtClean="0"/>
              <a:t>	</a:t>
            </a:r>
            <a:r>
              <a:rPr lang="en-US" sz="2150" dirty="0" smtClean="0"/>
              <a:t>Since </a:t>
            </a:r>
            <a:r>
              <a:rPr lang="en-US" sz="2150" dirty="0"/>
              <a:t>the beginning of </a:t>
            </a:r>
            <a:r>
              <a:rPr lang="en-US" sz="2150" dirty="0" smtClean="0"/>
              <a:t>time, </a:t>
            </a:r>
            <a:r>
              <a:rPr lang="en-US" sz="2150" dirty="0"/>
              <a:t>there has been prejudice and discrimination. When the first dinosaur poked its head out of the egg shell, the T-Rex had asserted its superiority over the lowly triceratops. Ever since homo sapiens began to walk upright, Neanderthals were relegated to the back of the cave by Cro-Magnon man. This pattern of discrimination is clearly illustrated in the novel by the renowned writer Mark Twain in his critically acclaimed, best- selling, and often-banned </a:t>
            </a:r>
            <a:r>
              <a:rPr lang="en-US" sz="2150" i="1" dirty="0" smtClean="0"/>
              <a:t>The </a:t>
            </a:r>
            <a:r>
              <a:rPr lang="en-US" sz="2150" i="1" dirty="0"/>
              <a:t>Adventures of Huckleberry Finn.</a:t>
            </a:r>
            <a:r>
              <a:rPr lang="en-US" sz="2150" dirty="0"/>
              <a:t> Likewise, this pattern continues today in the twenty-first century as shown in the book that Michelle Alexander had decided to write called </a:t>
            </a:r>
            <a:r>
              <a:rPr lang="en-US" sz="2150" i="1" dirty="0"/>
              <a:t>The New Jim Crow: Mass Incarceration in the Age of Colorblindness. </a:t>
            </a:r>
            <a:r>
              <a:rPr lang="en-US" sz="2150" dirty="0"/>
              <a:t>Take the war on drugs. This shows that Mark Twain knew what he was doing.</a:t>
            </a:r>
          </a:p>
          <a:p>
            <a:endParaRPr lang="en-US" sz="2000" dirty="0"/>
          </a:p>
        </p:txBody>
      </p:sp>
    </p:spTree>
    <p:extLst>
      <p:ext uri="{BB962C8B-B14F-4D97-AF65-F5344CB8AC3E}">
        <p14:creationId xmlns:p14="http://schemas.microsoft.com/office/powerpoint/2010/main" val="80637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algn="l"/>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sz="4000" b="1" dirty="0" smtClean="0"/>
              <a:t>Now </a:t>
            </a:r>
            <a:r>
              <a:rPr lang="en-US" sz="4000" b="1" dirty="0"/>
              <a:t>let’s focus on Topic </a:t>
            </a:r>
            <a:r>
              <a:rPr lang="en-US" sz="4000" b="1" dirty="0" smtClean="0"/>
              <a:t>Sentences:</a:t>
            </a:r>
            <a:r>
              <a:rPr lang="en-US" sz="4000" b="1" dirty="0"/>
              <a:t/>
            </a:r>
            <a:br>
              <a:rPr lang="en-US" sz="4000" b="1" dirty="0"/>
            </a:br>
            <a:endParaRPr lang="en-US" sz="4000" dirty="0"/>
          </a:p>
        </p:txBody>
      </p:sp>
      <p:sp>
        <p:nvSpPr>
          <p:cNvPr id="3" name="Content Placeholder 2"/>
          <p:cNvSpPr>
            <a:spLocks noGrp="1"/>
          </p:cNvSpPr>
          <p:nvPr>
            <p:ph idx="1"/>
          </p:nvPr>
        </p:nvSpPr>
        <p:spPr/>
        <p:txBody>
          <a:bodyPr/>
          <a:lstStyle/>
          <a:p>
            <a:r>
              <a:rPr lang="en-US" dirty="0" smtClean="0"/>
              <a:t> </a:t>
            </a:r>
            <a:r>
              <a:rPr lang="en-US" dirty="0"/>
              <a:t>A thesis needs several supporting topic sentences to support its main point.</a:t>
            </a:r>
          </a:p>
          <a:p>
            <a:r>
              <a:rPr lang="en-US" dirty="0" smtClean="0"/>
              <a:t> </a:t>
            </a:r>
            <a:r>
              <a:rPr lang="en-US" dirty="0"/>
              <a:t>In this class, each major body paragraph will begin with a topic sentence.</a:t>
            </a:r>
          </a:p>
          <a:p>
            <a:r>
              <a:rPr lang="en-US" dirty="0" smtClean="0"/>
              <a:t> </a:t>
            </a:r>
            <a:r>
              <a:rPr lang="en-US" dirty="0"/>
              <a:t>Each topic sentence should directly relate to and support the thesis statement</a:t>
            </a:r>
            <a:r>
              <a:rPr lang="en-US" dirty="0" smtClean="0"/>
              <a:t>.</a:t>
            </a:r>
          </a:p>
          <a:p>
            <a:r>
              <a:rPr lang="en-US" dirty="0" smtClean="0"/>
              <a:t>Each topic sentence must make your specific claim in support of thesis.</a:t>
            </a:r>
            <a:endParaRPr lang="en-US" dirty="0"/>
          </a:p>
        </p:txBody>
      </p:sp>
    </p:spTree>
    <p:extLst>
      <p:ext uri="{BB962C8B-B14F-4D97-AF65-F5344CB8AC3E}">
        <p14:creationId xmlns:p14="http://schemas.microsoft.com/office/powerpoint/2010/main" val="95596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431800"/>
          </a:xfrm>
        </p:spPr>
        <p:txBody>
          <a:bodyPr>
            <a:noAutofit/>
          </a:bodyPr>
          <a:lstStyle/>
          <a:p>
            <a:pPr algn="ctr"/>
            <a:r>
              <a:rPr lang="en-US" sz="3600" dirty="0" smtClean="0"/>
              <a:t>If this were your thesis:</a:t>
            </a:r>
            <a:endParaRPr lang="en-US" sz="3600" dirty="0"/>
          </a:p>
        </p:txBody>
      </p:sp>
      <p:sp>
        <p:nvSpPr>
          <p:cNvPr id="3" name="Content Placeholder 2"/>
          <p:cNvSpPr>
            <a:spLocks noGrp="1"/>
          </p:cNvSpPr>
          <p:nvPr>
            <p:ph idx="1"/>
          </p:nvPr>
        </p:nvSpPr>
        <p:spPr>
          <a:xfrm>
            <a:off x="457200" y="609600"/>
            <a:ext cx="8229600" cy="5943600"/>
          </a:xfrm>
        </p:spPr>
        <p:txBody>
          <a:bodyPr/>
          <a:lstStyle/>
          <a:p>
            <a:pPr marL="0" indent="0">
              <a:buNone/>
            </a:pPr>
            <a:r>
              <a:rPr lang="en-US" sz="1800" i="1" dirty="0"/>
              <a:t>Television advertising has spiraled of control, inundating our lives with nothing </a:t>
            </a:r>
            <a:r>
              <a:rPr lang="en-US" sz="1800" i="1" dirty="0" smtClean="0"/>
              <a:t>but ads </a:t>
            </a:r>
            <a:r>
              <a:rPr lang="en-US" sz="1800" i="1" dirty="0"/>
              <a:t>that try to empty our pockets and make us feel bad about how we look</a:t>
            </a:r>
            <a:r>
              <a:rPr lang="en-US" sz="1800" i="1" dirty="0" smtClean="0"/>
              <a:t>.</a:t>
            </a:r>
          </a:p>
          <a:p>
            <a:pPr marL="0" indent="0">
              <a:buNone/>
            </a:pPr>
            <a:endParaRPr lang="en-US" sz="1800" i="1" dirty="0"/>
          </a:p>
          <a:p>
            <a:pPr marL="0" indent="0" algn="ctr">
              <a:buNone/>
            </a:pPr>
            <a:r>
              <a:rPr lang="en-US" sz="1800" dirty="0"/>
              <a:t>…these could be topic sentences</a:t>
            </a:r>
            <a:r>
              <a:rPr lang="en-US" sz="1800" dirty="0" smtClean="0"/>
              <a:t>:</a:t>
            </a:r>
          </a:p>
          <a:p>
            <a:pPr marL="0" indent="0" algn="ctr">
              <a:buNone/>
            </a:pPr>
            <a:endParaRPr lang="en-US" sz="1800" dirty="0"/>
          </a:p>
          <a:p>
            <a:pPr>
              <a:buFont typeface="Wingdings" panose="05000000000000000000" pitchFamily="2" charset="2"/>
              <a:buChar char="q"/>
            </a:pPr>
            <a:r>
              <a:rPr lang="en-US" sz="1800" i="1" dirty="0"/>
              <a:t>An hour show is now just 44 minutes due to 16 minutes of advertising time, </a:t>
            </a:r>
            <a:r>
              <a:rPr lang="en-US" sz="1800" i="1" dirty="0" smtClean="0"/>
              <a:t>wasted time </a:t>
            </a:r>
            <a:r>
              <a:rPr lang="en-US" sz="1800" i="1" dirty="0"/>
              <a:t>that should be spent on giving us more entertainment</a:t>
            </a:r>
            <a:r>
              <a:rPr lang="en-US" sz="1800" i="1" dirty="0" smtClean="0"/>
              <a:t>.</a:t>
            </a:r>
          </a:p>
          <a:p>
            <a:pPr marL="0" indent="0">
              <a:buNone/>
            </a:pPr>
            <a:endParaRPr lang="en-US" sz="1800" i="1" dirty="0"/>
          </a:p>
          <a:p>
            <a:pPr>
              <a:buFont typeface="Wingdings" panose="05000000000000000000" pitchFamily="2" charset="2"/>
              <a:buChar char="q"/>
            </a:pPr>
            <a:r>
              <a:rPr lang="en-US" sz="1800" i="1" dirty="0"/>
              <a:t>Advertising even permeates shows themselves through product placements, making </a:t>
            </a:r>
            <a:r>
              <a:rPr lang="en-US" sz="1800" i="1" dirty="0" smtClean="0"/>
              <a:t>us feel </a:t>
            </a:r>
            <a:r>
              <a:rPr lang="en-US" sz="1800" i="1" dirty="0"/>
              <a:t>like our lives aren’t “real” unless we spend money on products we don’t need</a:t>
            </a:r>
            <a:r>
              <a:rPr lang="en-US" sz="1800" i="1" dirty="0" smtClean="0"/>
              <a:t>. </a:t>
            </a:r>
          </a:p>
          <a:p>
            <a:pPr marL="0" indent="0">
              <a:buNone/>
            </a:pPr>
            <a:endParaRPr lang="en-US" sz="1800" i="1" dirty="0"/>
          </a:p>
          <a:p>
            <a:pPr>
              <a:buFont typeface="Wingdings" panose="05000000000000000000" pitchFamily="2" charset="2"/>
              <a:buChar char="q"/>
            </a:pPr>
            <a:r>
              <a:rPr lang="en-US" sz="1800" i="1" dirty="0"/>
              <a:t>Most actors in these commercials don’t look like the average person, making </a:t>
            </a:r>
            <a:r>
              <a:rPr lang="en-US" sz="1800" i="1" dirty="0" smtClean="0"/>
              <a:t>many Americans </a:t>
            </a:r>
            <a:r>
              <a:rPr lang="en-US" sz="1800" i="1" dirty="0"/>
              <a:t>feel as if they have to look like the beautiful people in these </a:t>
            </a:r>
            <a:r>
              <a:rPr lang="en-US" sz="1800" i="1" dirty="0" smtClean="0"/>
              <a:t>ads </a:t>
            </a:r>
            <a:r>
              <a:rPr lang="en-US" sz="1800" i="1" dirty="0"/>
              <a:t>just to </a:t>
            </a:r>
            <a:r>
              <a:rPr lang="en-US" sz="1800" i="1" dirty="0" smtClean="0"/>
              <a:t>fit in.</a:t>
            </a:r>
          </a:p>
          <a:p>
            <a:pPr>
              <a:buFont typeface="Wingdings" panose="05000000000000000000" pitchFamily="2" charset="2"/>
              <a:buChar char="q"/>
            </a:pPr>
            <a:r>
              <a:rPr lang="en-US" sz="1800" b="1" u="sng" dirty="0" smtClean="0">
                <a:solidFill>
                  <a:srgbClr val="FFFF00"/>
                </a:solidFill>
              </a:rPr>
              <a:t>Hint</a:t>
            </a:r>
            <a:r>
              <a:rPr lang="en-US" sz="1800" b="1" dirty="0" smtClean="0">
                <a:solidFill>
                  <a:srgbClr val="FFFF00"/>
                </a:solidFill>
              </a:rPr>
              <a:t>:  One way to test whether you have written effective topic sentences is to rewrite your thesis as a question. Topic sentences should answer that question.</a:t>
            </a:r>
          </a:p>
          <a:p>
            <a:pPr marL="411163" lvl="1" indent="0">
              <a:buNone/>
            </a:pPr>
            <a:r>
              <a:rPr lang="en-US" sz="1200" b="1" dirty="0">
                <a:solidFill>
                  <a:srgbClr val="FFFF00"/>
                </a:solidFill>
              </a:rPr>
              <a:t>	</a:t>
            </a:r>
            <a:r>
              <a:rPr lang="en-US" sz="2000" b="1" dirty="0" smtClean="0">
                <a:solidFill>
                  <a:schemeClr val="accent6">
                    <a:lumMod val="40000"/>
                    <a:lumOff val="60000"/>
                  </a:schemeClr>
                </a:solidFill>
              </a:rPr>
              <a:t>In what ways has television advertising spiraled out of control, inundating our lives with nothing but ads that try to empty our pockets and make us feel bad about how we look?</a:t>
            </a:r>
            <a:endParaRPr lang="en-US" sz="2000" b="1" dirty="0">
              <a:solidFill>
                <a:schemeClr val="accent6">
                  <a:lumMod val="40000"/>
                  <a:lumOff val="60000"/>
                </a:schemeClr>
              </a:solidFill>
            </a:endParaRPr>
          </a:p>
        </p:txBody>
      </p:sp>
    </p:spTree>
    <p:extLst>
      <p:ext uri="{BB962C8B-B14F-4D97-AF65-F5344CB8AC3E}">
        <p14:creationId xmlns:p14="http://schemas.microsoft.com/office/powerpoint/2010/main" val="115071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803400"/>
          </a:xfrm>
        </p:spPr>
        <p:txBody>
          <a:bodyPr>
            <a:normAutofit fontScale="90000"/>
          </a:bodyPr>
          <a:lstStyle/>
          <a:p>
            <a:pPr algn="ctr"/>
            <a:r>
              <a:rPr lang="en-US" b="1" dirty="0"/>
              <a:t>A Successful Essay is a </a:t>
            </a:r>
            <a:r>
              <a:rPr lang="en-US" i="1" dirty="0"/>
              <a:t>UNIFIED </a:t>
            </a:r>
            <a:r>
              <a:rPr lang="en-US" b="1" dirty="0"/>
              <a:t>Essay.</a:t>
            </a:r>
            <a:br>
              <a:rPr lang="en-US" b="1" dirty="0"/>
            </a:br>
            <a:endParaRPr lang="en-US" dirty="0"/>
          </a:p>
        </p:txBody>
      </p:sp>
      <p:sp>
        <p:nvSpPr>
          <p:cNvPr id="3" name="Content Placeholder 2"/>
          <p:cNvSpPr>
            <a:spLocks noGrp="1"/>
          </p:cNvSpPr>
          <p:nvPr>
            <p:ph idx="1"/>
          </p:nvPr>
        </p:nvSpPr>
        <p:spPr>
          <a:xfrm>
            <a:off x="457200" y="1981200"/>
            <a:ext cx="8229600" cy="4191000"/>
          </a:xfrm>
        </p:spPr>
        <p:txBody>
          <a:bodyPr/>
          <a:lstStyle/>
          <a:p>
            <a:pPr marL="0" indent="0" algn="ctr">
              <a:buNone/>
            </a:pPr>
            <a:r>
              <a:rPr lang="en-US" b="1" dirty="0" smtClean="0"/>
              <a:t>Unity:</a:t>
            </a:r>
          </a:p>
          <a:p>
            <a:pPr marL="0" indent="0" algn="ctr">
              <a:buNone/>
            </a:pPr>
            <a:endParaRPr lang="en-US" b="1" dirty="0"/>
          </a:p>
          <a:p>
            <a:r>
              <a:rPr lang="en-US" i="1" dirty="0"/>
              <a:t>A paragraph is unified if all its sentences relate directly to its topic sentence</a:t>
            </a:r>
            <a:r>
              <a:rPr lang="en-US" i="1" dirty="0" smtClean="0"/>
              <a:t>.</a:t>
            </a:r>
          </a:p>
          <a:p>
            <a:pPr marL="0" indent="0">
              <a:buNone/>
            </a:pPr>
            <a:endParaRPr lang="en-US" i="1" dirty="0"/>
          </a:p>
          <a:p>
            <a:r>
              <a:rPr lang="en-US" i="1" dirty="0"/>
              <a:t>An essay is unified if all its topic sentences relate directly to its thesis statement.</a:t>
            </a:r>
            <a:endParaRPr lang="en-US" dirty="0"/>
          </a:p>
        </p:txBody>
      </p:sp>
    </p:spTree>
    <p:extLst>
      <p:ext uri="{BB962C8B-B14F-4D97-AF65-F5344CB8AC3E}">
        <p14:creationId xmlns:p14="http://schemas.microsoft.com/office/powerpoint/2010/main" val="289776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If your introduction and conclusion could swap positions in your essay with no loss of comprehensibility, you have written </a:t>
            </a:r>
            <a:r>
              <a:rPr lang="en-US" dirty="0" smtClean="0"/>
              <a:t>an ineffective conclusion</a:t>
            </a:r>
            <a:r>
              <a:rPr lang="en-US"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2" y="3657600"/>
            <a:ext cx="2514600" cy="2514600"/>
          </a:xfrm>
          <a:prstGeom prst="rect">
            <a:avLst/>
          </a:prstGeom>
        </p:spPr>
      </p:pic>
    </p:spTree>
    <p:extLst>
      <p:ext uri="{BB962C8B-B14F-4D97-AF65-F5344CB8AC3E}">
        <p14:creationId xmlns:p14="http://schemas.microsoft.com/office/powerpoint/2010/main" val="105188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762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The five-paragraph essay...</a:t>
            </a:r>
          </a:p>
        </p:txBody>
      </p:sp>
      <p:sp>
        <p:nvSpPr>
          <p:cNvPr id="4099" name="Rectangle 3"/>
          <p:cNvSpPr>
            <a:spLocks noGrp="1" noChangeArrowheads="1"/>
          </p:cNvSpPr>
          <p:nvPr>
            <p:ph idx="1"/>
          </p:nvPr>
        </p:nvSpPr>
        <p:spPr>
          <a:xfrm>
            <a:off x="609600" y="914400"/>
            <a:ext cx="7924800" cy="5943600"/>
          </a:xfrm>
        </p:spPr>
        <p:txBody>
          <a:bodyPr>
            <a:normAutofit fontScale="92500"/>
          </a:bodyPr>
          <a:lstStyle/>
          <a:p>
            <a:pPr eaLnBrk="1" fontAlgn="auto" hangingPunct="1">
              <a:spcBef>
                <a:spcPts val="0"/>
              </a:spcBef>
              <a:spcAft>
                <a:spcPts val="0"/>
              </a:spcAft>
              <a:buFont typeface="Wingdings 2"/>
              <a:buChar char=""/>
              <a:defRPr/>
            </a:pPr>
            <a:endParaRPr lang="en-US" sz="2400" dirty="0" smtClean="0">
              <a:latin typeface="Times New Roman" pitchFamily="18" charset="0"/>
            </a:endParaRPr>
          </a:p>
          <a:p>
            <a:pPr eaLnBrk="1" fontAlgn="auto" hangingPunct="1">
              <a:spcBef>
                <a:spcPts val="0"/>
              </a:spcBef>
              <a:spcAft>
                <a:spcPts val="0"/>
              </a:spcAft>
              <a:buFont typeface="Wingdings 2"/>
              <a:buChar char=""/>
              <a:defRPr/>
            </a:pPr>
            <a:r>
              <a:rPr lang="en-US" sz="3000" dirty="0" smtClean="0">
                <a:latin typeface="Times New Roman" pitchFamily="18" charset="0"/>
              </a:rPr>
              <a:t>The </a:t>
            </a:r>
            <a:r>
              <a:rPr lang="en-US" sz="3000" i="1" dirty="0" smtClean="0">
                <a:solidFill>
                  <a:schemeClr val="bg2">
                    <a:lumMod val="20000"/>
                    <a:lumOff val="80000"/>
                  </a:schemeClr>
                </a:solidFill>
                <a:latin typeface="Times New Roman" pitchFamily="18" charset="0"/>
              </a:rPr>
              <a:t>five-paragraph essay</a:t>
            </a:r>
            <a:r>
              <a:rPr lang="en-US" sz="3000" dirty="0" smtClean="0">
                <a:solidFill>
                  <a:schemeClr val="bg2">
                    <a:lumMod val="20000"/>
                    <a:lumOff val="80000"/>
                  </a:schemeClr>
                </a:solidFill>
                <a:latin typeface="Times New Roman" pitchFamily="18" charset="0"/>
              </a:rPr>
              <a:t> </a:t>
            </a:r>
            <a:r>
              <a:rPr lang="en-US" sz="3000" dirty="0" smtClean="0">
                <a:latin typeface="Times New Roman" pitchFamily="18" charset="0"/>
              </a:rPr>
              <a:t>has a very rigid structure.</a:t>
            </a:r>
          </a:p>
          <a:p>
            <a:pPr eaLnBrk="1" fontAlgn="auto" hangingPunct="1">
              <a:spcBef>
                <a:spcPts val="0"/>
              </a:spcBef>
              <a:spcAft>
                <a:spcPts val="0"/>
              </a:spcAft>
              <a:buFont typeface="Wingdings 2"/>
              <a:buNone/>
              <a:defRPr/>
            </a:pPr>
            <a:endParaRPr lang="en-US" sz="1100" dirty="0" smtClean="0">
              <a:latin typeface="Times New Roman" pitchFamily="18" charset="0"/>
            </a:endParaRPr>
          </a:p>
          <a:p>
            <a:pPr eaLnBrk="1" fontAlgn="auto" hangingPunct="1">
              <a:spcBef>
                <a:spcPts val="0"/>
              </a:spcBef>
              <a:spcAft>
                <a:spcPts val="0"/>
              </a:spcAft>
              <a:buFont typeface="Wingdings 2"/>
              <a:buChar char=""/>
              <a:defRPr/>
            </a:pPr>
            <a:endParaRPr lang="en-US" sz="1100" dirty="0" smtClean="0">
              <a:latin typeface="Times New Roman" pitchFamily="18" charset="0"/>
            </a:endParaRPr>
          </a:p>
          <a:p>
            <a:pPr eaLnBrk="1" fontAlgn="auto" hangingPunct="1">
              <a:spcBef>
                <a:spcPts val="0"/>
              </a:spcBef>
              <a:spcAft>
                <a:spcPts val="0"/>
              </a:spcAft>
              <a:buFont typeface="Wingdings 2"/>
              <a:buChar char=""/>
              <a:defRPr/>
            </a:pPr>
            <a:r>
              <a:rPr lang="en-US" sz="3000" dirty="0" smtClean="0">
                <a:latin typeface="Times New Roman" pitchFamily="18" charset="0"/>
              </a:rPr>
              <a:t>There is a </a:t>
            </a:r>
            <a:r>
              <a:rPr lang="en-US" sz="3000" i="1" dirty="0" smtClean="0">
                <a:solidFill>
                  <a:schemeClr val="accent1">
                    <a:lumMod val="40000"/>
                    <a:lumOff val="60000"/>
                  </a:schemeClr>
                </a:solidFill>
                <a:latin typeface="Times New Roman" pitchFamily="18" charset="0"/>
              </a:rPr>
              <a:t>thesis statement </a:t>
            </a:r>
            <a:r>
              <a:rPr lang="en-US" sz="3000" dirty="0" smtClean="0">
                <a:latin typeface="Times New Roman" pitchFamily="18" charset="0"/>
              </a:rPr>
              <a:t>that presents a </a:t>
            </a:r>
            <a:r>
              <a:rPr lang="en-US" sz="3000" i="1" dirty="0" smtClean="0">
                <a:solidFill>
                  <a:schemeClr val="bg2">
                    <a:lumMod val="20000"/>
                    <a:lumOff val="80000"/>
                  </a:schemeClr>
                </a:solidFill>
                <a:latin typeface="Times New Roman" pitchFamily="18" charset="0"/>
              </a:rPr>
              <a:t>contention</a:t>
            </a:r>
            <a:r>
              <a:rPr lang="en-US" sz="3000" dirty="0" smtClean="0">
                <a:latin typeface="Times New Roman" pitchFamily="18" charset="0"/>
              </a:rPr>
              <a:t>, or argument, with three reasons</a:t>
            </a:r>
            <a:r>
              <a:rPr lang="en-US" sz="3000" dirty="0" smtClean="0">
                <a:solidFill>
                  <a:schemeClr val="bg2">
                    <a:lumMod val="20000"/>
                    <a:lumOff val="80000"/>
                  </a:schemeClr>
                </a:solidFill>
                <a:latin typeface="Times New Roman" pitchFamily="18" charset="0"/>
              </a:rPr>
              <a:t> </a:t>
            </a:r>
            <a:r>
              <a:rPr lang="en-US" sz="3000" dirty="0" smtClean="0">
                <a:latin typeface="Times New Roman" pitchFamily="18" charset="0"/>
              </a:rPr>
              <a:t>why the reader should consider agreeing with the contention.  </a:t>
            </a:r>
          </a:p>
          <a:p>
            <a:pPr marL="657225" lvl="3" indent="-292100" eaLnBrk="1" fontAlgn="auto" hangingPunct="1">
              <a:spcBef>
                <a:spcPts val="0"/>
              </a:spcBef>
              <a:spcAft>
                <a:spcPts val="0"/>
              </a:spcAft>
              <a:buClr>
                <a:schemeClr val="accent2"/>
              </a:buClr>
              <a:buSzPct val="70000"/>
              <a:buFont typeface="Arial" pitchFamily="34" charset="0"/>
              <a:buChar char="•"/>
              <a:defRPr/>
            </a:pPr>
            <a:r>
              <a:rPr lang="en-US" sz="2100" dirty="0" smtClean="0">
                <a:latin typeface="Times New Roman" pitchFamily="18" charset="0"/>
              </a:rPr>
              <a:t>Each body paragraph deals with </a:t>
            </a:r>
            <a:r>
              <a:rPr lang="en-US" sz="2100" i="1" dirty="0" smtClean="0">
                <a:solidFill>
                  <a:schemeClr val="bg2">
                    <a:lumMod val="20000"/>
                    <a:lumOff val="80000"/>
                  </a:schemeClr>
                </a:solidFill>
                <a:latin typeface="Times New Roman" pitchFamily="18" charset="0"/>
              </a:rPr>
              <a:t>one</a:t>
            </a:r>
            <a:r>
              <a:rPr lang="en-US" sz="2100" dirty="0" smtClean="0">
                <a:latin typeface="Times New Roman" pitchFamily="18" charset="0"/>
              </a:rPr>
              <a:t> of those three reasons.</a:t>
            </a:r>
          </a:p>
          <a:p>
            <a:pPr eaLnBrk="1" fontAlgn="auto" hangingPunct="1">
              <a:spcBef>
                <a:spcPts val="0"/>
              </a:spcBef>
              <a:spcAft>
                <a:spcPts val="0"/>
              </a:spcAft>
              <a:buFont typeface="Wingdings 2"/>
              <a:buChar char=""/>
              <a:defRPr/>
            </a:pPr>
            <a:endParaRPr lang="en-US" sz="1100" dirty="0" smtClean="0">
              <a:latin typeface="Times New Roman" pitchFamily="18" charset="0"/>
            </a:endParaRPr>
          </a:p>
          <a:p>
            <a:pPr eaLnBrk="1" fontAlgn="auto" hangingPunct="1">
              <a:spcBef>
                <a:spcPts val="0"/>
              </a:spcBef>
              <a:spcAft>
                <a:spcPts val="0"/>
              </a:spcAft>
              <a:buFont typeface="Wingdings 2"/>
              <a:buChar char=""/>
              <a:defRPr/>
            </a:pPr>
            <a:r>
              <a:rPr lang="en-US" sz="3000" dirty="0" smtClean="0">
                <a:latin typeface="Times New Roman" pitchFamily="18" charset="0"/>
              </a:rPr>
              <a:t>The thesis statement </a:t>
            </a:r>
            <a:r>
              <a:rPr lang="en-US" sz="3000" b="1" dirty="0" smtClean="0">
                <a:latin typeface="Times New Roman" pitchFamily="18" charset="0"/>
              </a:rPr>
              <a:t>usually</a:t>
            </a:r>
            <a:r>
              <a:rPr lang="en-US" sz="3000" dirty="0" smtClean="0">
                <a:solidFill>
                  <a:schemeClr val="bg2">
                    <a:lumMod val="20000"/>
                    <a:lumOff val="80000"/>
                  </a:schemeClr>
                </a:solidFill>
                <a:latin typeface="Times New Roman" pitchFamily="18" charset="0"/>
              </a:rPr>
              <a:t> </a:t>
            </a:r>
            <a:r>
              <a:rPr lang="en-US" sz="3000" dirty="0" smtClean="0">
                <a:latin typeface="Times New Roman" pitchFamily="18" charset="0"/>
              </a:rPr>
              <a:t>appears at the end of the introductory paragraph.</a:t>
            </a:r>
          </a:p>
          <a:p>
            <a:pPr marL="640080" lvl="1" eaLnBrk="1" fontAlgn="auto" hangingPunct="1">
              <a:spcAft>
                <a:spcPts val="0"/>
              </a:spcAft>
              <a:defRPr/>
            </a:pPr>
            <a:endParaRPr lang="en-US" sz="1100" dirty="0" smtClean="0">
              <a:latin typeface="Times New Roman" pitchFamily="18" charset="0"/>
            </a:endParaRPr>
          </a:p>
          <a:p>
            <a:pPr eaLnBrk="1" fontAlgn="auto" hangingPunct="1">
              <a:spcBef>
                <a:spcPts val="0"/>
              </a:spcBef>
              <a:spcAft>
                <a:spcPts val="0"/>
              </a:spcAft>
              <a:buFont typeface="Wingdings 2"/>
              <a:buChar char=""/>
              <a:defRPr/>
            </a:pPr>
            <a:r>
              <a:rPr lang="en-US" sz="3000" dirty="0" smtClean="0">
                <a:latin typeface="Times New Roman" pitchFamily="18" charset="0"/>
              </a:rPr>
              <a:t>Each body paragraph has a </a:t>
            </a:r>
            <a:r>
              <a:rPr lang="en-US" sz="3000" i="1" dirty="0" smtClean="0">
                <a:solidFill>
                  <a:schemeClr val="bg2">
                    <a:lumMod val="20000"/>
                    <a:lumOff val="80000"/>
                  </a:schemeClr>
                </a:solidFill>
                <a:latin typeface="Times New Roman" pitchFamily="18" charset="0"/>
              </a:rPr>
              <a:t>topic sentence</a:t>
            </a:r>
            <a:r>
              <a:rPr lang="en-US" sz="3000" i="1" dirty="0" smtClean="0">
                <a:latin typeface="Times New Roman" pitchFamily="18" charset="0"/>
              </a:rPr>
              <a:t>.</a:t>
            </a:r>
            <a:r>
              <a:rPr lang="en-US" sz="3000" dirty="0" smtClean="0">
                <a:latin typeface="Times New Roman" pitchFamily="18" charset="0"/>
              </a:rPr>
              <a:t> </a:t>
            </a:r>
          </a:p>
          <a:p>
            <a:pPr marL="640080" lvl="1" eaLnBrk="1" fontAlgn="auto" hangingPunct="1">
              <a:spcAft>
                <a:spcPts val="0"/>
              </a:spcAft>
              <a:defRPr/>
            </a:pPr>
            <a:r>
              <a:rPr lang="en-US" sz="2000" dirty="0" smtClean="0">
                <a:latin typeface="Times New Roman" pitchFamily="18" charset="0"/>
              </a:rPr>
              <a:t>Topic sentences present the contention dealt with in that paragraph and sums up the coming paragraph.  </a:t>
            </a:r>
          </a:p>
          <a:p>
            <a:pPr marL="640080" lvl="1" eaLnBrk="1" fontAlgn="auto" hangingPunct="1">
              <a:spcAft>
                <a:spcPts val="0"/>
              </a:spcAft>
              <a:defRPr/>
            </a:pPr>
            <a:r>
              <a:rPr lang="en-US" sz="2000" dirty="0" smtClean="0">
                <a:latin typeface="Times New Roman" pitchFamily="18" charset="0"/>
              </a:rPr>
              <a:t>The topic sentence is like a mini-thesis statement for the paragraph, but it also </a:t>
            </a:r>
            <a:r>
              <a:rPr lang="en-US" sz="2000" i="1" dirty="0" smtClean="0">
                <a:latin typeface="Times New Roman" pitchFamily="18" charset="0"/>
              </a:rPr>
              <a:t>relates</a:t>
            </a:r>
            <a:r>
              <a:rPr lang="en-US" sz="2000" dirty="0" smtClean="0">
                <a:latin typeface="Times New Roman" pitchFamily="18" charset="0"/>
              </a:rPr>
              <a:t> back to the thesis statement.</a:t>
            </a:r>
            <a:endParaRPr lang="en-US" sz="2200" dirty="0" smtClean="0">
              <a:latin typeface="Times New Roman"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1000"/>
                                        <p:tgtEl>
                                          <p:spTgt spid="409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fade">
                                      <p:cBhvr>
                                        <p:cTn id="10" dur="1000"/>
                                        <p:tgtEl>
                                          <p:spTgt spid="4099">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fade">
                                      <p:cBhvr>
                                        <p:cTn id="13" dur="1000"/>
                                        <p:tgtEl>
                                          <p:spTgt spid="4099">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7" end="7"/>
                                            </p:txEl>
                                          </p:spTgt>
                                        </p:tgtEl>
                                        <p:attrNameLst>
                                          <p:attrName>style.visibility</p:attrName>
                                        </p:attrNameLst>
                                      </p:cBhvr>
                                      <p:to>
                                        <p:strVal val="visible"/>
                                      </p:to>
                                    </p:set>
                                    <p:animEffect transition="in" filter="fade">
                                      <p:cBhvr>
                                        <p:cTn id="16" dur="1000"/>
                                        <p:tgtEl>
                                          <p:spTgt spid="4099">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9">
                                            <p:txEl>
                                              <p:pRg st="9" end="9"/>
                                            </p:txEl>
                                          </p:spTgt>
                                        </p:tgtEl>
                                        <p:attrNameLst>
                                          <p:attrName>style.visibility</p:attrName>
                                        </p:attrNameLst>
                                      </p:cBhvr>
                                      <p:to>
                                        <p:strVal val="visible"/>
                                      </p:to>
                                    </p:set>
                                    <p:animEffect transition="in" filter="fade">
                                      <p:cBhvr>
                                        <p:cTn id="19" dur="1000"/>
                                        <p:tgtEl>
                                          <p:spTgt spid="4099">
                                            <p:txEl>
                                              <p:pRg st="9" end="9"/>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9">
                                            <p:txEl>
                                              <p:pRg st="10" end="10"/>
                                            </p:txEl>
                                          </p:spTgt>
                                        </p:tgtEl>
                                        <p:attrNameLst>
                                          <p:attrName>style.visibility</p:attrName>
                                        </p:attrNameLst>
                                      </p:cBhvr>
                                      <p:to>
                                        <p:strVal val="visible"/>
                                      </p:to>
                                    </p:set>
                                    <p:animEffect transition="in" filter="fade">
                                      <p:cBhvr>
                                        <p:cTn id="22" dur="1000"/>
                                        <p:tgtEl>
                                          <p:spTgt spid="4099">
                                            <p:txEl>
                                              <p:pRg st="10" end="1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9">
                                            <p:txEl>
                                              <p:pRg st="11" end="11"/>
                                            </p:txEl>
                                          </p:spTgt>
                                        </p:tgtEl>
                                        <p:attrNameLst>
                                          <p:attrName>style.visibility</p:attrName>
                                        </p:attrNameLst>
                                      </p:cBhvr>
                                      <p:to>
                                        <p:strVal val="visible"/>
                                      </p:to>
                                    </p:set>
                                    <p:animEffect transition="in" filter="fade">
                                      <p:cBhvr>
                                        <p:cTn id="25" dur="10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0668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What it gives us ...</a:t>
            </a:r>
          </a:p>
        </p:txBody>
      </p:sp>
      <p:sp>
        <p:nvSpPr>
          <p:cNvPr id="6147" name="Rectangle 3"/>
          <p:cNvSpPr>
            <a:spLocks noGrp="1" noChangeArrowheads="1"/>
          </p:cNvSpPr>
          <p:nvPr>
            <p:ph idx="1"/>
          </p:nvPr>
        </p:nvSpPr>
        <p:spPr>
          <a:xfrm>
            <a:off x="685800" y="1600200"/>
            <a:ext cx="7772400" cy="5029200"/>
          </a:xfrm>
        </p:spPr>
        <p:txBody>
          <a:bodyPr>
            <a:normAutofit/>
          </a:bodyPr>
          <a:lstStyle/>
          <a:p>
            <a:pPr eaLnBrk="1" fontAlgn="auto" hangingPunct="1">
              <a:spcBef>
                <a:spcPts val="0"/>
              </a:spcBef>
              <a:spcAft>
                <a:spcPts val="0"/>
              </a:spcAft>
              <a:buFont typeface="Wingdings 2"/>
              <a:buChar char=""/>
              <a:defRPr/>
            </a:pPr>
            <a:r>
              <a:rPr lang="en-US" sz="2700" dirty="0" smtClean="0">
                <a:latin typeface="Times New Roman" pitchFamily="18" charset="0"/>
              </a:rPr>
              <a:t>The five-paragraph essay has advantages both for its writer and its readers ...</a:t>
            </a:r>
            <a:endParaRPr lang="en-US" sz="900" i="1" dirty="0" smtClean="0">
              <a:latin typeface="Times New Roman" pitchFamily="18" charset="0"/>
            </a:endParaRPr>
          </a:p>
          <a:p>
            <a:pPr marL="640080" lvl="1" eaLnBrk="1" fontAlgn="auto" hangingPunct="1">
              <a:spcAft>
                <a:spcPts val="0"/>
              </a:spcAft>
              <a:defRPr/>
            </a:pPr>
            <a:r>
              <a:rPr lang="en-US" sz="2200" i="1" dirty="0" smtClean="0">
                <a:solidFill>
                  <a:schemeClr val="bg2">
                    <a:lumMod val="20000"/>
                    <a:lumOff val="80000"/>
                  </a:schemeClr>
                </a:solidFill>
                <a:latin typeface="Times New Roman" pitchFamily="18" charset="0"/>
              </a:rPr>
              <a:t>Unity</a:t>
            </a:r>
            <a:r>
              <a:rPr lang="en-US" sz="2200" dirty="0" smtClean="0">
                <a:latin typeface="Times New Roman" pitchFamily="18" charset="0"/>
              </a:rPr>
              <a:t>.  Because the thesis statement and the paper talk about the same thing, the paper is always getting its point across and </a:t>
            </a:r>
            <a:r>
              <a:rPr lang="en-US" sz="2200" i="1" dirty="0" smtClean="0">
                <a:latin typeface="Times New Roman" pitchFamily="18" charset="0"/>
              </a:rPr>
              <a:t>never changes topics</a:t>
            </a:r>
            <a:r>
              <a:rPr lang="en-US" sz="2200" dirty="0" smtClean="0">
                <a:latin typeface="Times New Roman" pitchFamily="18" charset="0"/>
              </a:rPr>
              <a:t>.</a:t>
            </a:r>
          </a:p>
          <a:p>
            <a:pPr marL="640080" lvl="1" eaLnBrk="1" fontAlgn="auto" hangingPunct="1">
              <a:spcAft>
                <a:spcPts val="0"/>
              </a:spcAft>
              <a:defRPr/>
            </a:pPr>
            <a:r>
              <a:rPr lang="en-US" sz="2200" i="1" dirty="0" smtClean="0">
                <a:solidFill>
                  <a:schemeClr val="bg2">
                    <a:lumMod val="20000"/>
                    <a:lumOff val="80000"/>
                  </a:schemeClr>
                </a:solidFill>
                <a:latin typeface="Times New Roman" pitchFamily="18" charset="0"/>
              </a:rPr>
              <a:t>Clarity</a:t>
            </a:r>
            <a:r>
              <a:rPr lang="en-US" sz="2200" dirty="0" smtClean="0">
                <a:latin typeface="Times New Roman" pitchFamily="18" charset="0"/>
              </a:rPr>
              <a:t>.  Because the topic sentences summarize a section of the paper and connect that section back to the thesis, the readers are constantly being reminded how the details </a:t>
            </a:r>
            <a:r>
              <a:rPr lang="en-US" sz="2200" i="1" dirty="0" smtClean="0">
                <a:latin typeface="Times New Roman" pitchFamily="18" charset="0"/>
              </a:rPr>
              <a:t>fit</a:t>
            </a:r>
            <a:r>
              <a:rPr lang="en-US" sz="2200" dirty="0" smtClean="0">
                <a:latin typeface="Times New Roman" pitchFamily="18" charset="0"/>
              </a:rPr>
              <a:t> into the general idea of the paper.</a:t>
            </a:r>
          </a:p>
          <a:p>
            <a:pPr marL="640080" lvl="1" eaLnBrk="1" fontAlgn="auto" hangingPunct="1">
              <a:spcAft>
                <a:spcPts val="0"/>
              </a:spcAft>
              <a:defRPr/>
            </a:pPr>
            <a:r>
              <a:rPr lang="en-US" sz="2200" i="1" dirty="0" smtClean="0">
                <a:solidFill>
                  <a:schemeClr val="bg2">
                    <a:lumMod val="20000"/>
                    <a:lumOff val="80000"/>
                  </a:schemeClr>
                </a:solidFill>
                <a:latin typeface="Times New Roman" pitchFamily="18" charset="0"/>
              </a:rPr>
              <a:t>Organization</a:t>
            </a:r>
            <a:r>
              <a:rPr lang="en-US" sz="2200" dirty="0" smtClean="0">
                <a:latin typeface="Times New Roman" pitchFamily="18" charset="0"/>
              </a:rPr>
              <a:t>.  Both the writer and the reader know how each part of the paper falls into the paper’s overall structure.</a:t>
            </a:r>
          </a:p>
          <a:p>
            <a:pPr marL="640080" lvl="1" eaLnBrk="1" fontAlgn="auto" hangingPunct="1">
              <a:spcAft>
                <a:spcPts val="0"/>
              </a:spcAft>
              <a:defRPr/>
            </a:pPr>
            <a:r>
              <a:rPr lang="en-US" sz="2200" dirty="0" smtClean="0">
                <a:latin typeface="Times New Roman" pitchFamily="18" charset="0"/>
              </a:rPr>
              <a:t>The five-paragraph essay is </a:t>
            </a:r>
            <a:r>
              <a:rPr lang="en-US" sz="2200" i="1" dirty="0" smtClean="0">
                <a:latin typeface="Times New Roman" pitchFamily="18" charset="0"/>
              </a:rPr>
              <a:t>brief</a:t>
            </a:r>
            <a:r>
              <a:rPr lang="en-US" sz="2200" dirty="0" smtClean="0">
                <a:latin typeface="Times New Roman" pitchFamily="18" charset="0"/>
              </a:rPr>
              <a:t> and </a:t>
            </a:r>
            <a:r>
              <a:rPr lang="en-US" sz="2200" i="1" dirty="0" smtClean="0">
                <a:latin typeface="Times New Roman" pitchFamily="18" charset="0"/>
              </a:rPr>
              <a:t>concise</a:t>
            </a:r>
            <a:r>
              <a:rPr lang="en-US" sz="2200" dirty="0" smtClean="0">
                <a:latin typeface="Times New Roman" pitchFamily="18" charset="0"/>
              </a:rPr>
              <a: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6" dur="500"/>
                                        <p:tgtEl>
                                          <p:spTgt spid="614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9"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304800" y="253536"/>
            <a:ext cx="8382000" cy="1194264"/>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Go beyond the five-paragraph essay ...</a:t>
            </a:r>
          </a:p>
        </p:txBody>
      </p:sp>
      <p:sp>
        <p:nvSpPr>
          <p:cNvPr id="15363" name="Rectangle 1027"/>
          <p:cNvSpPr>
            <a:spLocks noGrp="1" noChangeArrowheads="1"/>
          </p:cNvSpPr>
          <p:nvPr>
            <p:ph idx="1"/>
          </p:nvPr>
        </p:nvSpPr>
        <p:spPr/>
        <p:txBody>
          <a:bodyPr/>
          <a:lstStyle/>
          <a:p>
            <a:pPr eaLnBrk="1" hangingPunct="1"/>
            <a:r>
              <a:rPr lang="en-US" sz="2800" smtClean="0">
                <a:latin typeface="Times New Roman" charset="0"/>
              </a:rPr>
              <a:t>The five-paragraph essay basically exists so that it can be </a:t>
            </a:r>
            <a:r>
              <a:rPr lang="en-US" sz="2800" i="1" smtClean="0">
                <a:latin typeface="Times New Roman" charset="0"/>
              </a:rPr>
              <a:t>transcended</a:t>
            </a:r>
            <a:r>
              <a:rPr lang="en-US" sz="2800" smtClean="0">
                <a:latin typeface="Times New Roman" charset="0"/>
              </a:rPr>
              <a:t>.</a:t>
            </a:r>
          </a:p>
          <a:p>
            <a:pPr eaLnBrk="1" hangingPunct="1"/>
            <a:endParaRPr lang="en-US" sz="1000" smtClean="0">
              <a:latin typeface="Times New Roman" charset="0"/>
            </a:endParaRPr>
          </a:p>
          <a:p>
            <a:pPr eaLnBrk="1" hangingPunct="1"/>
            <a:r>
              <a:rPr lang="en-US" sz="2800" smtClean="0">
                <a:latin typeface="Times New Roman" charset="0"/>
              </a:rPr>
              <a:t>Writers are not supposed to </a:t>
            </a:r>
            <a:r>
              <a:rPr lang="en-US" sz="2800" i="1" smtClean="0">
                <a:latin typeface="Times New Roman" charset="0"/>
              </a:rPr>
              <a:t>ignore</a:t>
            </a:r>
            <a:r>
              <a:rPr lang="en-US" sz="2800" smtClean="0">
                <a:latin typeface="Times New Roman" charset="0"/>
              </a:rPr>
              <a:t> the rules of the five-paragraph essay for their entire writing career, but they should not always be governed by its </a:t>
            </a:r>
            <a:r>
              <a:rPr lang="en-US" sz="2800" i="1" smtClean="0">
                <a:latin typeface="Times New Roman" charset="0"/>
              </a:rPr>
              <a:t>elementary</a:t>
            </a:r>
            <a:r>
              <a:rPr lang="en-US" sz="2800" smtClean="0">
                <a:latin typeface="Times New Roman" charset="0"/>
              </a:rPr>
              <a:t> </a:t>
            </a:r>
            <a:r>
              <a:rPr lang="en-US" sz="2800" i="1" smtClean="0">
                <a:latin typeface="Times New Roman" charset="0"/>
              </a:rPr>
              <a:t>principles</a:t>
            </a:r>
            <a:r>
              <a:rPr lang="en-US" sz="2800" smtClean="0">
                <a:latin typeface="Times New Roman" charset="0"/>
              </a:rPr>
              <a:t>.</a:t>
            </a:r>
          </a:p>
          <a:p>
            <a:pPr eaLnBrk="1" hangingPunct="1"/>
            <a:endParaRPr lang="en-US" sz="1000" smtClean="0">
              <a:latin typeface="Times New Roman" charset="0"/>
            </a:endParaRPr>
          </a:p>
          <a:p>
            <a:pPr eaLnBrk="1" hangingPunct="1"/>
            <a:r>
              <a:rPr lang="en-US" sz="2800" smtClean="0">
                <a:latin typeface="Times New Roman" charset="0"/>
              </a:rPr>
              <a:t>Especially as one moves into papers that are a little bit longer than just five short paragraphs, the rules of the five-paragraph essay will have to be </a:t>
            </a:r>
            <a:r>
              <a:rPr lang="en-US" sz="2800" i="1" smtClean="0">
                <a:latin typeface="Times New Roman" charset="0"/>
              </a:rPr>
              <a:t>bent</a:t>
            </a:r>
            <a:r>
              <a:rPr lang="en-US" sz="2800" smtClean="0">
                <a:latin typeface="Times New Roman" charset="0"/>
              </a:rPr>
              <a:t> a little bit ...</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ox(in)">
                                      <p:cBhvr>
                                        <p:cTn id="10" dur="500"/>
                                        <p:tgtEl>
                                          <p:spTgt spid="1536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animEffect transition="in" filter="box(in)">
                                      <p:cBhvr>
                                        <p:cTn id="13"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11430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The first rules to go ...</a:t>
            </a:r>
          </a:p>
        </p:txBody>
      </p:sp>
      <p:sp>
        <p:nvSpPr>
          <p:cNvPr id="8195" name="Rectangle 3"/>
          <p:cNvSpPr>
            <a:spLocks noGrp="1" noChangeArrowheads="1"/>
          </p:cNvSpPr>
          <p:nvPr>
            <p:ph idx="1"/>
          </p:nvPr>
        </p:nvSpPr>
        <p:spPr>
          <a:xfrm>
            <a:off x="457200" y="1447800"/>
            <a:ext cx="8229600" cy="5181600"/>
          </a:xfrm>
        </p:spPr>
        <p:txBody>
          <a:bodyPr>
            <a:normAutofit lnSpcReduction="10000"/>
          </a:bodyPr>
          <a:lstStyle/>
          <a:p>
            <a:pPr eaLnBrk="1" fontAlgn="auto" hangingPunct="1">
              <a:spcBef>
                <a:spcPts val="0"/>
              </a:spcBef>
              <a:spcAft>
                <a:spcPts val="0"/>
              </a:spcAft>
              <a:buFont typeface="Wingdings 2"/>
              <a:buChar char=""/>
              <a:defRPr/>
            </a:pPr>
            <a:endParaRPr lang="en-US" sz="800" dirty="0" smtClean="0">
              <a:latin typeface="Times New Roman" pitchFamily="18" charset="0"/>
            </a:endParaRPr>
          </a:p>
          <a:p>
            <a:pPr eaLnBrk="1" fontAlgn="auto" hangingPunct="1">
              <a:spcBef>
                <a:spcPts val="0"/>
              </a:spcBef>
              <a:spcAft>
                <a:spcPts val="0"/>
              </a:spcAft>
              <a:buFont typeface="Wingdings 2"/>
              <a:buChar char=""/>
              <a:defRPr/>
            </a:pPr>
            <a:r>
              <a:rPr lang="en-US" sz="2400" dirty="0" smtClean="0">
                <a:latin typeface="Times New Roman" pitchFamily="18" charset="0"/>
              </a:rPr>
              <a:t>The first rule to stop following is the one about </a:t>
            </a:r>
            <a:r>
              <a:rPr lang="en-US" sz="2400" i="1" dirty="0" smtClean="0">
                <a:solidFill>
                  <a:schemeClr val="bg2">
                    <a:lumMod val="20000"/>
                    <a:lumOff val="80000"/>
                  </a:schemeClr>
                </a:solidFill>
                <a:latin typeface="Times New Roman" pitchFamily="18" charset="0"/>
              </a:rPr>
              <a:t>the number of paragraphs</a:t>
            </a:r>
            <a:r>
              <a:rPr lang="en-US" sz="2400" dirty="0" smtClean="0">
                <a:latin typeface="Times New Roman" pitchFamily="18" charset="0"/>
              </a:rPr>
              <a:t>.  </a:t>
            </a:r>
          </a:p>
          <a:p>
            <a:pPr marL="640080" lvl="1" eaLnBrk="1" fontAlgn="auto" hangingPunct="1">
              <a:spcAft>
                <a:spcPts val="0"/>
              </a:spcAft>
              <a:defRPr/>
            </a:pPr>
            <a:r>
              <a:rPr lang="en-US" sz="2000" dirty="0" smtClean="0">
                <a:latin typeface="Times New Roman" pitchFamily="18" charset="0"/>
              </a:rPr>
              <a:t>For instance, there might be a need to spend two paragraphs on one of the three points, or the introduction might consist of two short paragraphs.</a:t>
            </a:r>
          </a:p>
          <a:p>
            <a:pPr marL="640080" lvl="1" eaLnBrk="1" fontAlgn="auto" hangingPunct="1">
              <a:spcAft>
                <a:spcPts val="0"/>
              </a:spcAft>
              <a:defRPr/>
            </a:pPr>
            <a:endParaRPr lang="en-US" sz="1000" dirty="0" smtClean="0">
              <a:latin typeface="Times New Roman" pitchFamily="18" charset="0"/>
            </a:endParaRPr>
          </a:p>
          <a:p>
            <a:pPr eaLnBrk="1" fontAlgn="auto" hangingPunct="1">
              <a:spcBef>
                <a:spcPts val="0"/>
              </a:spcBef>
              <a:spcAft>
                <a:spcPts val="0"/>
              </a:spcAft>
              <a:buFont typeface="Wingdings 2"/>
              <a:buChar char=""/>
              <a:defRPr/>
            </a:pPr>
            <a:r>
              <a:rPr lang="en-US" sz="2400" dirty="0" smtClean="0">
                <a:latin typeface="Times New Roman" pitchFamily="18" charset="0"/>
              </a:rPr>
              <a:t>The next rule that does not retain its importance is the one about </a:t>
            </a:r>
            <a:r>
              <a:rPr lang="en-US" sz="2400" i="1" dirty="0" smtClean="0">
                <a:solidFill>
                  <a:schemeClr val="bg2">
                    <a:lumMod val="20000"/>
                    <a:lumOff val="80000"/>
                  </a:schemeClr>
                </a:solidFill>
                <a:latin typeface="Times New Roman" pitchFamily="18" charset="0"/>
              </a:rPr>
              <a:t>three main points</a:t>
            </a:r>
            <a:r>
              <a:rPr lang="en-US" sz="2400" dirty="0" smtClean="0">
                <a:latin typeface="Times New Roman" pitchFamily="18" charset="0"/>
              </a:rPr>
              <a:t>.  </a:t>
            </a:r>
          </a:p>
          <a:p>
            <a:pPr marL="640080" lvl="1" eaLnBrk="1" fontAlgn="auto" hangingPunct="1">
              <a:spcAft>
                <a:spcPts val="0"/>
              </a:spcAft>
              <a:defRPr/>
            </a:pPr>
            <a:r>
              <a:rPr lang="en-US" sz="2000" dirty="0" smtClean="0">
                <a:latin typeface="Times New Roman" pitchFamily="18" charset="0"/>
              </a:rPr>
              <a:t>Just </a:t>
            </a:r>
            <a:r>
              <a:rPr lang="en-US" sz="2000" i="1" dirty="0" smtClean="0">
                <a:latin typeface="Times New Roman" pitchFamily="18" charset="0"/>
              </a:rPr>
              <a:t>two</a:t>
            </a:r>
            <a:r>
              <a:rPr lang="en-US" sz="2000" dirty="0" smtClean="0">
                <a:latin typeface="Times New Roman" pitchFamily="18" charset="0"/>
              </a:rPr>
              <a:t> reasons to support the thesis are not usually enough, but </a:t>
            </a:r>
            <a:r>
              <a:rPr lang="en-US" sz="2000" i="1" dirty="0" smtClean="0">
                <a:latin typeface="Times New Roman" pitchFamily="18" charset="0"/>
              </a:rPr>
              <a:t>four or more reasons</a:t>
            </a:r>
            <a:r>
              <a:rPr lang="en-US" sz="2000" dirty="0" smtClean="0">
                <a:latin typeface="Times New Roman" pitchFamily="18" charset="0"/>
              </a:rPr>
              <a:t> are often useful.</a:t>
            </a:r>
          </a:p>
          <a:p>
            <a:pPr marL="640080" lvl="1" eaLnBrk="1" fontAlgn="auto" hangingPunct="1">
              <a:spcAft>
                <a:spcPts val="0"/>
              </a:spcAft>
              <a:defRPr/>
            </a:pPr>
            <a:endParaRPr lang="en-US" sz="1000" dirty="0" smtClean="0">
              <a:latin typeface="Times New Roman" pitchFamily="18" charset="0"/>
            </a:endParaRPr>
          </a:p>
          <a:p>
            <a:pPr eaLnBrk="1" fontAlgn="auto" hangingPunct="1">
              <a:spcBef>
                <a:spcPts val="0"/>
              </a:spcBef>
              <a:spcAft>
                <a:spcPts val="0"/>
              </a:spcAft>
              <a:buFont typeface="Wingdings 2"/>
              <a:buChar char=""/>
              <a:defRPr/>
            </a:pPr>
            <a:r>
              <a:rPr lang="en-US" sz="2400" dirty="0" smtClean="0">
                <a:latin typeface="Times New Roman" pitchFamily="18" charset="0"/>
              </a:rPr>
              <a:t>A guideline that does not need to be followed is that the thesis statement occurs at the </a:t>
            </a:r>
            <a:r>
              <a:rPr lang="en-US" sz="2400" i="1" dirty="0" smtClean="0">
                <a:solidFill>
                  <a:schemeClr val="bg2">
                    <a:lumMod val="20000"/>
                    <a:lumOff val="80000"/>
                  </a:schemeClr>
                </a:solidFill>
                <a:latin typeface="Times New Roman" pitchFamily="18" charset="0"/>
              </a:rPr>
              <a:t>end</a:t>
            </a:r>
            <a:r>
              <a:rPr lang="en-US" sz="2400" dirty="0" smtClean="0">
                <a:latin typeface="Times New Roman" pitchFamily="18" charset="0"/>
              </a:rPr>
              <a:t> of your first paragraph.  </a:t>
            </a:r>
          </a:p>
          <a:p>
            <a:pPr marL="640080" lvl="1" eaLnBrk="1" fontAlgn="auto" hangingPunct="1">
              <a:spcAft>
                <a:spcPts val="0"/>
              </a:spcAft>
              <a:defRPr/>
            </a:pPr>
            <a:r>
              <a:rPr lang="en-US" sz="2000" dirty="0" smtClean="0">
                <a:latin typeface="Times New Roman" pitchFamily="18" charset="0"/>
              </a:rPr>
              <a:t>It could occur in the middle or even at the beginning; it could even be in a different paragraph--just as long as it is still </a:t>
            </a:r>
            <a:r>
              <a:rPr lang="en-US" sz="2000" i="1" dirty="0" smtClean="0">
                <a:latin typeface="Times New Roman" pitchFamily="18" charset="0"/>
              </a:rPr>
              <a:t>clear</a:t>
            </a:r>
            <a:r>
              <a:rPr lang="en-US" sz="2000" dirty="0" smtClean="0">
                <a:latin typeface="Times New Roman" pitchFamily="18" charset="0"/>
              </a:rPr>
              <a:t> which is the thesis statement.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circle(in)">
                                      <p:cBhvr>
                                        <p:cTn id="7" dur="2000"/>
                                        <p:tgtEl>
                                          <p:spTgt spid="8195">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circle(in)">
                                      <p:cBhvr>
                                        <p:cTn id="10" dur="2000"/>
                                        <p:tgtEl>
                                          <p:spTgt spid="8195">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Effect transition="in" filter="circle(in)">
                                      <p:cBhvr>
                                        <p:cTn id="13" dur="2000"/>
                                        <p:tgtEl>
                                          <p:spTgt spid="8195">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8195">
                                            <p:txEl>
                                              <p:pRg st="5" end="5"/>
                                            </p:txEl>
                                          </p:spTgt>
                                        </p:tgtEl>
                                        <p:attrNameLst>
                                          <p:attrName>style.visibility</p:attrName>
                                        </p:attrNameLst>
                                      </p:cBhvr>
                                      <p:to>
                                        <p:strVal val="visible"/>
                                      </p:to>
                                    </p:set>
                                    <p:animEffect transition="in" filter="circle(in)">
                                      <p:cBhvr>
                                        <p:cTn id="16" dur="2000"/>
                                        <p:tgtEl>
                                          <p:spTgt spid="8195">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animEffect transition="in" filter="circle(in)">
                                      <p:cBhvr>
                                        <p:cTn id="19" dur="2000"/>
                                        <p:tgtEl>
                                          <p:spTgt spid="8195">
                                            <p:txEl>
                                              <p:pRg st="7" end="7"/>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8195">
                                            <p:txEl>
                                              <p:pRg st="8" end="8"/>
                                            </p:txEl>
                                          </p:spTgt>
                                        </p:tgtEl>
                                        <p:attrNameLst>
                                          <p:attrName>style.visibility</p:attrName>
                                        </p:attrNameLst>
                                      </p:cBhvr>
                                      <p:to>
                                        <p:strVal val="visible"/>
                                      </p:to>
                                    </p:set>
                                    <p:animEffect transition="in" filter="circle(in)">
                                      <p:cBhvr>
                                        <p:cTn id="22" dur="20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Take Another Look at a Sample Thesis Statement:</a:t>
            </a:r>
            <a:endParaRPr lang="en-US" dirty="0"/>
          </a:p>
        </p:txBody>
      </p:sp>
      <p:sp>
        <p:nvSpPr>
          <p:cNvPr id="3" name="Content Placeholder 2"/>
          <p:cNvSpPr>
            <a:spLocks noGrp="1"/>
          </p:cNvSpPr>
          <p:nvPr>
            <p:ph idx="1"/>
          </p:nvPr>
        </p:nvSpPr>
        <p:spPr/>
        <p:txBody>
          <a:bodyPr/>
          <a:lstStyle/>
          <a:p>
            <a:r>
              <a:rPr lang="en-US" dirty="0" smtClean="0"/>
              <a:t>Because of his </a:t>
            </a:r>
            <a:r>
              <a:rPr lang="en-US" u="sng" dirty="0" smtClean="0">
                <a:solidFill>
                  <a:srgbClr val="92D050"/>
                </a:solidFill>
              </a:rPr>
              <a:t>ethical leadership</a:t>
            </a:r>
            <a:r>
              <a:rPr lang="en-US" dirty="0" smtClean="0"/>
              <a:t>, military strategy and anti-political attitude, George Washington defines what a model president should be.</a:t>
            </a:r>
          </a:p>
          <a:p>
            <a:pPr lvl="1"/>
            <a:r>
              <a:rPr lang="en-US" dirty="0" smtClean="0"/>
              <a:t>Body 1 </a:t>
            </a:r>
            <a:r>
              <a:rPr lang="en-US" dirty="0" smtClean="0">
                <a:sym typeface="Wingdings" panose="05000000000000000000" pitchFamily="2" charset="2"/>
              </a:rPr>
              <a:t> ethical leadership as a general.</a:t>
            </a:r>
          </a:p>
          <a:p>
            <a:pPr lvl="1"/>
            <a:r>
              <a:rPr lang="en-US" dirty="0" smtClean="0">
                <a:sym typeface="Wingdings" panose="05000000000000000000" pitchFamily="2" charset="2"/>
              </a:rPr>
              <a:t>Body 2  ethical leadership as president.</a:t>
            </a:r>
          </a:p>
          <a:p>
            <a:pPr lvl="1"/>
            <a:r>
              <a:rPr lang="en-US" dirty="0" smtClean="0">
                <a:sym typeface="Wingdings" panose="05000000000000000000" pitchFamily="2" charset="2"/>
              </a:rPr>
              <a:t>Body 3  Naysayer: not so ethical leadership as plantation (slave) owner!</a:t>
            </a:r>
            <a:endParaRPr lang="en-US" dirty="0"/>
          </a:p>
        </p:txBody>
      </p:sp>
    </p:spTree>
    <p:extLst>
      <p:ext uri="{BB962C8B-B14F-4D97-AF65-F5344CB8AC3E}">
        <p14:creationId xmlns:p14="http://schemas.microsoft.com/office/powerpoint/2010/main" val="3905031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51000"/>
          </a:xfrm>
        </p:spPr>
        <p:txBody>
          <a:bodyPr>
            <a:normAutofit fontScale="90000"/>
          </a:bodyPr>
          <a:lstStyle/>
          <a:p>
            <a:pPr algn="l"/>
            <a:r>
              <a:rPr lang="en-US" sz="2800" dirty="0"/>
              <a:t>Because of his </a:t>
            </a:r>
            <a:r>
              <a:rPr lang="en-US" sz="2800" u="sng" dirty="0">
                <a:solidFill>
                  <a:srgbClr val="92D050"/>
                </a:solidFill>
              </a:rPr>
              <a:t>ethical leadership</a:t>
            </a:r>
            <a:r>
              <a:rPr lang="en-US" sz="2800" dirty="0"/>
              <a:t>, </a:t>
            </a:r>
            <a:r>
              <a:rPr lang="en-US" sz="2800" i="1" dirty="0">
                <a:solidFill>
                  <a:srgbClr val="FFC000"/>
                </a:solidFill>
              </a:rPr>
              <a:t>military strategy </a:t>
            </a:r>
            <a:r>
              <a:rPr lang="en-US" sz="2800" dirty="0"/>
              <a:t>and anti-political attitude, George Washington defines what a model president should be.</a:t>
            </a:r>
            <a:br>
              <a:rPr lang="en-US" sz="2800" dirty="0"/>
            </a:br>
            <a:endParaRPr lang="en-US" sz="2800" dirty="0"/>
          </a:p>
        </p:txBody>
      </p:sp>
      <p:sp>
        <p:nvSpPr>
          <p:cNvPr id="3" name="Content Placeholder 2"/>
          <p:cNvSpPr>
            <a:spLocks noGrp="1"/>
          </p:cNvSpPr>
          <p:nvPr>
            <p:ph idx="1"/>
          </p:nvPr>
        </p:nvSpPr>
        <p:spPr>
          <a:xfrm>
            <a:off x="457200" y="1371600"/>
            <a:ext cx="8229600" cy="5181600"/>
          </a:xfrm>
        </p:spPr>
        <p:txBody>
          <a:bodyPr/>
          <a:lstStyle/>
          <a:p>
            <a:r>
              <a:rPr lang="en-US" sz="2000" dirty="0" smtClean="0"/>
              <a:t>Body 4 </a:t>
            </a:r>
            <a:r>
              <a:rPr lang="en-US" sz="2000" dirty="0" smtClean="0">
                <a:sym typeface="Wingdings" panose="05000000000000000000" pitchFamily="2" charset="2"/>
              </a:rPr>
              <a:t> general military strategy -- </a:t>
            </a:r>
            <a:r>
              <a:rPr lang="en-US" sz="2000" dirty="0"/>
              <a:t>Washington has frequently been labelled the "American </a:t>
            </a:r>
            <a:r>
              <a:rPr lang="en-US" sz="2000" dirty="0" err="1"/>
              <a:t>Fabius</a:t>
            </a:r>
            <a:r>
              <a:rPr lang="en-US" sz="2000" dirty="0"/>
              <a:t>" for the strategy that he used against the British during the American Revolution. </a:t>
            </a:r>
            <a:endParaRPr lang="en-US" sz="2000" dirty="0" smtClean="0">
              <a:sym typeface="Wingdings" panose="05000000000000000000" pitchFamily="2" charset="2"/>
            </a:endParaRPr>
          </a:p>
          <a:p>
            <a:r>
              <a:rPr lang="en-US" sz="2000" dirty="0" smtClean="0">
                <a:sym typeface="Wingdings" panose="05000000000000000000" pitchFamily="2" charset="2"/>
              </a:rPr>
              <a:t>Body 5 military strategy at the battles of Trenton and Princeton.</a:t>
            </a:r>
          </a:p>
          <a:p>
            <a:r>
              <a:rPr lang="en-US" sz="2000" dirty="0" smtClean="0">
                <a:sym typeface="Wingdings" panose="05000000000000000000" pitchFamily="2" charset="2"/>
              </a:rPr>
              <a:t>Body 6  Naysayer: </a:t>
            </a:r>
            <a:r>
              <a:rPr lang="en-US" sz="2000" dirty="0"/>
              <a:t>Critics </a:t>
            </a:r>
            <a:r>
              <a:rPr lang="en-US" sz="2000" dirty="0" smtClean="0"/>
              <a:t>impatient </a:t>
            </a:r>
            <a:r>
              <a:rPr lang="en-US" sz="2000" dirty="0"/>
              <a:t>with Washington’s lack of </a:t>
            </a:r>
            <a:r>
              <a:rPr lang="en-US" sz="2000" dirty="0" smtClean="0"/>
              <a:t>victories and patriots frustrated. Members </a:t>
            </a:r>
            <a:r>
              <a:rPr lang="en-US" sz="2000" dirty="0"/>
              <a:t>of Congress, including John Adams, frequently criticized Washington for his strategy and some historians believe the only reason Washington chose to make a stand at Brandywine in 1777 was due to pressure from Congress. Despite all of the pressures and criticisms he faced from the public and </a:t>
            </a:r>
            <a:r>
              <a:rPr lang="en-US" sz="2000" dirty="0" smtClean="0"/>
              <a:t>politicians, </a:t>
            </a:r>
            <a:r>
              <a:rPr lang="en-US" sz="2000" dirty="0"/>
              <a:t>Washington's "War of Posts" made him the perfect strategist for the Americans during the American Revolution. As German Field Marshal </a:t>
            </a:r>
            <a:r>
              <a:rPr lang="en-US" sz="2000" dirty="0" err="1"/>
              <a:t>Helmuth</a:t>
            </a:r>
            <a:r>
              <a:rPr lang="en-US" sz="2000" dirty="0"/>
              <a:t> von </a:t>
            </a:r>
            <a:r>
              <a:rPr lang="en-US" sz="2000" dirty="0" err="1"/>
              <a:t>Moltke</a:t>
            </a:r>
            <a:r>
              <a:rPr lang="en-US" sz="2000" dirty="0"/>
              <a:t> noted, "You have produced in America one of the world's very greatest strategists - George Washington."</a:t>
            </a:r>
          </a:p>
        </p:txBody>
      </p:sp>
    </p:spTree>
    <p:extLst>
      <p:ext uri="{BB962C8B-B14F-4D97-AF65-F5344CB8AC3E}">
        <p14:creationId xmlns:p14="http://schemas.microsoft.com/office/powerpoint/2010/main" val="16934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pPr algn="l"/>
            <a:r>
              <a:rPr lang="en-US" sz="2400" dirty="0"/>
              <a:t>Because of his </a:t>
            </a:r>
            <a:r>
              <a:rPr lang="en-US" sz="2400" u="sng" dirty="0">
                <a:solidFill>
                  <a:srgbClr val="92D050"/>
                </a:solidFill>
              </a:rPr>
              <a:t>ethical leadership</a:t>
            </a:r>
            <a:r>
              <a:rPr lang="en-US" sz="2400" dirty="0"/>
              <a:t>, </a:t>
            </a:r>
            <a:r>
              <a:rPr lang="en-US" sz="2400" i="1" dirty="0">
                <a:solidFill>
                  <a:srgbClr val="FFC000"/>
                </a:solidFill>
              </a:rPr>
              <a:t>military strategy </a:t>
            </a:r>
            <a:r>
              <a:rPr lang="en-US" sz="2400" dirty="0"/>
              <a:t>and </a:t>
            </a:r>
            <a:r>
              <a:rPr lang="en-US" sz="2400" b="1" dirty="0">
                <a:solidFill>
                  <a:schemeClr val="accent4">
                    <a:lumMod val="40000"/>
                    <a:lumOff val="60000"/>
                  </a:schemeClr>
                </a:solidFill>
              </a:rPr>
              <a:t>anti-political attitude</a:t>
            </a:r>
            <a:r>
              <a:rPr lang="en-US" sz="2400" dirty="0"/>
              <a:t>, George Washington defines what a model president should be.</a:t>
            </a:r>
            <a:br>
              <a:rPr lang="en-US" sz="2400" dirty="0"/>
            </a:br>
            <a:endParaRPr lang="en-US" sz="2400" dirty="0"/>
          </a:p>
        </p:txBody>
      </p:sp>
      <p:sp>
        <p:nvSpPr>
          <p:cNvPr id="3" name="Content Placeholder 2"/>
          <p:cNvSpPr>
            <a:spLocks noGrp="1"/>
          </p:cNvSpPr>
          <p:nvPr>
            <p:ph idx="1"/>
          </p:nvPr>
        </p:nvSpPr>
        <p:spPr/>
        <p:txBody>
          <a:bodyPr/>
          <a:lstStyle/>
          <a:p>
            <a:r>
              <a:rPr lang="en-US" dirty="0" smtClean="0"/>
              <a:t>Body 7</a:t>
            </a:r>
            <a:r>
              <a:rPr lang="en-US" dirty="0" smtClean="0">
                <a:sym typeface="Wingdings" panose="05000000000000000000" pitchFamily="2" charset="2"/>
              </a:rPr>
              <a:t> Farewell Address</a:t>
            </a:r>
          </a:p>
          <a:p>
            <a:r>
              <a:rPr lang="en-US" dirty="0" smtClean="0">
                <a:sym typeface="Wingdings" panose="05000000000000000000" pitchFamily="2" charset="2"/>
              </a:rPr>
              <a:t>Body 8  Attitude regarding political parties.</a:t>
            </a:r>
          </a:p>
          <a:p>
            <a:r>
              <a:rPr lang="en-US" dirty="0" smtClean="0">
                <a:sym typeface="Wingdings" panose="05000000000000000000" pitchFamily="2" charset="2"/>
              </a:rPr>
              <a:t>Body 9  Attitude regarding isolationism.</a:t>
            </a: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Conclusion – Body 10</a:t>
            </a:r>
            <a:endParaRPr lang="en-US" dirty="0"/>
          </a:p>
        </p:txBody>
      </p:sp>
    </p:spTree>
    <p:extLst>
      <p:ext uri="{BB962C8B-B14F-4D97-AF65-F5344CB8AC3E}">
        <p14:creationId xmlns:p14="http://schemas.microsoft.com/office/powerpoint/2010/main" val="383143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Considerations for </a:t>
            </a:r>
            <a:r>
              <a:rPr lang="en-US" i="1" dirty="0" smtClean="0"/>
              <a:t>Huck Finn</a:t>
            </a:r>
            <a:r>
              <a:rPr lang="en-US" dirty="0" smtClean="0"/>
              <a:t>:</a:t>
            </a:r>
            <a:endParaRPr lang="en-US" dirty="0"/>
          </a:p>
        </p:txBody>
      </p:sp>
      <p:sp>
        <p:nvSpPr>
          <p:cNvPr id="3" name="Content Placeholder 2"/>
          <p:cNvSpPr>
            <a:spLocks noGrp="1"/>
          </p:cNvSpPr>
          <p:nvPr>
            <p:ph idx="1"/>
          </p:nvPr>
        </p:nvSpPr>
        <p:spPr/>
        <p:txBody>
          <a:bodyPr/>
          <a:lstStyle/>
          <a:p>
            <a:r>
              <a:rPr lang="en-US" dirty="0" smtClean="0"/>
              <a:t>Why include the escape charade?</a:t>
            </a:r>
          </a:p>
          <a:p>
            <a:r>
              <a:rPr lang="en-US" dirty="0" smtClean="0"/>
              <a:t>Jim’s status at the end of the novel and his prospects for the future?</a:t>
            </a:r>
          </a:p>
          <a:p>
            <a:r>
              <a:rPr lang="en-US" dirty="0" smtClean="0"/>
              <a:t>What the trip down the river for nothing?</a:t>
            </a:r>
          </a:p>
          <a:p>
            <a:r>
              <a:rPr lang="en-US" dirty="0" smtClean="0"/>
              <a:t>What does Twain seem to have understood about our country and attitudes about race and equality?</a:t>
            </a:r>
            <a:endParaRPr lang="en-US" dirty="0"/>
          </a:p>
        </p:txBody>
      </p:sp>
    </p:spTree>
    <p:extLst>
      <p:ext uri="{BB962C8B-B14F-4D97-AF65-F5344CB8AC3E}">
        <p14:creationId xmlns:p14="http://schemas.microsoft.com/office/powerpoint/2010/main" val="3171843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819</TotalTime>
  <Words>1161</Words>
  <Application>Microsoft Office PowerPoint</Application>
  <PresentationFormat>On-screen Show (4:3)</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Beyond the Five-Paragraph Essay</vt:lpstr>
      <vt:lpstr>The five-paragraph essay...</vt:lpstr>
      <vt:lpstr>What it gives us ...</vt:lpstr>
      <vt:lpstr>Go beyond the five-paragraph essay ...</vt:lpstr>
      <vt:lpstr>The first rules to go ...</vt:lpstr>
      <vt:lpstr>Let’s Take Another Look at a Sample Thesis Statement:</vt:lpstr>
      <vt:lpstr>Because of his ethical leadership, military strategy and anti-political attitude, George Washington defines what a model president should be. </vt:lpstr>
      <vt:lpstr>Because of his ethical leadership, military strategy and anti-political attitude, George Washington defines what a model president should be. </vt:lpstr>
      <vt:lpstr>Considerations for Huck Finn:</vt:lpstr>
      <vt:lpstr>Look to the history books:</vt:lpstr>
      <vt:lpstr>Alternative to the “Grocery List” Thesis:</vt:lpstr>
      <vt:lpstr>Introductory Paragraph</vt:lpstr>
      <vt:lpstr>      Now let’s focus on Topic Sentences: </vt:lpstr>
      <vt:lpstr>If this were your thesis:</vt:lpstr>
      <vt:lpstr>A Successful Essay is a UNIFIED Essay. </vt:lpstr>
      <vt:lpstr>Conclusion:</vt:lpstr>
    </vt:vector>
  </TitlesOfParts>
  <Company>Dallas Baptist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Five-Paragraph Essay</dc:title>
  <dc:creator>Computer &amp; Technology</dc:creator>
  <cp:lastModifiedBy>Gina Corsun</cp:lastModifiedBy>
  <cp:revision>77</cp:revision>
  <dcterms:created xsi:type="dcterms:W3CDTF">2005-03-04T16:08:06Z</dcterms:created>
  <dcterms:modified xsi:type="dcterms:W3CDTF">2016-03-09T13:07:35Z</dcterms:modified>
</cp:coreProperties>
</file>