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Lato" panose="020F0502020204030203" pitchFamily="34" charset="0"/>
      <p:regular r:id="rId21"/>
      <p:bold r:id="rId22"/>
      <p:italic r:id="rId23"/>
      <p:boldItalic r:id="rId24"/>
    </p:embeddedFont>
    <p:embeddedFont>
      <p:font typeface="Raleway" pitchFamily="2" charset="77"/>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4"/>
  </p:normalViewPr>
  <p:slideViewPr>
    <p:cSldViewPr snapToGrid="0">
      <p:cViewPr varScale="1">
        <p:scale>
          <a:sx n="161" d="100"/>
          <a:sy n="161" d="100"/>
        </p:scale>
        <p:origin x="240"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30b3c6a251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30b3c6a25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30b3c6a251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30b3c6a25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30cabac74a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30cabac74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30cabac74a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30cabac74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30cabac74a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30cabac74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404C57"/>
                </a:solidFill>
                <a:highlight>
                  <a:srgbClr val="F8F9FA"/>
                </a:highlight>
              </a:rPr>
              <a:t>the Yeo-Johnson Power Transformation inflates low variance data and deflates high variance data to create a more uniform dataset. What sets the Yeo-Johnson Power Transformation apart however is the ability to transform data with negative numbers. First, the Y-J transform learns the best exponent to transform the variable from the train set. Next, we apply the transform to the test set with the same parameter</a:t>
            </a:r>
            <a:endParaRPr sz="1800">
              <a:solidFill>
                <a:srgbClr val="404C57"/>
              </a:solidFill>
              <a:highlight>
                <a:srgbClr val="F8F9FA"/>
              </a:highlight>
            </a:endParaRPr>
          </a:p>
          <a:p>
            <a:pPr marL="0" lvl="0" indent="0" algn="l" rtl="0">
              <a:spcBef>
                <a:spcPts val="0"/>
              </a:spcBef>
              <a:spcAft>
                <a:spcPts val="0"/>
              </a:spcAft>
              <a:buNone/>
            </a:pPr>
            <a:endParaRPr sz="1800">
              <a:solidFill>
                <a:srgbClr val="404C57"/>
              </a:solidFill>
              <a:highlight>
                <a:srgbClr val="F8F9FA"/>
              </a:highlight>
            </a:endParaRPr>
          </a:p>
          <a:p>
            <a:pPr marL="0" lvl="0" indent="0" algn="l" rtl="0">
              <a:spcBef>
                <a:spcPts val="0"/>
              </a:spcBef>
              <a:spcAft>
                <a:spcPts val="0"/>
              </a:spcAft>
              <a:buNone/>
            </a:pPr>
            <a:r>
              <a:rPr lang="en" sz="1800">
                <a:solidFill>
                  <a:srgbClr val="404C57"/>
                </a:solidFill>
                <a:highlight>
                  <a:srgbClr val="F8F9FA"/>
                </a:highlight>
              </a:rPr>
              <a:t>There are categorical variables which have classes of an assigned order based on quality. We will map each variable’s unique class with numerical levels corresponding to their order of quality.</a:t>
            </a:r>
            <a:endParaRPr sz="1800">
              <a:solidFill>
                <a:srgbClr val="404C57"/>
              </a:solidFill>
              <a:highlight>
                <a:srgbClr val="F8F9FA"/>
              </a:highlight>
            </a:endParaRPr>
          </a:p>
          <a:p>
            <a:pPr marL="0" lvl="0" indent="0" algn="l" rtl="0">
              <a:spcBef>
                <a:spcPts val="0"/>
              </a:spcBef>
              <a:spcAft>
                <a:spcPts val="0"/>
              </a:spcAft>
              <a:buNone/>
            </a:pPr>
            <a:endParaRPr sz="1800">
              <a:solidFill>
                <a:srgbClr val="404C57"/>
              </a:solidFill>
              <a:highlight>
                <a:srgbClr val="F8F9FA"/>
              </a:highlight>
            </a:endParaRPr>
          </a:p>
          <a:p>
            <a:pPr marL="0" lvl="0" indent="0" algn="l" rtl="0">
              <a:spcBef>
                <a:spcPts val="0"/>
              </a:spcBef>
              <a:spcAft>
                <a:spcPts val="0"/>
              </a:spcAft>
              <a:buNone/>
            </a:pPr>
            <a:r>
              <a:rPr lang="en" sz="1850">
                <a:solidFill>
                  <a:srgbClr val="FFFFFF"/>
                </a:solidFill>
                <a:highlight>
                  <a:srgbClr val="111111"/>
                </a:highlight>
              </a:rPr>
              <a:t>all values of categorical variables that are shared by less than 1% of houses, well be replaced by the string "Rare".</a:t>
            </a:r>
            <a:endParaRPr sz="1850">
              <a:solidFill>
                <a:srgbClr val="FFFFFF"/>
              </a:solidFill>
              <a:highlight>
                <a:srgbClr val="111111"/>
              </a:highlight>
            </a:endParaRPr>
          </a:p>
          <a:p>
            <a:pPr marL="0" lvl="0" indent="0" algn="l" rtl="0">
              <a:spcBef>
                <a:spcPts val="0"/>
              </a:spcBef>
              <a:spcAft>
                <a:spcPts val="0"/>
              </a:spcAft>
              <a:buNone/>
            </a:pPr>
            <a:endParaRPr sz="1850">
              <a:solidFill>
                <a:srgbClr val="FFFFFF"/>
              </a:solidFill>
              <a:highlight>
                <a:srgbClr val="111111"/>
              </a:highlight>
            </a:endParaRPr>
          </a:p>
          <a:p>
            <a:pPr marL="0" lvl="0" indent="0" algn="l" rtl="0">
              <a:spcBef>
                <a:spcPts val="0"/>
              </a:spcBef>
              <a:spcAft>
                <a:spcPts val="0"/>
              </a:spcAft>
              <a:buNone/>
            </a:pPr>
            <a:r>
              <a:rPr lang="en" sz="1700" i="1">
                <a:solidFill>
                  <a:schemeClr val="dk1"/>
                </a:solidFill>
                <a:highlight>
                  <a:schemeClr val="lt1"/>
                </a:highlight>
              </a:rPr>
              <a:t>this function will assign discrete values to the strings of the variables, so that the smaller value corresponds to the category that shows the smaller mean house sale price. order the categories in a variable from that with the lowest house sale price, to that with the highest. </a:t>
            </a:r>
            <a:endParaRPr sz="2550" i="1">
              <a:solidFill>
                <a:schemeClr val="dk1"/>
              </a:solidFill>
              <a:highlight>
                <a:schemeClr val="lt1"/>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30cabac74a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30cabac74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700" i="1">
              <a:solidFill>
                <a:schemeClr val="dk1"/>
              </a:solidFill>
              <a:highlight>
                <a:schemeClr val="lt1"/>
              </a:highlight>
            </a:endParaRPr>
          </a:p>
          <a:p>
            <a:pPr marL="0" lvl="0" indent="0" algn="l" rtl="0">
              <a:spcBef>
                <a:spcPts val="0"/>
              </a:spcBef>
              <a:spcAft>
                <a:spcPts val="0"/>
              </a:spcAft>
              <a:buNone/>
            </a:pPr>
            <a:r>
              <a:rPr lang="en" sz="1700" i="1">
                <a:solidFill>
                  <a:schemeClr val="dk1"/>
                </a:solidFill>
                <a:highlight>
                  <a:schemeClr val="lt1"/>
                </a:highlight>
              </a:rPr>
              <a:t>First we specify the Lasso Regression model, and we select a suitable alpha (equivalent of penalty).The bigger alpha the less features that will be selected. then we use the selectFromModel object from sklearn, which will select automatically the features which coefficients are non-zero</a:t>
            </a:r>
            <a:endParaRPr sz="1700" i="1">
              <a:solidFill>
                <a:schemeClr val="dk1"/>
              </a:solidFill>
              <a:highlight>
                <a:schemeClr val="lt1"/>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30cabac74a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30cabac74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30cabac74a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30cabac74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30cbe2dd2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30cbe2dd2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5b15f0a3_5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30b3c6a251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30b3c6a25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965474a9_3_2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965474a9_3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d251bb473_0_6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30b3c6a251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30b3c6a25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30b3c6a25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30b3c6a25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0b3c6a251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30b3c6a25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30b3c6a251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30b3c6a25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hyperlink" Target="https://readysignal.com/what-is-a-yeo-johnson-power-transformation/#:~:text=A%20Yeo-Johnson%20Power%20Transformation%20works%20similarly%20to%20the,the%20ability%20to%20transform%20data%20with%20negative%20numbers." TargetMode="External"/><Relationship Id="rId7" Type="http://schemas.openxmlformats.org/officeDocument/2006/relationships/hyperlink" Target="https://www.youtube.com/watch?v=NGf0voTMlcs" TargetMode="External"/><Relationship Id="rId2" Type="http://schemas.openxmlformats.org/officeDocument/2006/relationships/notesSlide" Target="../notesSlides/notesSlide16.xml"/><Relationship Id="rId1" Type="http://schemas.openxmlformats.org/officeDocument/2006/relationships/slideLayout" Target="../slideLayouts/slideLayout11.xml"/><Relationship Id="rId6" Type="http://schemas.openxmlformats.org/officeDocument/2006/relationships/hyperlink" Target="https://www.kaggle.com/competitions/house-prices-advanced-regression-techniques" TargetMode="External"/><Relationship Id="rId5" Type="http://schemas.openxmlformats.org/officeDocument/2006/relationships/hyperlink" Target="https://www.analyticsvidhya.com/blog/2021/09/complete-guide-to-feature-engineering-zero-to-hero/#:~:text=Feature%20engineering%20fulfils%20mainly%20two%20goals%3A%201%20It,improving%20the%20performance%20of%20machine%20learning%20models%20magically." TargetMode="External"/><Relationship Id="rId4" Type="http://schemas.openxmlformats.org/officeDocument/2006/relationships/hyperlink" Target="https://machinelearningcompass.com/machine_learning_models/lasso_regression/"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Housing Price Prediction using Lasso Regression</a:t>
            </a:r>
            <a:endParaRPr/>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err="1"/>
              <a:t>Abhiram</a:t>
            </a:r>
            <a:r>
              <a:rPr lang="en" sz="2400" dirty="0"/>
              <a:t> Raju		(30)</a:t>
            </a:r>
            <a:endParaRPr sz="2400" dirty="0"/>
          </a:p>
          <a:p>
            <a:pPr marL="0" lvl="0" indent="0" algn="l" rtl="0">
              <a:spcBef>
                <a:spcPts val="0"/>
              </a:spcBef>
              <a:spcAft>
                <a:spcPts val="0"/>
              </a:spcAft>
              <a:buNone/>
            </a:pPr>
            <a:r>
              <a:rPr lang="en" sz="2400" dirty="0"/>
              <a:t>Ishan Bhargava</a:t>
            </a:r>
            <a:r>
              <a:rPr lang="en" sz="2400"/>
              <a:t>	(05</a:t>
            </a:r>
            <a:r>
              <a:rPr lang="en" sz="2400" dirty="0"/>
              <a:t>)</a:t>
            </a:r>
            <a:endParaRPr sz="2400" dirty="0"/>
          </a:p>
          <a:p>
            <a:pPr marL="0" lvl="0" indent="0" algn="l" rtl="0">
              <a:spcBef>
                <a:spcPts val="0"/>
              </a:spcBef>
              <a:spcAft>
                <a:spcPts val="0"/>
              </a:spcAft>
              <a:buNone/>
            </a:pPr>
            <a:r>
              <a:rPr lang="en" sz="2400" dirty="0"/>
              <a:t>Jeevan </a:t>
            </a:r>
            <a:r>
              <a:rPr lang="en" sz="2400" dirty="0" err="1"/>
              <a:t>RaviKumar</a:t>
            </a:r>
            <a:r>
              <a:rPr lang="en" sz="2400" dirty="0"/>
              <a:t>	(34)</a:t>
            </a: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22"/>
          <p:cNvPicPr preferRelativeResize="0"/>
          <p:nvPr/>
        </p:nvPicPr>
        <p:blipFill>
          <a:blip r:embed="rId3">
            <a:alphaModFix/>
          </a:blip>
          <a:stretch>
            <a:fillRect/>
          </a:stretch>
        </p:blipFill>
        <p:spPr>
          <a:xfrm>
            <a:off x="152400" y="152400"/>
            <a:ext cx="8839204" cy="400958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23"/>
          <p:cNvPicPr preferRelativeResize="0"/>
          <p:nvPr/>
        </p:nvPicPr>
        <p:blipFill>
          <a:blip r:embed="rId3">
            <a:alphaModFix/>
          </a:blip>
          <a:stretch>
            <a:fillRect/>
          </a:stretch>
        </p:blipFill>
        <p:spPr>
          <a:xfrm>
            <a:off x="152400" y="228600"/>
            <a:ext cx="8839204" cy="400958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Feature Engineering</a:t>
            </a:r>
            <a:endParaRPr sz="3600">
              <a:solidFill>
                <a:schemeClr val="dk1"/>
              </a:solidFill>
            </a:endParaRPr>
          </a:p>
        </p:txBody>
      </p:sp>
      <p:sp>
        <p:nvSpPr>
          <p:cNvPr id="134" name="Google Shape;134;p24"/>
          <p:cNvSpPr txBox="1">
            <a:spLocks noGrp="1"/>
          </p:cNvSpPr>
          <p:nvPr>
            <p:ph type="title" idx="4294967295"/>
          </p:nvPr>
        </p:nvSpPr>
        <p:spPr>
          <a:xfrm>
            <a:off x="535775" y="1977700"/>
            <a:ext cx="5197200" cy="3134700"/>
          </a:xfrm>
          <a:prstGeom prst="rect">
            <a:avLst/>
          </a:prstGeom>
        </p:spPr>
        <p:txBody>
          <a:bodyPr spcFirstLastPara="1" wrap="square" lIns="91425" tIns="91425" rIns="91425" bIns="91425" anchor="t" anchorCtr="0">
            <a:noAutofit/>
          </a:bodyPr>
          <a:lstStyle/>
          <a:p>
            <a:pPr marL="457200" lvl="0" indent="-336550" algn="l" rtl="0">
              <a:lnSpc>
                <a:spcPct val="150000"/>
              </a:lnSpc>
              <a:spcBef>
                <a:spcPts val="0"/>
              </a:spcBef>
              <a:spcAft>
                <a:spcPts val="0"/>
              </a:spcAft>
              <a:buSzPts val="1700"/>
              <a:buFont typeface="Lato"/>
              <a:buChar char="●"/>
            </a:pPr>
            <a:r>
              <a:rPr lang="en" sz="1700">
                <a:latin typeface="Lato"/>
                <a:ea typeface="Lato"/>
                <a:cs typeface="Lato"/>
                <a:sym typeface="Lato"/>
              </a:rPr>
              <a:t>Preparing the data in desired form</a:t>
            </a:r>
            <a:endParaRPr sz="1700">
              <a:latin typeface="Lato"/>
              <a:ea typeface="Lato"/>
              <a:cs typeface="Lato"/>
              <a:sym typeface="Lato"/>
            </a:endParaRPr>
          </a:p>
          <a:p>
            <a:pPr marL="457200" lvl="0" indent="-336550" algn="l" rtl="0">
              <a:lnSpc>
                <a:spcPct val="150000"/>
              </a:lnSpc>
              <a:spcBef>
                <a:spcPts val="0"/>
              </a:spcBef>
              <a:spcAft>
                <a:spcPts val="0"/>
              </a:spcAft>
              <a:buSzPts val="1700"/>
              <a:buFont typeface="Lato"/>
              <a:buChar char="●"/>
            </a:pPr>
            <a:r>
              <a:rPr lang="en" sz="1700">
                <a:latin typeface="Lato"/>
                <a:ea typeface="Lato"/>
                <a:cs typeface="Lato"/>
                <a:sym typeface="Lato"/>
              </a:rPr>
              <a:t>Simplify and speed-up data transformation</a:t>
            </a:r>
            <a:endParaRPr sz="1700">
              <a:latin typeface="Lato"/>
              <a:ea typeface="Lato"/>
              <a:cs typeface="Lato"/>
              <a:sym typeface="Lato"/>
            </a:endParaRPr>
          </a:p>
          <a:p>
            <a:pPr marL="457200" lvl="0" indent="-336550" algn="l" rtl="0">
              <a:lnSpc>
                <a:spcPct val="150000"/>
              </a:lnSpc>
              <a:spcBef>
                <a:spcPts val="0"/>
              </a:spcBef>
              <a:spcAft>
                <a:spcPts val="0"/>
              </a:spcAft>
              <a:buSzPts val="1700"/>
              <a:buFont typeface="Lato"/>
              <a:buChar char="●"/>
            </a:pPr>
            <a:r>
              <a:rPr lang="en" sz="1700">
                <a:latin typeface="Lato"/>
                <a:ea typeface="Lato"/>
                <a:cs typeface="Lato"/>
                <a:sym typeface="Lato"/>
              </a:rPr>
              <a:t>Improve model performance</a:t>
            </a:r>
            <a:endParaRPr sz="1700">
              <a:latin typeface="Lato"/>
              <a:ea typeface="Lato"/>
              <a:cs typeface="Lato"/>
              <a:sym typeface="Lato"/>
            </a:endParaRPr>
          </a:p>
          <a:p>
            <a:pPr marL="0" lvl="0" indent="0" algn="l" rtl="0">
              <a:lnSpc>
                <a:spcPct val="115000"/>
              </a:lnSpc>
              <a:spcBef>
                <a:spcPts val="1600"/>
              </a:spcBef>
              <a:spcAft>
                <a:spcPts val="1600"/>
              </a:spcAft>
              <a:buNone/>
            </a:pPr>
            <a:endParaRPr sz="1700">
              <a:latin typeface="Lato"/>
              <a:ea typeface="Lato"/>
              <a:cs typeface="Lato"/>
              <a:sym typeface="Lato"/>
            </a:endParaRPr>
          </a:p>
        </p:txBody>
      </p:sp>
      <p:pic>
        <p:nvPicPr>
          <p:cNvPr id="135" name="Google Shape;135;p24"/>
          <p:cNvPicPr preferRelativeResize="0"/>
          <p:nvPr/>
        </p:nvPicPr>
        <p:blipFill>
          <a:blip r:embed="rId3">
            <a:alphaModFix/>
          </a:blip>
          <a:stretch>
            <a:fillRect/>
          </a:stretch>
        </p:blipFill>
        <p:spPr>
          <a:xfrm>
            <a:off x="6904275" y="915450"/>
            <a:ext cx="1600200" cy="1600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idx="4294967295"/>
          </p:nvPr>
        </p:nvSpPr>
        <p:spPr>
          <a:xfrm>
            <a:off x="526600" y="382700"/>
            <a:ext cx="8284800" cy="4473000"/>
          </a:xfrm>
          <a:prstGeom prst="rect">
            <a:avLst/>
          </a:prstGeom>
        </p:spPr>
        <p:txBody>
          <a:bodyPr spcFirstLastPara="1" wrap="square" lIns="91425" tIns="91425" rIns="91425" bIns="91425" anchor="t" anchorCtr="0">
            <a:noAutofit/>
          </a:bodyPr>
          <a:lstStyle/>
          <a:p>
            <a:pPr marL="457200" lvl="0" indent="-336550" algn="l" rtl="0">
              <a:lnSpc>
                <a:spcPct val="150000"/>
              </a:lnSpc>
              <a:spcBef>
                <a:spcPts val="0"/>
              </a:spcBef>
              <a:spcAft>
                <a:spcPts val="0"/>
              </a:spcAft>
              <a:buSzPts val="1700"/>
              <a:buFont typeface="Lato"/>
              <a:buChar char="●"/>
            </a:pPr>
            <a:r>
              <a:rPr lang="en" sz="1700">
                <a:latin typeface="Lato"/>
                <a:ea typeface="Lato"/>
                <a:cs typeface="Lato"/>
                <a:sym typeface="Lato"/>
              </a:rPr>
              <a:t>Missing values</a:t>
            </a:r>
            <a:endParaRPr sz="1700">
              <a:latin typeface="Lato"/>
              <a:ea typeface="Lato"/>
              <a:cs typeface="Lato"/>
              <a:sym typeface="Lato"/>
            </a:endParaRPr>
          </a:p>
          <a:p>
            <a:pPr marL="914400" lvl="1" indent="-336550" algn="l" rtl="0">
              <a:lnSpc>
                <a:spcPct val="150000"/>
              </a:lnSpc>
              <a:spcBef>
                <a:spcPts val="0"/>
              </a:spcBef>
              <a:spcAft>
                <a:spcPts val="0"/>
              </a:spcAft>
              <a:buSzPts val="1700"/>
              <a:buFont typeface="Lato"/>
              <a:buChar char="○"/>
            </a:pPr>
            <a:r>
              <a:rPr lang="en" sz="1700">
                <a:latin typeface="Lato"/>
                <a:ea typeface="Lato"/>
                <a:cs typeface="Lato"/>
                <a:sym typeface="Lato"/>
              </a:rPr>
              <a:t>Categorical variables</a:t>
            </a:r>
            <a:endParaRPr sz="1700">
              <a:latin typeface="Lato"/>
              <a:ea typeface="Lato"/>
              <a:cs typeface="Lato"/>
              <a:sym typeface="Lato"/>
            </a:endParaRPr>
          </a:p>
          <a:p>
            <a:pPr marL="1371600" lvl="2" indent="-336550" algn="l" rtl="0">
              <a:lnSpc>
                <a:spcPct val="150000"/>
              </a:lnSpc>
              <a:spcBef>
                <a:spcPts val="0"/>
              </a:spcBef>
              <a:spcAft>
                <a:spcPts val="0"/>
              </a:spcAft>
              <a:buSzPts val="1700"/>
              <a:buFont typeface="Lato"/>
              <a:buChar char="■"/>
            </a:pPr>
            <a:r>
              <a:rPr lang="en" sz="1700">
                <a:latin typeface="Lato"/>
                <a:ea typeface="Lato"/>
                <a:cs typeface="Lato"/>
                <a:sym typeface="Lato"/>
              </a:rPr>
              <a:t>For &gt;10% nulls = impute ‘missing’</a:t>
            </a:r>
            <a:endParaRPr sz="1700">
              <a:latin typeface="Lato"/>
              <a:ea typeface="Lato"/>
              <a:cs typeface="Lato"/>
              <a:sym typeface="Lato"/>
            </a:endParaRPr>
          </a:p>
          <a:p>
            <a:pPr marL="1371600" lvl="2" indent="-336550" algn="l" rtl="0">
              <a:lnSpc>
                <a:spcPct val="150000"/>
              </a:lnSpc>
              <a:spcBef>
                <a:spcPts val="0"/>
              </a:spcBef>
              <a:spcAft>
                <a:spcPts val="0"/>
              </a:spcAft>
              <a:buSzPts val="1700"/>
              <a:buFont typeface="Lato"/>
              <a:buChar char="■"/>
            </a:pPr>
            <a:r>
              <a:rPr lang="en" sz="1700">
                <a:latin typeface="Lato"/>
                <a:ea typeface="Lato"/>
                <a:cs typeface="Lato"/>
                <a:sym typeface="Lato"/>
              </a:rPr>
              <a:t>For &lt;10% nulls = impute mode</a:t>
            </a:r>
            <a:endParaRPr sz="1700">
              <a:latin typeface="Lato"/>
              <a:ea typeface="Lato"/>
              <a:cs typeface="Lato"/>
              <a:sym typeface="Lato"/>
            </a:endParaRPr>
          </a:p>
          <a:p>
            <a:pPr marL="914400" lvl="1" indent="-336550" algn="l" rtl="0">
              <a:lnSpc>
                <a:spcPct val="150000"/>
              </a:lnSpc>
              <a:spcBef>
                <a:spcPts val="0"/>
              </a:spcBef>
              <a:spcAft>
                <a:spcPts val="0"/>
              </a:spcAft>
              <a:buSzPts val="1700"/>
              <a:buFont typeface="Lato"/>
              <a:buChar char="○"/>
            </a:pPr>
            <a:r>
              <a:rPr lang="en" sz="1700">
                <a:latin typeface="Lato"/>
                <a:ea typeface="Lato"/>
                <a:cs typeface="Lato"/>
                <a:sym typeface="Lato"/>
              </a:rPr>
              <a:t>Numerical variables</a:t>
            </a:r>
            <a:endParaRPr sz="1700">
              <a:latin typeface="Lato"/>
              <a:ea typeface="Lato"/>
              <a:cs typeface="Lato"/>
              <a:sym typeface="Lato"/>
            </a:endParaRPr>
          </a:p>
          <a:p>
            <a:pPr marL="1371600" lvl="2" indent="-336550" algn="l" rtl="0">
              <a:lnSpc>
                <a:spcPct val="150000"/>
              </a:lnSpc>
              <a:spcBef>
                <a:spcPts val="0"/>
              </a:spcBef>
              <a:spcAft>
                <a:spcPts val="0"/>
              </a:spcAft>
              <a:buSzPts val="1700"/>
              <a:buFont typeface="Lato"/>
              <a:buChar char="■"/>
            </a:pPr>
            <a:r>
              <a:rPr lang="en" sz="1700">
                <a:latin typeface="Lato"/>
                <a:ea typeface="Lato"/>
                <a:cs typeface="Lato"/>
                <a:sym typeface="Lato"/>
              </a:rPr>
              <a:t>Replace the missing values with mean and add a binary missing indicator</a:t>
            </a:r>
            <a:endParaRPr sz="1700">
              <a:latin typeface="Lato"/>
              <a:ea typeface="Lato"/>
              <a:cs typeface="Lato"/>
              <a:sym typeface="Lato"/>
            </a:endParaRPr>
          </a:p>
          <a:p>
            <a:pPr marL="457200" lvl="0" indent="-336550" algn="l" rtl="0">
              <a:lnSpc>
                <a:spcPct val="150000"/>
              </a:lnSpc>
              <a:spcBef>
                <a:spcPts val="0"/>
              </a:spcBef>
              <a:spcAft>
                <a:spcPts val="0"/>
              </a:spcAft>
              <a:buSzPts val="1700"/>
              <a:buFont typeface="Lato"/>
              <a:buChar char="●"/>
            </a:pPr>
            <a:r>
              <a:rPr lang="en" sz="1700">
                <a:latin typeface="Lato"/>
                <a:ea typeface="Lato"/>
                <a:cs typeface="Lato"/>
                <a:sym typeface="Lato"/>
              </a:rPr>
              <a:t>Temporal Variables - 4</a:t>
            </a:r>
            <a:endParaRPr sz="1700">
              <a:latin typeface="Lato"/>
              <a:ea typeface="Lato"/>
              <a:cs typeface="Lato"/>
              <a:sym typeface="Lato"/>
            </a:endParaRPr>
          </a:p>
          <a:p>
            <a:pPr marL="914400" lvl="1" indent="-336550" algn="l" rtl="0">
              <a:lnSpc>
                <a:spcPct val="150000"/>
              </a:lnSpc>
              <a:spcBef>
                <a:spcPts val="0"/>
              </a:spcBef>
              <a:spcAft>
                <a:spcPts val="0"/>
              </a:spcAft>
              <a:buSzPts val="1700"/>
              <a:buFont typeface="Lato"/>
              <a:buChar char="○"/>
            </a:pPr>
            <a:r>
              <a:rPr lang="en" sz="1700">
                <a:latin typeface="Lato"/>
                <a:ea typeface="Lato"/>
                <a:cs typeface="Lato"/>
                <a:sym typeface="Lato"/>
              </a:rPr>
              <a:t>Replace the years with the time elapsed between the four variables and YrSold</a:t>
            </a:r>
            <a:endParaRPr sz="17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idx="4294967295"/>
          </p:nvPr>
        </p:nvSpPr>
        <p:spPr>
          <a:xfrm>
            <a:off x="526600" y="382700"/>
            <a:ext cx="8284800" cy="4473000"/>
          </a:xfrm>
          <a:prstGeom prst="rect">
            <a:avLst/>
          </a:prstGeom>
        </p:spPr>
        <p:txBody>
          <a:bodyPr spcFirstLastPara="1" wrap="square" lIns="91425" tIns="91425" rIns="91425" bIns="91425" anchor="t" anchorCtr="0">
            <a:noAutofit/>
          </a:bodyPr>
          <a:lstStyle/>
          <a:p>
            <a:pPr marL="457200" lvl="0" indent="-336550" algn="l" rtl="0">
              <a:lnSpc>
                <a:spcPct val="150000"/>
              </a:lnSpc>
              <a:spcBef>
                <a:spcPts val="0"/>
              </a:spcBef>
              <a:spcAft>
                <a:spcPts val="0"/>
              </a:spcAft>
              <a:buSzPts val="1700"/>
              <a:buFont typeface="Lato"/>
              <a:buChar char="●"/>
            </a:pPr>
            <a:r>
              <a:rPr lang="en" sz="1700">
                <a:latin typeface="Lato"/>
                <a:ea typeface="Lato"/>
                <a:cs typeface="Lato"/>
                <a:sym typeface="Lato"/>
              </a:rPr>
              <a:t>Numerical variable transformation</a:t>
            </a:r>
            <a:endParaRPr sz="1700">
              <a:latin typeface="Lato"/>
              <a:ea typeface="Lato"/>
              <a:cs typeface="Lato"/>
              <a:sym typeface="Lato"/>
            </a:endParaRPr>
          </a:p>
          <a:p>
            <a:pPr marL="914400" lvl="1" indent="-336550" algn="l" rtl="0">
              <a:lnSpc>
                <a:spcPct val="150000"/>
              </a:lnSpc>
              <a:spcBef>
                <a:spcPts val="0"/>
              </a:spcBef>
              <a:spcAft>
                <a:spcPts val="0"/>
              </a:spcAft>
              <a:buSzPts val="1700"/>
              <a:buFont typeface="Lato"/>
              <a:buChar char="○"/>
            </a:pPr>
            <a:r>
              <a:rPr lang="en" sz="1700">
                <a:latin typeface="Lato"/>
                <a:ea typeface="Lato"/>
                <a:cs typeface="Lato"/>
                <a:sym typeface="Lato"/>
              </a:rPr>
              <a:t>Logarithmic </a:t>
            </a:r>
            <a:endParaRPr sz="1700">
              <a:latin typeface="Lato"/>
              <a:ea typeface="Lato"/>
              <a:cs typeface="Lato"/>
              <a:sym typeface="Lato"/>
            </a:endParaRPr>
          </a:p>
          <a:p>
            <a:pPr marL="914400" lvl="1" indent="-336550" algn="l" rtl="0">
              <a:lnSpc>
                <a:spcPct val="150000"/>
              </a:lnSpc>
              <a:spcBef>
                <a:spcPts val="0"/>
              </a:spcBef>
              <a:spcAft>
                <a:spcPts val="0"/>
              </a:spcAft>
              <a:buSzPts val="1700"/>
              <a:buFont typeface="Lato"/>
              <a:buChar char="○"/>
            </a:pPr>
            <a:r>
              <a:rPr lang="en" sz="1700">
                <a:latin typeface="Lato"/>
                <a:ea typeface="Lato"/>
                <a:cs typeface="Lato"/>
                <a:sym typeface="Lato"/>
              </a:rPr>
              <a:t>Yeo - Johnson on LotArea</a:t>
            </a:r>
            <a:endParaRPr sz="1700">
              <a:latin typeface="Lato"/>
              <a:ea typeface="Lato"/>
              <a:cs typeface="Lato"/>
              <a:sym typeface="Lato"/>
            </a:endParaRPr>
          </a:p>
          <a:p>
            <a:pPr marL="457200" lvl="0" indent="-336550" algn="l" rtl="0">
              <a:lnSpc>
                <a:spcPct val="150000"/>
              </a:lnSpc>
              <a:spcBef>
                <a:spcPts val="0"/>
              </a:spcBef>
              <a:spcAft>
                <a:spcPts val="0"/>
              </a:spcAft>
              <a:buSzPts val="1700"/>
              <a:buFont typeface="Lato"/>
              <a:buChar char="●"/>
            </a:pPr>
            <a:r>
              <a:rPr lang="en" sz="1700">
                <a:latin typeface="Lato"/>
                <a:ea typeface="Lato"/>
                <a:cs typeface="Lato"/>
                <a:sym typeface="Lato"/>
              </a:rPr>
              <a:t>Categorical variable transformation</a:t>
            </a:r>
            <a:endParaRPr sz="1700">
              <a:latin typeface="Lato"/>
              <a:ea typeface="Lato"/>
              <a:cs typeface="Lato"/>
              <a:sym typeface="Lato"/>
            </a:endParaRPr>
          </a:p>
          <a:p>
            <a:pPr marL="914400" lvl="1" indent="-336550" algn="l" rtl="0">
              <a:lnSpc>
                <a:spcPct val="150000"/>
              </a:lnSpc>
              <a:spcBef>
                <a:spcPts val="0"/>
              </a:spcBef>
              <a:spcAft>
                <a:spcPts val="0"/>
              </a:spcAft>
              <a:buSzPts val="1700"/>
              <a:buFont typeface="Lato"/>
              <a:buChar char="○"/>
            </a:pPr>
            <a:r>
              <a:rPr lang="en" sz="1700">
                <a:latin typeface="Lato"/>
                <a:ea typeface="Lato"/>
                <a:cs typeface="Lato"/>
                <a:sym typeface="Lato"/>
              </a:rPr>
              <a:t> Apply mappings</a:t>
            </a:r>
            <a:endParaRPr sz="1700">
              <a:latin typeface="Lato"/>
              <a:ea typeface="Lato"/>
              <a:cs typeface="Lato"/>
              <a:sym typeface="Lato"/>
            </a:endParaRPr>
          </a:p>
          <a:p>
            <a:pPr marL="914400" lvl="1" indent="-336550" algn="l" rtl="0">
              <a:lnSpc>
                <a:spcPct val="150000"/>
              </a:lnSpc>
              <a:spcBef>
                <a:spcPts val="0"/>
              </a:spcBef>
              <a:spcAft>
                <a:spcPts val="0"/>
              </a:spcAft>
              <a:buSzPts val="1700"/>
              <a:buFont typeface="Lato"/>
              <a:buChar char="○"/>
            </a:pPr>
            <a:r>
              <a:rPr lang="en" sz="1700">
                <a:latin typeface="Lato"/>
                <a:ea typeface="Lato"/>
                <a:cs typeface="Lato"/>
                <a:sym typeface="Lato"/>
              </a:rPr>
              <a:t>Removing rare labels and encoding </a:t>
            </a:r>
            <a:endParaRPr sz="17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idx="4294967295"/>
          </p:nvPr>
        </p:nvSpPr>
        <p:spPr>
          <a:xfrm>
            <a:off x="526600" y="382700"/>
            <a:ext cx="8284800" cy="4473000"/>
          </a:xfrm>
          <a:prstGeom prst="rect">
            <a:avLst/>
          </a:prstGeom>
        </p:spPr>
        <p:txBody>
          <a:bodyPr spcFirstLastPara="1" wrap="square" lIns="91425" tIns="91425" rIns="91425" bIns="91425" anchor="t" anchorCtr="0">
            <a:noAutofit/>
          </a:bodyPr>
          <a:lstStyle/>
          <a:p>
            <a:pPr marL="457200" lvl="0" indent="-336550" algn="l" rtl="0">
              <a:lnSpc>
                <a:spcPct val="150000"/>
              </a:lnSpc>
              <a:spcBef>
                <a:spcPts val="0"/>
              </a:spcBef>
              <a:spcAft>
                <a:spcPts val="0"/>
              </a:spcAft>
              <a:buSzPts val="1700"/>
              <a:buFont typeface="Lato"/>
              <a:buChar char="●"/>
            </a:pPr>
            <a:r>
              <a:rPr lang="en" sz="1700">
                <a:latin typeface="Lato"/>
                <a:ea typeface="Lato"/>
                <a:cs typeface="Lato"/>
                <a:sym typeface="Lato"/>
              </a:rPr>
              <a:t>Feature Scaling</a:t>
            </a:r>
            <a:endParaRPr sz="1700">
              <a:latin typeface="Lato"/>
              <a:ea typeface="Lato"/>
              <a:cs typeface="Lato"/>
              <a:sym typeface="Lato"/>
            </a:endParaRPr>
          </a:p>
          <a:p>
            <a:pPr marL="914400" lvl="1" indent="-336550" algn="l" rtl="0">
              <a:lnSpc>
                <a:spcPct val="150000"/>
              </a:lnSpc>
              <a:spcBef>
                <a:spcPts val="0"/>
              </a:spcBef>
              <a:spcAft>
                <a:spcPts val="0"/>
              </a:spcAft>
              <a:buSzPts val="1700"/>
              <a:buFont typeface="Lato"/>
              <a:buChar char="○"/>
            </a:pPr>
            <a:r>
              <a:rPr lang="en" sz="1700">
                <a:latin typeface="Lato"/>
                <a:ea typeface="Lato"/>
                <a:cs typeface="Lato"/>
                <a:sym typeface="Lato"/>
              </a:rPr>
              <a:t>MinMaxScaler - sklearn</a:t>
            </a:r>
            <a:endParaRPr sz="1700">
              <a:latin typeface="Lato"/>
              <a:ea typeface="Lato"/>
              <a:cs typeface="Lato"/>
              <a:sym typeface="Lato"/>
            </a:endParaRPr>
          </a:p>
          <a:p>
            <a:pPr marL="914400" lvl="1" indent="-336550" algn="l" rtl="0">
              <a:lnSpc>
                <a:spcPct val="150000"/>
              </a:lnSpc>
              <a:spcBef>
                <a:spcPts val="0"/>
              </a:spcBef>
              <a:spcAft>
                <a:spcPts val="0"/>
              </a:spcAft>
              <a:buSzPts val="1700"/>
              <a:buFont typeface="Lato"/>
              <a:buChar char="○"/>
            </a:pPr>
            <a:r>
              <a:rPr lang="en" sz="1700">
                <a:latin typeface="Lato"/>
                <a:ea typeface="Lato"/>
                <a:cs typeface="Lato"/>
                <a:sym typeface="Lato"/>
              </a:rPr>
              <a:t>Fit to train and transform the train and test</a:t>
            </a:r>
            <a:endParaRPr sz="1700">
              <a:latin typeface="Lato"/>
              <a:ea typeface="Lato"/>
              <a:cs typeface="Lato"/>
              <a:sym typeface="Lato"/>
            </a:endParaRPr>
          </a:p>
          <a:p>
            <a:pPr marL="457200" lvl="0" indent="-336550" algn="l" rtl="0">
              <a:lnSpc>
                <a:spcPct val="150000"/>
              </a:lnSpc>
              <a:spcBef>
                <a:spcPts val="0"/>
              </a:spcBef>
              <a:spcAft>
                <a:spcPts val="0"/>
              </a:spcAft>
              <a:buSzPts val="1700"/>
              <a:buFont typeface="Lato"/>
              <a:buChar char="●"/>
            </a:pPr>
            <a:r>
              <a:rPr lang="en" sz="1700">
                <a:latin typeface="Lato"/>
                <a:ea typeface="Lato"/>
                <a:cs typeface="Lato"/>
                <a:sym typeface="Lato"/>
              </a:rPr>
              <a:t>Feature Selection</a:t>
            </a:r>
            <a:endParaRPr sz="1700">
              <a:latin typeface="Lato"/>
              <a:ea typeface="Lato"/>
              <a:cs typeface="Lato"/>
              <a:sym typeface="Lato"/>
            </a:endParaRPr>
          </a:p>
          <a:p>
            <a:pPr marL="914400" lvl="1" indent="-336550" algn="l" rtl="0">
              <a:lnSpc>
                <a:spcPct val="150000"/>
              </a:lnSpc>
              <a:spcBef>
                <a:spcPts val="0"/>
              </a:spcBef>
              <a:spcAft>
                <a:spcPts val="0"/>
              </a:spcAft>
              <a:buSzPts val="1700"/>
              <a:buFont typeface="Lato"/>
              <a:buChar char="○"/>
            </a:pPr>
            <a:r>
              <a:rPr lang="en" sz="1700">
                <a:latin typeface="Lato"/>
                <a:ea typeface="Lato"/>
                <a:cs typeface="Lato"/>
                <a:sym typeface="Lato"/>
              </a:rPr>
              <a:t>SelectFromModel()</a:t>
            </a:r>
            <a:endParaRPr sz="1700">
              <a:latin typeface="Lato"/>
              <a:ea typeface="Lato"/>
              <a:cs typeface="Lato"/>
              <a:sym typeface="Lato"/>
            </a:endParaRPr>
          </a:p>
          <a:p>
            <a:pPr marL="914400" lvl="1" indent="-336550" algn="l" rtl="0">
              <a:lnSpc>
                <a:spcPct val="150000"/>
              </a:lnSpc>
              <a:spcBef>
                <a:spcPts val="0"/>
              </a:spcBef>
              <a:spcAft>
                <a:spcPts val="0"/>
              </a:spcAft>
              <a:buSzPts val="1700"/>
              <a:buFont typeface="Lato"/>
              <a:buChar char="○"/>
            </a:pPr>
            <a:r>
              <a:rPr lang="en" sz="1700">
                <a:latin typeface="Lato"/>
                <a:ea typeface="Lato"/>
                <a:cs typeface="Lato"/>
                <a:sym typeface="Lato"/>
              </a:rPr>
              <a:t>Lasso()</a:t>
            </a:r>
            <a:endParaRPr sz="1700">
              <a:latin typeface="Lato"/>
              <a:ea typeface="Lato"/>
              <a:cs typeface="Lato"/>
              <a:sym typeface="Lato"/>
            </a:endParaRPr>
          </a:p>
          <a:p>
            <a:pPr marL="914400" lvl="1" indent="-336550" algn="l" rtl="0">
              <a:lnSpc>
                <a:spcPct val="150000"/>
              </a:lnSpc>
              <a:spcBef>
                <a:spcPts val="0"/>
              </a:spcBef>
              <a:spcAft>
                <a:spcPts val="0"/>
              </a:spcAft>
              <a:buSzPts val="1700"/>
              <a:buFont typeface="Lato"/>
              <a:buChar char="○"/>
            </a:pPr>
            <a:r>
              <a:rPr lang="en" sz="1700">
                <a:latin typeface="Lato"/>
                <a:ea typeface="Lato"/>
                <a:cs typeface="Lato"/>
                <a:sym typeface="Lato"/>
              </a:rPr>
              <a:t>Narrowed to 36 from 81 variables</a:t>
            </a:r>
            <a:endParaRPr sz="170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p:nvPr/>
        </p:nvSpPr>
        <p:spPr>
          <a:xfrm>
            <a:off x="1056125" y="425200"/>
            <a:ext cx="69210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Lato"/>
                <a:ea typeface="Lato"/>
                <a:cs typeface="Lato"/>
                <a:sym typeface="Lato"/>
              </a:rPr>
              <a:t>References - </a:t>
            </a:r>
            <a:endParaRPr b="1">
              <a:latin typeface="Lato"/>
              <a:ea typeface="Lato"/>
              <a:cs typeface="Lato"/>
              <a:sym typeface="Lato"/>
            </a:endParaRPr>
          </a:p>
          <a:p>
            <a:pPr marL="0" lvl="0" indent="0" algn="l" rtl="0">
              <a:spcBef>
                <a:spcPts val="0"/>
              </a:spcBef>
              <a:spcAft>
                <a:spcPts val="0"/>
              </a:spcAft>
              <a:buNone/>
            </a:pPr>
            <a:endParaRPr b="1">
              <a:latin typeface="Lato"/>
              <a:ea typeface="Lato"/>
              <a:cs typeface="Lato"/>
              <a:sym typeface="Lato"/>
            </a:endParaRPr>
          </a:p>
          <a:p>
            <a:pPr marL="457200" lvl="0" indent="-317500" algn="l" rtl="0">
              <a:spcBef>
                <a:spcPts val="0"/>
              </a:spcBef>
              <a:spcAft>
                <a:spcPts val="0"/>
              </a:spcAft>
              <a:buSzPts val="1400"/>
              <a:buFont typeface="Lato"/>
              <a:buChar char="●"/>
            </a:pPr>
            <a:r>
              <a:rPr lang="en" sz="1100" u="sng">
                <a:solidFill>
                  <a:schemeClr val="hlink"/>
                </a:solidFill>
                <a:hlinkClick r:id="rId3"/>
              </a:rPr>
              <a:t>What is a Yeo-Johnson Power Transformation? | Ready Signal</a:t>
            </a:r>
            <a:endParaRPr b="1">
              <a:latin typeface="Lato"/>
              <a:ea typeface="Lato"/>
              <a:cs typeface="Lato"/>
              <a:sym typeface="Lato"/>
            </a:endParaRPr>
          </a:p>
          <a:p>
            <a:pPr marL="457200" lvl="0" indent="-317500" algn="l" rtl="0">
              <a:spcBef>
                <a:spcPts val="0"/>
              </a:spcBef>
              <a:spcAft>
                <a:spcPts val="0"/>
              </a:spcAft>
              <a:buSzPts val="1400"/>
              <a:buFont typeface="Lato"/>
              <a:buChar char="●"/>
            </a:pPr>
            <a:r>
              <a:rPr lang="en" sz="1100" u="sng">
                <a:solidFill>
                  <a:schemeClr val="hlink"/>
                </a:solidFill>
                <a:hlinkClick r:id="rId4"/>
              </a:rPr>
              <a:t>Lasso Regression Explained, Step by Step (machinelearningcompass.com)</a:t>
            </a:r>
            <a:endParaRPr b="1">
              <a:latin typeface="Lato"/>
              <a:ea typeface="Lato"/>
              <a:cs typeface="Lato"/>
              <a:sym typeface="Lato"/>
            </a:endParaRPr>
          </a:p>
          <a:p>
            <a:pPr marL="457200" lvl="0" indent="-317500" algn="l" rtl="0">
              <a:spcBef>
                <a:spcPts val="0"/>
              </a:spcBef>
              <a:spcAft>
                <a:spcPts val="0"/>
              </a:spcAft>
              <a:buSzPts val="1400"/>
              <a:buFont typeface="Lato"/>
              <a:buChar char="●"/>
            </a:pPr>
            <a:r>
              <a:rPr lang="en" sz="1100" u="sng">
                <a:solidFill>
                  <a:schemeClr val="hlink"/>
                </a:solidFill>
                <a:hlinkClick r:id="rId5"/>
              </a:rPr>
              <a:t>Complete Guide to Feature Engineering: Zero to Hero (analyticsvidhya.com)</a:t>
            </a:r>
            <a:endParaRPr b="1">
              <a:latin typeface="Lato"/>
              <a:ea typeface="Lato"/>
              <a:cs typeface="Lato"/>
              <a:sym typeface="Lato"/>
            </a:endParaRPr>
          </a:p>
          <a:p>
            <a:pPr marL="457200" lvl="0" indent="-317500" algn="l" rtl="0">
              <a:spcBef>
                <a:spcPts val="0"/>
              </a:spcBef>
              <a:spcAft>
                <a:spcPts val="0"/>
              </a:spcAft>
              <a:buSzPts val="1400"/>
              <a:buFont typeface="Lato"/>
              <a:buChar char="●"/>
            </a:pPr>
            <a:r>
              <a:rPr lang="en" sz="1100" u="sng">
                <a:solidFill>
                  <a:schemeClr val="hlink"/>
                </a:solidFill>
                <a:hlinkClick r:id="rId6"/>
              </a:rPr>
              <a:t>House Prices - Advanced Regression Techniques | Kaggle</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sz="1100" u="sng">
                <a:solidFill>
                  <a:schemeClr val="hlink"/>
                </a:solidFill>
                <a:hlinkClick r:id="rId7"/>
              </a:rPr>
              <a:t>Regularization Part 2: Lasso (L1) Regression - YouTube</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p:nvPr/>
        </p:nvSpPr>
        <p:spPr>
          <a:xfrm>
            <a:off x="1648675" y="927200"/>
            <a:ext cx="59994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000" b="1" i="1">
                <a:latin typeface="Lato"/>
                <a:ea typeface="Lato"/>
                <a:cs typeface="Lato"/>
                <a:sym typeface="Lato"/>
              </a:rPr>
              <a:t>THANK YOU</a:t>
            </a:r>
            <a:endParaRPr sz="4000" b="1" i="1">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0"/>
          <p:cNvSpPr txBox="1"/>
          <p:nvPr/>
        </p:nvSpPr>
        <p:spPr>
          <a:xfrm>
            <a:off x="1648675" y="927200"/>
            <a:ext cx="59994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000" b="1" i="1">
                <a:latin typeface="Lato"/>
                <a:ea typeface="Lato"/>
                <a:cs typeface="Lato"/>
                <a:sym typeface="Lato"/>
              </a:rPr>
              <a:t>Any Questions?</a:t>
            </a:r>
            <a:endParaRPr sz="4000" b="1" i="1">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Why do we need housing price prediction?</a:t>
            </a:r>
            <a:endParaRPr sz="3600">
              <a:solidFill>
                <a:schemeClr val="dk1"/>
              </a:solidFill>
            </a:endParaRPr>
          </a:p>
        </p:txBody>
      </p:sp>
      <p:sp>
        <p:nvSpPr>
          <p:cNvPr id="79" name="Google Shape;79;p14"/>
          <p:cNvSpPr txBox="1">
            <a:spLocks noGrp="1"/>
          </p:cNvSpPr>
          <p:nvPr>
            <p:ph type="title" idx="4294967295"/>
          </p:nvPr>
        </p:nvSpPr>
        <p:spPr>
          <a:xfrm>
            <a:off x="535775" y="2571750"/>
            <a:ext cx="5197200" cy="2540700"/>
          </a:xfrm>
          <a:prstGeom prst="rect">
            <a:avLst/>
          </a:prstGeom>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SzPts val="1700"/>
              <a:buFont typeface="Lato"/>
              <a:buChar char="●"/>
            </a:pPr>
            <a:r>
              <a:rPr lang="en" sz="1700">
                <a:latin typeface="Lato"/>
                <a:ea typeface="Lato"/>
                <a:cs typeface="Lato"/>
                <a:sym typeface="Lato"/>
              </a:rPr>
              <a:t>Assess the value of the property.</a:t>
            </a:r>
            <a:endParaRPr sz="1700">
              <a:latin typeface="Lato"/>
              <a:ea typeface="Lato"/>
              <a:cs typeface="Lato"/>
              <a:sym typeface="Lato"/>
            </a:endParaRPr>
          </a:p>
          <a:p>
            <a:pPr marL="457200" lvl="0" indent="-336550" algn="l" rtl="0">
              <a:lnSpc>
                <a:spcPct val="115000"/>
              </a:lnSpc>
              <a:spcBef>
                <a:spcPts val="0"/>
              </a:spcBef>
              <a:spcAft>
                <a:spcPts val="0"/>
              </a:spcAft>
              <a:buSzPts val="1700"/>
              <a:buFont typeface="Lato"/>
              <a:buChar char="●"/>
            </a:pPr>
            <a:r>
              <a:rPr lang="en" sz="1700">
                <a:latin typeface="Lato"/>
                <a:ea typeface="Lato"/>
                <a:cs typeface="Lato"/>
                <a:sym typeface="Lato"/>
              </a:rPr>
              <a:t>Identify investment opportunities.</a:t>
            </a:r>
            <a:endParaRPr sz="1700">
              <a:latin typeface="Lato"/>
              <a:ea typeface="Lato"/>
              <a:cs typeface="Lato"/>
              <a:sym typeface="Lato"/>
            </a:endParaRPr>
          </a:p>
          <a:p>
            <a:pPr marL="457200" lvl="0" indent="-336550" algn="l" rtl="0">
              <a:lnSpc>
                <a:spcPct val="115000"/>
              </a:lnSpc>
              <a:spcBef>
                <a:spcPts val="0"/>
              </a:spcBef>
              <a:spcAft>
                <a:spcPts val="0"/>
              </a:spcAft>
              <a:buSzPts val="1700"/>
              <a:buFont typeface="Lato"/>
              <a:buChar char="●"/>
            </a:pPr>
            <a:r>
              <a:rPr lang="en" sz="1700">
                <a:latin typeface="Lato"/>
                <a:ea typeface="Lato"/>
                <a:cs typeface="Lato"/>
                <a:sym typeface="Lato"/>
              </a:rPr>
              <a:t>Determine the impact of new housing laws</a:t>
            </a:r>
            <a:endParaRPr sz="1700">
              <a:latin typeface="Lato"/>
              <a:ea typeface="Lato"/>
              <a:cs typeface="Lato"/>
              <a:sym typeface="Lato"/>
            </a:endParaRPr>
          </a:p>
          <a:p>
            <a:pPr marL="457200" lvl="0" indent="-336550" algn="l" rtl="0">
              <a:lnSpc>
                <a:spcPct val="115000"/>
              </a:lnSpc>
              <a:spcBef>
                <a:spcPts val="0"/>
              </a:spcBef>
              <a:spcAft>
                <a:spcPts val="0"/>
              </a:spcAft>
              <a:buSzPts val="1700"/>
              <a:buFont typeface="Lato"/>
              <a:buChar char="●"/>
            </a:pPr>
            <a:r>
              <a:rPr lang="en" sz="1700">
                <a:latin typeface="Lato"/>
                <a:ea typeface="Lato"/>
                <a:cs typeface="Lato"/>
                <a:sym typeface="Lato"/>
              </a:rPr>
              <a:t>When to sell the house</a:t>
            </a:r>
            <a:endParaRPr sz="1700">
              <a:latin typeface="Lato"/>
              <a:ea typeface="Lato"/>
              <a:cs typeface="Lato"/>
              <a:sym typeface="Lato"/>
            </a:endParaRPr>
          </a:p>
          <a:p>
            <a:pPr marL="457200" lvl="0" indent="-336550" algn="l" rtl="0">
              <a:lnSpc>
                <a:spcPct val="115000"/>
              </a:lnSpc>
              <a:spcBef>
                <a:spcPts val="0"/>
              </a:spcBef>
              <a:spcAft>
                <a:spcPts val="0"/>
              </a:spcAft>
              <a:buSzPts val="1700"/>
              <a:buFont typeface="Lato"/>
              <a:buChar char="●"/>
            </a:pPr>
            <a:r>
              <a:rPr lang="en" sz="1700">
                <a:latin typeface="Lato"/>
                <a:ea typeface="Lato"/>
                <a:cs typeface="Lato"/>
                <a:sym typeface="Lato"/>
              </a:rPr>
              <a:t>Evaluate performance of real estate portfolio</a:t>
            </a:r>
            <a:endParaRPr sz="1700">
              <a:latin typeface="Lato"/>
              <a:ea typeface="Lato"/>
              <a:cs typeface="Lato"/>
              <a:sym typeface="Lato"/>
            </a:endParaRPr>
          </a:p>
          <a:p>
            <a:pPr marL="0" lvl="0" indent="0" algn="l" rtl="0">
              <a:lnSpc>
                <a:spcPct val="115000"/>
              </a:lnSpc>
              <a:spcBef>
                <a:spcPts val="1600"/>
              </a:spcBef>
              <a:spcAft>
                <a:spcPts val="1600"/>
              </a:spcAft>
              <a:buNone/>
            </a:pPr>
            <a:endParaRPr sz="1700">
              <a:latin typeface="Lato"/>
              <a:ea typeface="Lato"/>
              <a:cs typeface="Lato"/>
              <a:sym typeface="Lato"/>
            </a:endParaRPr>
          </a:p>
        </p:txBody>
      </p:sp>
      <p:pic>
        <p:nvPicPr>
          <p:cNvPr id="80" name="Google Shape;80;p14"/>
          <p:cNvPicPr preferRelativeResize="0"/>
          <p:nvPr/>
        </p:nvPicPr>
        <p:blipFill>
          <a:blip r:embed="rId3">
            <a:alphaModFix/>
          </a:blip>
          <a:stretch>
            <a:fillRect/>
          </a:stretch>
        </p:blipFill>
        <p:spPr>
          <a:xfrm>
            <a:off x="6312800" y="1500188"/>
            <a:ext cx="2143125" cy="2143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5"/>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Housing Dataset</a:t>
            </a:r>
            <a:endParaRPr sz="3600">
              <a:solidFill>
                <a:schemeClr val="dk1"/>
              </a:solidFill>
            </a:endParaRPr>
          </a:p>
        </p:txBody>
      </p:sp>
      <p:sp>
        <p:nvSpPr>
          <p:cNvPr id="86" name="Google Shape;86;p15"/>
          <p:cNvSpPr txBox="1">
            <a:spLocks noGrp="1"/>
          </p:cNvSpPr>
          <p:nvPr>
            <p:ph type="title" idx="4294967295"/>
          </p:nvPr>
        </p:nvSpPr>
        <p:spPr>
          <a:xfrm>
            <a:off x="535775" y="1977700"/>
            <a:ext cx="5197200" cy="3134700"/>
          </a:xfrm>
          <a:prstGeom prst="rect">
            <a:avLst/>
          </a:prstGeom>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SzPts val="1700"/>
              <a:buFont typeface="Lato"/>
              <a:buChar char="●"/>
            </a:pPr>
            <a:r>
              <a:rPr lang="en" sz="1700">
                <a:latin typeface="Lato"/>
                <a:ea typeface="Lato"/>
                <a:cs typeface="Lato"/>
                <a:sym typeface="Lato"/>
              </a:rPr>
              <a:t>Compiled by Kaggle.</a:t>
            </a:r>
            <a:endParaRPr sz="1700">
              <a:latin typeface="Lato"/>
              <a:ea typeface="Lato"/>
              <a:cs typeface="Lato"/>
              <a:sym typeface="Lato"/>
            </a:endParaRPr>
          </a:p>
          <a:p>
            <a:pPr marL="457200" lvl="0" indent="-336550" algn="l" rtl="0">
              <a:lnSpc>
                <a:spcPct val="115000"/>
              </a:lnSpc>
              <a:spcBef>
                <a:spcPts val="0"/>
              </a:spcBef>
              <a:spcAft>
                <a:spcPts val="0"/>
              </a:spcAft>
              <a:buSzPts val="1700"/>
              <a:buFont typeface="Lato"/>
              <a:buChar char="●"/>
            </a:pPr>
            <a:r>
              <a:rPr lang="en" sz="1700">
                <a:latin typeface="Lato"/>
                <a:ea typeface="Lato"/>
                <a:cs typeface="Lato"/>
                <a:sym typeface="Lato"/>
              </a:rPr>
              <a:t>Residential homes in Ames, Iowa</a:t>
            </a:r>
            <a:endParaRPr sz="1700">
              <a:latin typeface="Lato"/>
              <a:ea typeface="Lato"/>
              <a:cs typeface="Lato"/>
              <a:sym typeface="Lato"/>
            </a:endParaRPr>
          </a:p>
          <a:p>
            <a:pPr marL="457200" lvl="0" indent="-336550" algn="l" rtl="0">
              <a:lnSpc>
                <a:spcPct val="115000"/>
              </a:lnSpc>
              <a:spcBef>
                <a:spcPts val="0"/>
              </a:spcBef>
              <a:spcAft>
                <a:spcPts val="0"/>
              </a:spcAft>
              <a:buSzPts val="1700"/>
              <a:buFont typeface="Lato"/>
              <a:buChar char="●"/>
            </a:pPr>
            <a:r>
              <a:rPr lang="en" sz="1700">
                <a:latin typeface="Lato"/>
                <a:ea typeface="Lato"/>
                <a:cs typeface="Lato"/>
                <a:sym typeface="Lato"/>
              </a:rPr>
              <a:t>1460 observations and 81 explanatory variables.</a:t>
            </a:r>
            <a:endParaRPr sz="1700">
              <a:latin typeface="Lato"/>
              <a:ea typeface="Lato"/>
              <a:cs typeface="Lato"/>
              <a:sym typeface="Lato"/>
            </a:endParaRPr>
          </a:p>
          <a:p>
            <a:pPr marL="457200" lvl="0" indent="-336550" algn="l" rtl="0">
              <a:lnSpc>
                <a:spcPct val="115000"/>
              </a:lnSpc>
              <a:spcBef>
                <a:spcPts val="0"/>
              </a:spcBef>
              <a:spcAft>
                <a:spcPts val="0"/>
              </a:spcAft>
              <a:buSzPts val="1700"/>
              <a:buFont typeface="Lato"/>
              <a:buChar char="●"/>
            </a:pPr>
            <a:r>
              <a:rPr lang="en" sz="1700">
                <a:latin typeface="Lato"/>
                <a:ea typeface="Lato"/>
                <a:cs typeface="Lato"/>
                <a:sym typeface="Lato"/>
              </a:rPr>
              <a:t>Target variable is ‘sale_price’.</a:t>
            </a:r>
            <a:endParaRPr sz="1700">
              <a:latin typeface="Lato"/>
              <a:ea typeface="Lato"/>
              <a:cs typeface="Lato"/>
              <a:sym typeface="Lato"/>
            </a:endParaRPr>
          </a:p>
          <a:p>
            <a:pPr marL="457200" lvl="0" indent="0" algn="l" rtl="0">
              <a:lnSpc>
                <a:spcPct val="115000"/>
              </a:lnSpc>
              <a:spcBef>
                <a:spcPts val="1600"/>
              </a:spcBef>
              <a:spcAft>
                <a:spcPts val="0"/>
              </a:spcAft>
              <a:buNone/>
            </a:pPr>
            <a:endParaRPr sz="1700">
              <a:latin typeface="Lato"/>
              <a:ea typeface="Lato"/>
              <a:cs typeface="Lato"/>
              <a:sym typeface="Lato"/>
            </a:endParaRPr>
          </a:p>
          <a:p>
            <a:pPr marL="0" lvl="0" indent="0" algn="l" rtl="0">
              <a:lnSpc>
                <a:spcPct val="115000"/>
              </a:lnSpc>
              <a:spcBef>
                <a:spcPts val="1600"/>
              </a:spcBef>
              <a:spcAft>
                <a:spcPts val="1600"/>
              </a:spcAft>
              <a:buNone/>
            </a:pPr>
            <a:endParaRPr sz="1700">
              <a:latin typeface="Lato"/>
              <a:ea typeface="Lato"/>
              <a:cs typeface="Lato"/>
              <a:sym typeface="Lato"/>
            </a:endParaRPr>
          </a:p>
        </p:txBody>
      </p:sp>
      <p:pic>
        <p:nvPicPr>
          <p:cNvPr id="87" name="Google Shape;87;p15"/>
          <p:cNvPicPr preferRelativeResize="0"/>
          <p:nvPr/>
        </p:nvPicPr>
        <p:blipFill>
          <a:blip r:embed="rId3">
            <a:alphaModFix/>
          </a:blip>
          <a:stretch>
            <a:fillRect/>
          </a:stretch>
        </p:blipFill>
        <p:spPr>
          <a:xfrm>
            <a:off x="5417238" y="1905000"/>
            <a:ext cx="3438525" cy="133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ML Pipeline</a:t>
            </a:r>
            <a:endParaRPr>
              <a:solidFill>
                <a:schemeClr val="lt2"/>
              </a:solidFill>
            </a:endParaRPr>
          </a:p>
        </p:txBody>
      </p:sp>
      <p:pic>
        <p:nvPicPr>
          <p:cNvPr id="93" name="Google Shape;93;p16"/>
          <p:cNvPicPr preferRelativeResize="0"/>
          <p:nvPr/>
        </p:nvPicPr>
        <p:blipFill>
          <a:blip r:embed="rId3">
            <a:alphaModFix/>
          </a:blip>
          <a:stretch>
            <a:fillRect/>
          </a:stretch>
        </p:blipFill>
        <p:spPr>
          <a:xfrm>
            <a:off x="101700" y="508093"/>
            <a:ext cx="8839199" cy="364703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283100" y="712150"/>
            <a:ext cx="86316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are regularization techniques?</a:t>
            </a:r>
            <a:endParaRPr/>
          </a:p>
          <a:p>
            <a:pPr marL="0" lvl="0" indent="0" algn="l" rtl="0">
              <a:spcBef>
                <a:spcPts val="0"/>
              </a:spcBef>
              <a:spcAft>
                <a:spcPts val="0"/>
              </a:spcAft>
              <a:buNone/>
            </a:pPr>
            <a:endParaRPr>
              <a:solidFill>
                <a:schemeClr val="accent5"/>
              </a:solidFill>
            </a:endParaRPr>
          </a:p>
          <a:p>
            <a:pPr marL="0" lvl="0" indent="0" algn="l" rtl="0">
              <a:spcBef>
                <a:spcPts val="0"/>
              </a:spcBef>
              <a:spcAft>
                <a:spcPts val="0"/>
              </a:spcAft>
              <a:buNone/>
            </a:pPr>
            <a:r>
              <a:rPr lang="en">
                <a:solidFill>
                  <a:schemeClr val="accent5"/>
                </a:solidFill>
              </a:rPr>
              <a:t>Why do we need it?</a:t>
            </a:r>
            <a:endParaRPr>
              <a:solidFill>
                <a:schemeClr val="accent5"/>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18"/>
          <p:cNvPicPr preferRelativeResize="0"/>
          <p:nvPr/>
        </p:nvPicPr>
        <p:blipFill>
          <a:blip r:embed="rId3">
            <a:alphaModFix/>
          </a:blip>
          <a:stretch>
            <a:fillRect/>
          </a:stretch>
        </p:blipFill>
        <p:spPr>
          <a:xfrm>
            <a:off x="181375" y="480700"/>
            <a:ext cx="8620524" cy="3910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p19"/>
          <p:cNvPicPr preferRelativeResize="0"/>
          <p:nvPr/>
        </p:nvPicPr>
        <p:blipFill>
          <a:blip r:embed="rId3">
            <a:alphaModFix/>
          </a:blip>
          <a:stretch>
            <a:fillRect/>
          </a:stretch>
        </p:blipFill>
        <p:spPr>
          <a:xfrm>
            <a:off x="152400" y="478375"/>
            <a:ext cx="8839204" cy="400958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20"/>
          <p:cNvPicPr preferRelativeResize="0"/>
          <p:nvPr/>
        </p:nvPicPr>
        <p:blipFill>
          <a:blip r:embed="rId3">
            <a:alphaModFix/>
          </a:blip>
          <a:stretch>
            <a:fillRect/>
          </a:stretch>
        </p:blipFill>
        <p:spPr>
          <a:xfrm>
            <a:off x="152400" y="152400"/>
            <a:ext cx="8839204" cy="400958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21"/>
          <p:cNvPicPr preferRelativeResize="0"/>
          <p:nvPr/>
        </p:nvPicPr>
        <p:blipFill>
          <a:blip r:embed="rId3">
            <a:alphaModFix/>
          </a:blip>
          <a:stretch>
            <a:fillRect/>
          </a:stretch>
        </p:blipFill>
        <p:spPr>
          <a:xfrm>
            <a:off x="152400" y="152400"/>
            <a:ext cx="8839204" cy="4009580"/>
          </a:xfrm>
          <a:prstGeom prst="rect">
            <a:avLst/>
          </a:prstGeom>
          <a:noFill/>
          <a:ln>
            <a:noFill/>
          </a:ln>
        </p:spPr>
      </p:pic>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507</Words>
  <Application>Microsoft Macintosh PowerPoint</Application>
  <PresentationFormat>On-screen Show (16:9)</PresentationFormat>
  <Paragraphs>62</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Lato</vt:lpstr>
      <vt:lpstr>Raleway</vt:lpstr>
      <vt:lpstr>Arial</vt:lpstr>
      <vt:lpstr>Swiss</vt:lpstr>
      <vt:lpstr>Housing Price Prediction using Lasso Regression</vt:lpstr>
      <vt:lpstr>Why do we need housing price prediction?</vt:lpstr>
      <vt:lpstr>Housing Dataset</vt:lpstr>
      <vt:lpstr>ML Pipeline</vt:lpstr>
      <vt:lpstr>What are regularization techniques?  Why do we need it?</vt:lpstr>
      <vt:lpstr>PowerPoint Presentation</vt:lpstr>
      <vt:lpstr>PowerPoint Presentation</vt:lpstr>
      <vt:lpstr>PowerPoint Presentation</vt:lpstr>
      <vt:lpstr>PowerPoint Presentation</vt:lpstr>
      <vt:lpstr>PowerPoint Presentation</vt:lpstr>
      <vt:lpstr>PowerPoint Presentation</vt:lpstr>
      <vt:lpstr>Feature Engineering</vt:lpstr>
      <vt:lpstr>Missing values Categorical variables For &gt;10% nulls = impute ‘missing’ For &lt;10% nulls = impute mode Numerical variables Replace the missing values with mean and add a binary missing indicator Temporal Variables - 4 Replace the years with the time elapsed between the four variables and YrSold</vt:lpstr>
      <vt:lpstr>Numerical variable transformation Logarithmic  Yeo - Johnson on LotArea Categorical variable transformation  Apply mappings Removing rare labels and encoding </vt:lpstr>
      <vt:lpstr>Feature Scaling MinMaxScaler - sklearn Fit to train and transform the train and test Feature Selection SelectFromModel() Lasso() Narrowed to 36 from 81 variables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using Lasso Regression</dc:title>
  <cp:lastModifiedBy>Ishan Bhargava</cp:lastModifiedBy>
  <cp:revision>1</cp:revision>
  <dcterms:modified xsi:type="dcterms:W3CDTF">2023-04-27T00:25:18Z</dcterms:modified>
</cp:coreProperties>
</file>