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7" r:id="rId12"/>
    <p:sldId id="269"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800" y="-365"/>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1470025"/>
          </a:xfrm>
        </p:spPr>
        <p:txBody>
          <a:bodyPr/>
          <a:lstStyle/>
          <a:p>
            <a:r>
              <a:rPr lang="en-IN" dirty="0" smtClean="0"/>
              <a:t>LEO Trajectory Predictor</a:t>
            </a:r>
            <a:endParaRPr lang="en-IN" dirty="0"/>
          </a:p>
        </p:txBody>
      </p:sp>
      <p:sp>
        <p:nvSpPr>
          <p:cNvPr id="3" name="Subtitle 2"/>
          <p:cNvSpPr>
            <a:spLocks noGrp="1"/>
          </p:cNvSpPr>
          <p:nvPr>
            <p:ph type="subTitle" idx="1"/>
          </p:nvPr>
        </p:nvSpPr>
        <p:spPr>
          <a:xfrm>
            <a:off x="381000" y="5105400"/>
            <a:ext cx="8534400" cy="1752600"/>
          </a:xfrm>
        </p:spPr>
        <p:txBody>
          <a:bodyPr/>
          <a:lstStyle/>
          <a:p>
            <a:r>
              <a:rPr lang="en-IN" dirty="0" smtClean="0"/>
              <a:t>“Given enough time, Hydrogen starts to wonder where it came from and where it is going”</a:t>
            </a:r>
            <a:endParaRPr lang="en-IN" dirty="0"/>
          </a:p>
        </p:txBody>
      </p:sp>
      <p:sp>
        <p:nvSpPr>
          <p:cNvPr id="6" name="AutoShape 2" descr="Image result for bvm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7" name="AutoShape 4" descr="Image result for bvm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AutoShape 6" descr="Image result for bvm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9" name="AutoShape 8" descr="Image result for bvm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 name="Picture 9" descr="bvm logo.jpg"/>
          <p:cNvPicPr>
            <a:picLocks noChangeAspect="1"/>
          </p:cNvPicPr>
          <p:nvPr/>
        </p:nvPicPr>
        <p:blipFill>
          <a:blip r:embed="rId2"/>
          <a:stretch>
            <a:fillRect/>
          </a:stretch>
        </p:blipFill>
        <p:spPr>
          <a:xfrm>
            <a:off x="6629400" y="89170"/>
            <a:ext cx="2286000" cy="2577830"/>
          </a:xfrm>
          <a:prstGeom prst="rect">
            <a:avLst/>
          </a:prstGeom>
        </p:spPr>
      </p:pic>
      <p:sp>
        <p:nvSpPr>
          <p:cNvPr id="11" name="TextBox 10"/>
          <p:cNvSpPr txBox="1"/>
          <p:nvPr/>
        </p:nvSpPr>
        <p:spPr>
          <a:xfrm>
            <a:off x="0" y="304800"/>
            <a:ext cx="6019800" cy="2031325"/>
          </a:xfrm>
          <a:prstGeom prst="rect">
            <a:avLst/>
          </a:prstGeom>
          <a:noFill/>
        </p:spPr>
        <p:txBody>
          <a:bodyPr wrap="square" rtlCol="0">
            <a:spAutoFit/>
          </a:bodyPr>
          <a:lstStyle/>
          <a:p>
            <a:r>
              <a:rPr lang="en-IN" dirty="0" err="1" smtClean="0"/>
              <a:t>Ishan</a:t>
            </a:r>
            <a:r>
              <a:rPr lang="en-IN" dirty="0" smtClean="0"/>
              <a:t> </a:t>
            </a:r>
            <a:r>
              <a:rPr lang="en-IN" dirty="0" err="1" smtClean="0"/>
              <a:t>Vasishta</a:t>
            </a:r>
            <a:r>
              <a:rPr lang="en-IN" dirty="0" smtClean="0"/>
              <a:t> Bhatt</a:t>
            </a:r>
          </a:p>
          <a:p>
            <a:r>
              <a:rPr lang="en-IN" dirty="0" smtClean="0"/>
              <a:t>F. Y. B. Tech.(2015-16), Dept. Of Computer </a:t>
            </a:r>
            <a:r>
              <a:rPr lang="en-IN" dirty="0" err="1" smtClean="0"/>
              <a:t>Engg</a:t>
            </a:r>
            <a:r>
              <a:rPr lang="en-IN" dirty="0" smtClean="0"/>
              <a:t>., BVM.</a:t>
            </a:r>
          </a:p>
          <a:p>
            <a:r>
              <a:rPr lang="en-IN" dirty="0" smtClean="0"/>
              <a:t>ID no.: 15CP015</a:t>
            </a:r>
          </a:p>
          <a:p>
            <a:r>
              <a:rPr lang="en-IN" dirty="0" smtClean="0"/>
              <a:t>Enrolment no.: 150070107006 </a:t>
            </a:r>
          </a:p>
          <a:p>
            <a:r>
              <a:rPr lang="en-IN" dirty="0" smtClean="0"/>
              <a:t>Course: Computer Programming</a:t>
            </a:r>
          </a:p>
          <a:p>
            <a:r>
              <a:rPr lang="en-IN" dirty="0" smtClean="0"/>
              <a:t>  </a:t>
            </a:r>
          </a:p>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mage.slidesharecdn.com/syjc-chap2-gravitation-140119102336-phpapp01/95/gravitation-46-638.jpg?cb=1390127286"/>
          <p:cNvPicPr>
            <a:picLocks noChangeAspect="1" noChangeArrowheads="1"/>
          </p:cNvPicPr>
          <p:nvPr/>
        </p:nvPicPr>
        <p:blipFill>
          <a:blip r:embed="rId2"/>
          <a:srcRect/>
          <a:stretch>
            <a:fillRect/>
          </a:stretch>
        </p:blipFill>
        <p:spPr bwMode="auto">
          <a:xfrm>
            <a:off x="0" y="9524"/>
            <a:ext cx="9144000" cy="6865168"/>
          </a:xfrm>
          <a:prstGeom prst="rect">
            <a:avLst/>
          </a:prstGeom>
          <a:noFill/>
        </p:spPr>
      </p:pic>
      <p:sp>
        <p:nvSpPr>
          <p:cNvPr id="3" name="Rectangle 2"/>
          <p:cNvSpPr/>
          <p:nvPr/>
        </p:nvSpPr>
        <p:spPr>
          <a:xfrm>
            <a:off x="5334000" y="6324600"/>
            <a:ext cx="37338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Variation of g with Latitude</a:t>
            </a:r>
            <a:endParaRPr lang="en-IN" dirty="0"/>
          </a:p>
        </p:txBody>
      </p:sp>
      <p:pic>
        <p:nvPicPr>
          <p:cNvPr id="4" name="Picture 8" descr="http://images.tutorvista.com/content/gravitation/latitudes.gif"/>
          <p:cNvPicPr>
            <a:picLocks noGrp="1" noChangeAspect="1" noChangeArrowheads="1"/>
          </p:cNvPicPr>
          <p:nvPr>
            <p:ph idx="1"/>
          </p:nvPr>
        </p:nvPicPr>
        <p:blipFill>
          <a:blip r:embed="rId2"/>
          <a:srcRect/>
          <a:stretch>
            <a:fillRect/>
          </a:stretch>
        </p:blipFill>
        <p:spPr bwMode="auto">
          <a:xfrm>
            <a:off x="76200" y="1981200"/>
            <a:ext cx="4114800" cy="4807010"/>
          </a:xfrm>
          <a:prstGeom prst="rect">
            <a:avLst/>
          </a:prstGeom>
          <a:noFill/>
        </p:spPr>
      </p:pic>
      <p:sp>
        <p:nvSpPr>
          <p:cNvPr id="5" name="TextBox 4"/>
          <p:cNvSpPr txBox="1"/>
          <p:nvPr/>
        </p:nvSpPr>
        <p:spPr>
          <a:xfrm>
            <a:off x="4724400" y="1524000"/>
            <a:ext cx="4114800" cy="181588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sz="2800" dirty="0" smtClean="0"/>
              <a:t>This variation is due to the centrifugal force generated by the rotation of the earth.</a:t>
            </a:r>
            <a:endParaRPr lang="en-IN" sz="2800" dirty="0"/>
          </a:p>
        </p:txBody>
      </p:sp>
      <p:sp>
        <p:nvSpPr>
          <p:cNvPr id="7" name="TextBox 6"/>
          <p:cNvSpPr txBox="1"/>
          <p:nvPr/>
        </p:nvSpPr>
        <p:spPr>
          <a:xfrm>
            <a:off x="4114800" y="5257800"/>
            <a:ext cx="472440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3600" dirty="0" smtClean="0"/>
              <a:t>It is given by:</a:t>
            </a:r>
          </a:p>
          <a:p>
            <a:r>
              <a:rPr lang="en-IN" sz="3600" dirty="0" smtClean="0"/>
              <a:t>g’ = g-w</a:t>
            </a:r>
            <a:r>
              <a:rPr lang="en-IN" sz="3600" baseline="30000" dirty="0" smtClean="0"/>
              <a:t>2</a:t>
            </a:r>
            <a:r>
              <a:rPr lang="en-IN" sz="3600" dirty="0" smtClean="0"/>
              <a:t>Rcos</a:t>
            </a:r>
            <a:r>
              <a:rPr lang="en-IN" sz="3600" baseline="30000" dirty="0" smtClean="0"/>
              <a:t>2</a:t>
            </a:r>
            <a:r>
              <a:rPr lang="az-Cyrl-AZ" sz="3600" dirty="0" smtClean="0"/>
              <a:t>Ф</a:t>
            </a:r>
            <a:endParaRPr lang="en-IN" sz="3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 problem with console &amp; Scope for the future</a:t>
            </a:r>
            <a:endParaRPr lang="en-IN" dirty="0"/>
          </a:p>
        </p:txBody>
      </p:sp>
      <p:sp>
        <p:nvSpPr>
          <p:cNvPr id="3" name="Content Placeholder 2"/>
          <p:cNvSpPr>
            <a:spLocks noGrp="1"/>
          </p:cNvSpPr>
          <p:nvPr>
            <p:ph idx="1"/>
          </p:nvPr>
        </p:nvSpPr>
        <p:spPr/>
        <p:txBody>
          <a:bodyPr/>
          <a:lstStyle/>
          <a:p>
            <a:r>
              <a:rPr lang="en-IN" dirty="0" smtClean="0"/>
              <a:t>It was found, during the development of this program that the maximum size of a console is only 9999x9999 in windows 10. </a:t>
            </a:r>
          </a:p>
          <a:p>
            <a:r>
              <a:rPr lang="en-IN" dirty="0" smtClean="0"/>
              <a:t>This limits the scale to 1km</a:t>
            </a:r>
            <a:r>
              <a:rPr lang="en-IN" baseline="30000" dirty="0" smtClean="0"/>
              <a:t>2</a:t>
            </a:r>
            <a:r>
              <a:rPr lang="en-IN" dirty="0" smtClean="0"/>
              <a:t> </a:t>
            </a:r>
            <a:r>
              <a:rPr lang="en-IN" dirty="0" smtClean="0"/>
              <a:t>:1 character space.</a:t>
            </a:r>
          </a:p>
          <a:p>
            <a:r>
              <a:rPr lang="en-IN" dirty="0" smtClean="0"/>
              <a:t>However, using the same logic, this program can become more fruitful in an environment where display sizes are not limited.</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lstStyle/>
          <a:p>
            <a:r>
              <a:rPr lang="en-IN" dirty="0" smtClean="0"/>
              <a:t>Thank you! </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Low Earth Orbits</a:t>
            </a:r>
            <a:endParaRPr lang="en-IN" dirty="0"/>
          </a:p>
        </p:txBody>
      </p:sp>
      <p:sp>
        <p:nvSpPr>
          <p:cNvPr id="3" name="Content Placeholder 2"/>
          <p:cNvSpPr>
            <a:spLocks noGrp="1"/>
          </p:cNvSpPr>
          <p:nvPr>
            <p:ph idx="1"/>
          </p:nvPr>
        </p:nvSpPr>
        <p:spPr>
          <a:xfrm>
            <a:off x="457200" y="1600200"/>
            <a:ext cx="3886200" cy="4800599"/>
          </a:xfrm>
        </p:spPr>
        <p:txBody>
          <a:bodyPr>
            <a:normAutofit fontScale="85000" lnSpcReduction="10000"/>
          </a:bodyPr>
          <a:lstStyle/>
          <a:p>
            <a:r>
              <a:rPr lang="en-IN" dirty="0" smtClean="0"/>
              <a:t>It extends from about 600km to 1600 km high in earth’s atmosphere.</a:t>
            </a:r>
          </a:p>
          <a:p>
            <a:r>
              <a:rPr lang="en-IN" dirty="0" smtClean="0"/>
              <a:t>It is comparatively cheaper to launch projectiles in these orbits.</a:t>
            </a:r>
          </a:p>
          <a:p>
            <a:r>
              <a:rPr lang="en-IN" dirty="0" smtClean="0"/>
              <a:t>The satellites in these orbits have comparatively smaller coverage area. </a:t>
            </a:r>
            <a:endParaRPr lang="en-IN" dirty="0"/>
          </a:p>
        </p:txBody>
      </p:sp>
      <p:pic>
        <p:nvPicPr>
          <p:cNvPr id="1026" name="Picture 2" descr="http://abyss.uoregon.edu/%7Ejs/images/Orbits.gif"/>
          <p:cNvPicPr>
            <a:picLocks noChangeAspect="1" noChangeArrowheads="1"/>
          </p:cNvPicPr>
          <p:nvPr/>
        </p:nvPicPr>
        <p:blipFill>
          <a:blip r:embed="rId2"/>
          <a:srcRect/>
          <a:stretch>
            <a:fillRect/>
          </a:stretch>
        </p:blipFill>
        <p:spPr bwMode="auto">
          <a:xfrm>
            <a:off x="4419600" y="2590800"/>
            <a:ext cx="4474842" cy="22098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Assumptions</a:t>
            </a:r>
            <a:endParaRPr lang="en-IN" dirty="0"/>
          </a:p>
        </p:txBody>
      </p:sp>
      <p:sp>
        <p:nvSpPr>
          <p:cNvPr id="3" name="Content Placeholder 2"/>
          <p:cNvSpPr>
            <a:spLocks noGrp="1"/>
          </p:cNvSpPr>
          <p:nvPr>
            <p:ph idx="1"/>
          </p:nvPr>
        </p:nvSpPr>
        <p:spPr>
          <a:ln>
            <a:solidFill>
              <a:schemeClr val="accent1"/>
            </a:solidFill>
          </a:ln>
        </p:spPr>
        <p:txBody>
          <a:bodyPr>
            <a:normAutofit fontScale="92500"/>
          </a:bodyPr>
          <a:lstStyle/>
          <a:p>
            <a:r>
              <a:rPr lang="en-IN" dirty="0" smtClean="0"/>
              <a:t>The surface of the earth is assumed to be a horizontal plane.</a:t>
            </a:r>
          </a:p>
          <a:p>
            <a:r>
              <a:rPr lang="en-IN" dirty="0" smtClean="0"/>
              <a:t>Resistance due to </a:t>
            </a:r>
            <a:r>
              <a:rPr lang="en-IN" dirty="0" smtClean="0">
                <a:solidFill>
                  <a:srgbClr val="FF0000"/>
                </a:solidFill>
              </a:rPr>
              <a:t>atmosphere</a:t>
            </a:r>
            <a:r>
              <a:rPr lang="en-IN" dirty="0" smtClean="0"/>
              <a:t> is neglected.</a:t>
            </a:r>
          </a:p>
          <a:p>
            <a:pPr>
              <a:buFont typeface="Wingdings" pitchFamily="2" charset="2"/>
              <a:buChar char="§"/>
            </a:pPr>
            <a:r>
              <a:rPr lang="en-IN" dirty="0" smtClean="0"/>
              <a:t>This is </a:t>
            </a:r>
            <a:r>
              <a:rPr lang="en-IN" dirty="0" smtClean="0">
                <a:solidFill>
                  <a:srgbClr val="FF0000"/>
                </a:solidFill>
              </a:rPr>
              <a:t>critical</a:t>
            </a:r>
            <a:r>
              <a:rPr lang="en-IN" dirty="0" smtClean="0"/>
              <a:t> because, at high velocities frictional forces are way stronger than gravitational forces. </a:t>
            </a:r>
          </a:p>
          <a:p>
            <a:r>
              <a:rPr lang="en-IN" dirty="0" smtClean="0"/>
              <a:t>It is assumed that upon reaching the target height the module will have enough fuel for performing minor manoeuvres to place it into orbit. </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construct the trajectory?</a:t>
            </a:r>
            <a:endParaRPr lang="en-IN" dirty="0"/>
          </a:p>
        </p:txBody>
      </p:sp>
      <p:sp>
        <p:nvSpPr>
          <p:cNvPr id="3" name="Content Placeholder 2"/>
          <p:cNvSpPr>
            <a:spLocks noGrp="1"/>
          </p:cNvSpPr>
          <p:nvPr>
            <p:ph idx="1"/>
          </p:nvPr>
        </p:nvSpPr>
        <p:spPr/>
        <p:txBody>
          <a:bodyPr/>
          <a:lstStyle/>
          <a:p>
            <a:r>
              <a:rPr lang="en-IN" dirty="0" smtClean="0"/>
              <a:t>The trajectory is calculated by following Newtonian mechanics for projectile motion:</a:t>
            </a:r>
            <a:endParaRPr lang="en-IN" dirty="0"/>
          </a:p>
        </p:txBody>
      </p:sp>
      <p:pic>
        <p:nvPicPr>
          <p:cNvPr id="16386" name="Picture 2" descr="http://pittsfordschools.org/webpages/bpeachey/photos/ProjectileMotion01.gif"/>
          <p:cNvPicPr>
            <a:picLocks noChangeAspect="1" noChangeArrowheads="1"/>
          </p:cNvPicPr>
          <p:nvPr/>
        </p:nvPicPr>
        <p:blipFill>
          <a:blip r:embed="rId2"/>
          <a:srcRect/>
          <a:stretch>
            <a:fillRect/>
          </a:stretch>
        </p:blipFill>
        <p:spPr bwMode="auto">
          <a:xfrm>
            <a:off x="1828800" y="2743200"/>
            <a:ext cx="5486400" cy="38100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One Note</a:t>
            </a:r>
            <a:endParaRPr lang="en-IN" dirty="0"/>
          </a:p>
        </p:txBody>
      </p:sp>
      <p:sp>
        <p:nvSpPr>
          <p:cNvPr id="3" name="Content Placeholder 2"/>
          <p:cNvSpPr>
            <a:spLocks noGrp="1"/>
          </p:cNvSpPr>
          <p:nvPr>
            <p:ph idx="1"/>
          </p:nvPr>
        </p:nvSpPr>
        <p:spPr/>
        <p:txBody>
          <a:bodyPr/>
          <a:lstStyle/>
          <a:p>
            <a:r>
              <a:rPr lang="en-IN" dirty="0" smtClean="0"/>
              <a:t>Instead of plotting the trajectory, like one would draw on the paper or like the projectile would actually trace in space, this program constructs the trajectory from top to bottom, much like a printer prints on pages.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more assumptions</a:t>
            </a:r>
            <a:endParaRPr lang="en-IN" dirty="0"/>
          </a:p>
        </p:txBody>
      </p:sp>
      <p:sp>
        <p:nvSpPr>
          <p:cNvPr id="3" name="Content Placeholder 2"/>
          <p:cNvSpPr>
            <a:spLocks noGrp="1"/>
          </p:cNvSpPr>
          <p:nvPr>
            <p:ph idx="1"/>
          </p:nvPr>
        </p:nvSpPr>
        <p:spPr/>
        <p:txBody>
          <a:bodyPr/>
          <a:lstStyle/>
          <a:p>
            <a:r>
              <a:rPr lang="en-IN" dirty="0" smtClean="0"/>
              <a:t>It is assumed that the motion of the projectile is entirely </a:t>
            </a:r>
            <a:r>
              <a:rPr lang="en-IN" dirty="0" smtClean="0">
                <a:solidFill>
                  <a:srgbClr val="FF0000"/>
                </a:solidFill>
              </a:rPr>
              <a:t>two-dimensional</a:t>
            </a:r>
            <a:r>
              <a:rPr lang="en-IN" dirty="0" smtClean="0"/>
              <a:t>.</a:t>
            </a:r>
          </a:p>
          <a:p>
            <a:r>
              <a:rPr lang="en-IN" dirty="0" smtClean="0"/>
              <a:t>The program also neglects all other forces acting on the projectile other than the thrust of its engine and gravity.</a:t>
            </a:r>
          </a:p>
          <a:p>
            <a:pPr>
              <a:buNone/>
            </a:pP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Thrust of the rocket</a:t>
            </a:r>
            <a:endParaRPr lang="en-IN" dirty="0"/>
          </a:p>
        </p:txBody>
      </p:sp>
      <p:sp>
        <p:nvSpPr>
          <p:cNvPr id="3" name="Content Placeholder 2"/>
          <p:cNvSpPr>
            <a:spLocks noGrp="1"/>
          </p:cNvSpPr>
          <p:nvPr>
            <p:ph idx="1"/>
          </p:nvPr>
        </p:nvSpPr>
        <p:spPr>
          <a:xfrm>
            <a:off x="457200" y="1600200"/>
            <a:ext cx="8229600" cy="4876800"/>
          </a:xfrm>
        </p:spPr>
        <p:txBody>
          <a:bodyPr>
            <a:normAutofit/>
          </a:bodyPr>
          <a:lstStyle/>
          <a:p>
            <a:r>
              <a:rPr lang="en-IN" dirty="0" smtClean="0"/>
              <a:t>Usually, a space-probe acquires most of its momentum within seconds after the launch and looses a considerable amount of mass(fuel).</a:t>
            </a:r>
          </a:p>
          <a:p>
            <a:r>
              <a:rPr lang="en-IN" dirty="0" smtClean="0"/>
              <a:t>The program assumes this time to be </a:t>
            </a:r>
            <a:r>
              <a:rPr lang="en-IN" dirty="0" smtClean="0">
                <a:solidFill>
                  <a:srgbClr val="FF0000"/>
                </a:solidFill>
              </a:rPr>
              <a:t>zero. </a:t>
            </a:r>
          </a:p>
          <a:p>
            <a:r>
              <a:rPr lang="en-IN" dirty="0" smtClean="0"/>
              <a:t>The mass lost is also neglected.</a:t>
            </a:r>
          </a:p>
          <a:p>
            <a:r>
              <a:rPr lang="en-IN" dirty="0" smtClean="0"/>
              <a:t>It is also assumed that the user knows the velocity and angle of projection after this initial exercise.  </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Gravity</a:t>
            </a:r>
            <a:endParaRPr lang="en-IN" dirty="0"/>
          </a:p>
        </p:txBody>
      </p:sp>
      <p:sp>
        <p:nvSpPr>
          <p:cNvPr id="3" name="Content Placeholder 2"/>
          <p:cNvSpPr>
            <a:spLocks noGrp="1"/>
          </p:cNvSpPr>
          <p:nvPr>
            <p:ph idx="1"/>
          </p:nvPr>
        </p:nvSpPr>
        <p:spPr/>
        <p:txBody>
          <a:bodyPr/>
          <a:lstStyle/>
          <a:p>
            <a:r>
              <a:rPr lang="en-IN" dirty="0" smtClean="0"/>
              <a:t>Gravitational force extends to infinity. This means that the farthest stars from us exert some (however little) force to the space-crafts. This is neglected.</a:t>
            </a:r>
          </a:p>
          <a:p>
            <a:r>
              <a:rPr lang="en-IN" dirty="0" smtClean="0"/>
              <a:t>No Gravitational force other than that exerted by the earth </a:t>
            </a:r>
            <a:r>
              <a:rPr lang="en-IN" dirty="0" smtClean="0">
                <a:solidFill>
                  <a:srgbClr val="FF0000"/>
                </a:solidFill>
              </a:rPr>
              <a:t>assuming it to be a perfect sphere</a:t>
            </a:r>
            <a:r>
              <a:rPr lang="en-IN" dirty="0" smtClean="0"/>
              <a:t> is considered.  </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Variations in gravity</a:t>
            </a:r>
            <a:endParaRPr lang="en-IN" dirty="0"/>
          </a:p>
        </p:txBody>
      </p:sp>
      <p:sp>
        <p:nvSpPr>
          <p:cNvPr id="3" name="Content Placeholder 2"/>
          <p:cNvSpPr>
            <a:spLocks noGrp="1"/>
          </p:cNvSpPr>
          <p:nvPr>
            <p:ph idx="1"/>
          </p:nvPr>
        </p:nvSpPr>
        <p:spPr/>
        <p:txBody>
          <a:bodyPr/>
          <a:lstStyle/>
          <a:p>
            <a:r>
              <a:rPr lang="en-IN" dirty="0" smtClean="0"/>
              <a:t>Variation in g with height and position on earth </a:t>
            </a:r>
            <a:r>
              <a:rPr lang="en-IN" smtClean="0"/>
              <a:t>are considered.</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482</Words>
  <Application>Microsoft Office PowerPoint</Application>
  <PresentationFormat>On-screen Show (4:3)</PresentationFormat>
  <Paragraphs>43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LEO Trajectory Predictor</vt:lpstr>
      <vt:lpstr>Low Earth Orbits</vt:lpstr>
      <vt:lpstr>Assumptions</vt:lpstr>
      <vt:lpstr>How to construct the trajectory?</vt:lpstr>
      <vt:lpstr>One Note</vt:lpstr>
      <vt:lpstr>Some more assumptions</vt:lpstr>
      <vt:lpstr>Thrust of the rocket</vt:lpstr>
      <vt:lpstr>Gravity</vt:lpstr>
      <vt:lpstr>Variations in gravity</vt:lpstr>
      <vt:lpstr>Slide 10</vt:lpstr>
      <vt:lpstr>Variation of g with Latitude</vt:lpstr>
      <vt:lpstr>A problem with console &amp; Scope for the future</vt:lpstr>
      <vt:lpstr>Thank you!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LEO Trajectory Predictor</dc:title>
  <dc:creator>Ishan</dc:creator>
  <cp:lastModifiedBy>hp</cp:lastModifiedBy>
  <cp:revision>16</cp:revision>
  <dcterms:created xsi:type="dcterms:W3CDTF">2006-08-16T00:00:00Z</dcterms:created>
  <dcterms:modified xsi:type="dcterms:W3CDTF">2016-05-06T05:28:23Z</dcterms:modified>
</cp:coreProperties>
</file>