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9"/>
  </p:notesMasterIdLst>
  <p:sldIdLst>
    <p:sldId id="863" r:id="rId3"/>
    <p:sldId id="872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75" r:id="rId14"/>
    <p:sldId id="886" r:id="rId15"/>
    <p:sldId id="887" r:id="rId16"/>
    <p:sldId id="888" r:id="rId17"/>
    <p:sldId id="889" r:id="rId18"/>
    <p:sldId id="890" r:id="rId19"/>
    <p:sldId id="891" r:id="rId20"/>
    <p:sldId id="892" r:id="rId21"/>
    <p:sldId id="893" r:id="rId22"/>
    <p:sldId id="894" r:id="rId23"/>
    <p:sldId id="895" r:id="rId24"/>
    <p:sldId id="896" r:id="rId25"/>
    <p:sldId id="901" r:id="rId26"/>
    <p:sldId id="902" r:id="rId27"/>
    <p:sldId id="903" r:id="rId28"/>
    <p:sldId id="904" r:id="rId29"/>
    <p:sldId id="905" r:id="rId30"/>
    <p:sldId id="897" r:id="rId31"/>
    <p:sldId id="898" r:id="rId32"/>
    <p:sldId id="906" r:id="rId33"/>
    <p:sldId id="907" r:id="rId34"/>
    <p:sldId id="908" r:id="rId35"/>
    <p:sldId id="909" r:id="rId36"/>
    <p:sldId id="899" r:id="rId37"/>
    <p:sldId id="8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0091C4"/>
    <a:srgbClr val="A568D2"/>
    <a:srgbClr val="F7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F4957-E2CB-4999-9A7A-10EBD1AF0F5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48D0-BCF7-40B9-9CF8-0451B9DC3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80FA8-217D-4C9A-926B-74D6ED4560F1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12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ードあり コンテンツ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79673" y="274638"/>
            <a:ext cx="11418092" cy="43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1" baseline="0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  Verdana Bold 22pt, Black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11191631" y="6633356"/>
            <a:ext cx="1000368" cy="224644"/>
          </a:xfrm>
        </p:spPr>
        <p:txBody>
          <a:bodyPr/>
          <a:lstStyle>
            <a:lvl1pPr algn="ctr">
              <a:defRPr sz="1000"/>
            </a:lvl1pPr>
          </a:lstStyle>
          <a:p>
            <a:fld id="{3913B849-B299-43F7-89E0-BDEEC7CFE23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673" y="836613"/>
            <a:ext cx="11418092" cy="792000"/>
          </a:xfrm>
        </p:spPr>
        <p:txBody>
          <a:bodyPr/>
          <a:lstStyle>
            <a:lvl4pPr>
              <a:lnSpc>
                <a:spcPts val="2600"/>
              </a:lnSpc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3"/>
            <a:r>
              <a:rPr kumimoji="1" lang="ja-JP" altLang="en-US" dirty="0"/>
              <a:t>リード原則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行以内</a:t>
            </a:r>
            <a:br>
              <a:rPr kumimoji="1" lang="en-US" altLang="ja-JP" dirty="0"/>
            </a:br>
            <a:r>
              <a:rPr kumimoji="1" lang="en-US" altLang="ja-JP" dirty="0"/>
              <a:t>Verdana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r>
              <a:rPr kumimoji="1" lang="ja-JP" altLang="en-US" dirty="0"/>
              <a:t> 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以上・行間</a:t>
            </a:r>
            <a:r>
              <a:rPr kumimoji="1" lang="en-US" altLang="ja-JP" dirty="0"/>
              <a:t>26pt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Gray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3"/>
            <a:endParaRPr kumimoji="1" lang="en-US" altLang="ja-JP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2" hasCustomPrompt="1"/>
          </p:nvPr>
        </p:nvSpPr>
        <p:spPr>
          <a:xfrm>
            <a:off x="379673" y="1736812"/>
            <a:ext cx="11418092" cy="4572508"/>
          </a:xfrm>
        </p:spPr>
        <p:txBody>
          <a:bodyPr/>
          <a:lstStyle>
            <a:lvl1pPr>
              <a:lnSpc>
                <a:spcPts val="2400"/>
              </a:lnSpc>
              <a:defRPr sz="14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本文 フォント：</a:t>
            </a:r>
            <a:r>
              <a:rPr kumimoji="1" lang="en-US" altLang="ja-JP" dirty="0"/>
              <a:t>Verdana 14pt</a:t>
            </a:r>
            <a:r>
              <a:rPr kumimoji="1" lang="ja-JP" altLang="en-US" dirty="0"/>
              <a:t>以上・行間</a:t>
            </a:r>
            <a:r>
              <a:rPr kumimoji="1" lang="en-US" altLang="ja-JP" dirty="0"/>
              <a:t>24pt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カラー：</a:t>
            </a:r>
            <a:r>
              <a:rPr kumimoji="1" lang="en-US" altLang="ja-JP" dirty="0"/>
              <a:t>Gray or Black</a:t>
            </a:r>
            <a:r>
              <a:rPr kumimoji="1" lang="ja-JP" altLang="en-US" dirty="0"/>
              <a:t>　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明朝を用いる場合は、</a:t>
            </a:r>
            <a:r>
              <a:rPr kumimoji="1" lang="en-US" altLang="ja-JP" dirty="0"/>
              <a:t>MS</a:t>
            </a:r>
            <a:r>
              <a:rPr kumimoji="1" lang="ja-JP" altLang="en-US" dirty="0"/>
              <a:t> </a:t>
            </a:r>
            <a:r>
              <a:rPr kumimoji="1" lang="en-US" altLang="ja-JP" dirty="0"/>
              <a:t>P </a:t>
            </a:r>
            <a:r>
              <a:rPr kumimoji="1" lang="ja-JP" altLang="en-US" dirty="0"/>
              <a:t>明朝／</a:t>
            </a:r>
            <a:r>
              <a:rPr kumimoji="1" lang="en-US" altLang="ja-JP" dirty="0"/>
              <a:t>Georgia</a:t>
            </a:r>
            <a:r>
              <a:rPr kumimoji="1" lang="ja-JP" altLang="en-US" dirty="0"/>
              <a:t>を使用する</a:t>
            </a: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394235" y="764704"/>
            <a:ext cx="11418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3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ードなし コンテンツ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86954" y="274638"/>
            <a:ext cx="11418092" cy="43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  </a:t>
            </a:r>
            <a:r>
              <a:rPr kumimoji="1" lang="ja-JP" altLang="en-US" dirty="0"/>
              <a:t>和文 メイリオ </a:t>
            </a:r>
            <a:r>
              <a:rPr kumimoji="1" lang="en-US" altLang="ja-JP" dirty="0"/>
              <a:t>Bold/</a:t>
            </a:r>
            <a:r>
              <a:rPr kumimoji="1" lang="ja-JP" altLang="en-US" dirty="0"/>
              <a:t>英数字 </a:t>
            </a:r>
            <a:r>
              <a:rPr kumimoji="1" lang="en-US" altLang="ja-JP" dirty="0"/>
              <a:t>Verdana Bold 22pt, Black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11191631" y="6633356"/>
            <a:ext cx="1000368" cy="224644"/>
          </a:xfrm>
        </p:spPr>
        <p:txBody>
          <a:bodyPr/>
          <a:lstStyle>
            <a:lvl1pPr>
              <a:defRPr sz="1000"/>
            </a:lvl1pPr>
          </a:lstStyle>
          <a:p>
            <a:fld id="{3913B849-B299-43F7-89E0-BDEEC7CFE23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94235" y="764704"/>
            <a:ext cx="11418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ードあり コンテンツ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79673" y="274638"/>
            <a:ext cx="11418092" cy="43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1" baseline="0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  Verdana Bold 22pt, Black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11191631" y="6633356"/>
            <a:ext cx="1000368" cy="224644"/>
          </a:xfrm>
        </p:spPr>
        <p:txBody>
          <a:bodyPr/>
          <a:lstStyle>
            <a:lvl1pPr algn="ctr">
              <a:defRPr sz="1000"/>
            </a:lvl1pPr>
          </a:lstStyle>
          <a:p>
            <a:fld id="{3913B849-B299-43F7-89E0-BDEEC7CFE23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673" y="836613"/>
            <a:ext cx="11418092" cy="792000"/>
          </a:xfrm>
        </p:spPr>
        <p:txBody>
          <a:bodyPr/>
          <a:lstStyle>
            <a:lvl4pPr>
              <a:lnSpc>
                <a:spcPts val="2600"/>
              </a:lnSpc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3"/>
            <a:r>
              <a:rPr kumimoji="1" lang="ja-JP" altLang="en-US" dirty="0"/>
              <a:t>リード原則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行以内</a:t>
            </a:r>
            <a:br>
              <a:rPr kumimoji="1" lang="en-US" altLang="ja-JP" dirty="0"/>
            </a:br>
            <a:r>
              <a:rPr kumimoji="1" lang="en-US" altLang="ja-JP" dirty="0"/>
              <a:t>Verdana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r>
              <a:rPr kumimoji="1" lang="ja-JP" altLang="en-US" dirty="0"/>
              <a:t> 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以上・行間</a:t>
            </a:r>
            <a:r>
              <a:rPr kumimoji="1" lang="en-US" altLang="ja-JP" dirty="0"/>
              <a:t>26pt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Gray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3"/>
            <a:endParaRPr kumimoji="1" lang="en-US" altLang="ja-JP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2" hasCustomPrompt="1"/>
          </p:nvPr>
        </p:nvSpPr>
        <p:spPr>
          <a:xfrm>
            <a:off x="379673" y="1736812"/>
            <a:ext cx="11418092" cy="4572508"/>
          </a:xfrm>
        </p:spPr>
        <p:txBody>
          <a:bodyPr/>
          <a:lstStyle>
            <a:lvl1pPr>
              <a:lnSpc>
                <a:spcPts val="2400"/>
              </a:lnSpc>
              <a:defRPr sz="14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本文 フォント：</a:t>
            </a:r>
            <a:r>
              <a:rPr kumimoji="1" lang="en-US" altLang="ja-JP" dirty="0"/>
              <a:t>Verdana 14pt</a:t>
            </a:r>
            <a:r>
              <a:rPr kumimoji="1" lang="ja-JP" altLang="en-US" dirty="0"/>
              <a:t>以上・行間</a:t>
            </a:r>
            <a:r>
              <a:rPr kumimoji="1" lang="en-US" altLang="ja-JP" dirty="0"/>
              <a:t>24pt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カラー：</a:t>
            </a:r>
            <a:r>
              <a:rPr kumimoji="1" lang="en-US" altLang="ja-JP" dirty="0"/>
              <a:t>Gray or Black</a:t>
            </a:r>
            <a:r>
              <a:rPr kumimoji="1" lang="ja-JP" altLang="en-US" dirty="0"/>
              <a:t>　　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明朝を用いる場合は、</a:t>
            </a:r>
            <a:r>
              <a:rPr kumimoji="1" lang="en-US" altLang="ja-JP" dirty="0"/>
              <a:t>MS</a:t>
            </a:r>
            <a:r>
              <a:rPr kumimoji="1" lang="ja-JP" altLang="en-US" dirty="0"/>
              <a:t> </a:t>
            </a:r>
            <a:r>
              <a:rPr kumimoji="1" lang="en-US" altLang="ja-JP" dirty="0"/>
              <a:t>P </a:t>
            </a:r>
            <a:r>
              <a:rPr kumimoji="1" lang="ja-JP" altLang="en-US" dirty="0"/>
              <a:t>明朝／</a:t>
            </a:r>
            <a:r>
              <a:rPr kumimoji="1" lang="en-US" altLang="ja-JP" dirty="0"/>
              <a:t>Georgia</a:t>
            </a:r>
            <a:r>
              <a:rPr kumimoji="1" lang="ja-JP" altLang="en-US" dirty="0"/>
              <a:t>を使用する</a:t>
            </a: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394235" y="764704"/>
            <a:ext cx="11418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リードなし コンテンツ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86954" y="274638"/>
            <a:ext cx="11418092" cy="43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   </a:t>
            </a:r>
            <a:r>
              <a:rPr kumimoji="1" lang="ja-JP" altLang="en-US" dirty="0"/>
              <a:t>和文 メイリオ </a:t>
            </a:r>
            <a:r>
              <a:rPr kumimoji="1" lang="en-US" altLang="ja-JP" dirty="0"/>
              <a:t>Bold/</a:t>
            </a:r>
            <a:r>
              <a:rPr kumimoji="1" lang="ja-JP" altLang="en-US" dirty="0"/>
              <a:t>英数字 </a:t>
            </a:r>
            <a:r>
              <a:rPr kumimoji="1" lang="en-US" altLang="ja-JP" dirty="0"/>
              <a:t>Verdana Bold 22pt, Black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11191631" y="6633356"/>
            <a:ext cx="1000368" cy="224644"/>
          </a:xfrm>
        </p:spPr>
        <p:txBody>
          <a:bodyPr/>
          <a:lstStyle>
            <a:lvl1pPr>
              <a:defRPr sz="1000"/>
            </a:lvl1pPr>
          </a:lstStyle>
          <a:p>
            <a:fld id="{3913B849-B299-43F7-89E0-BDEEC7CFE23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94235" y="764704"/>
            <a:ext cx="11418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90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 5"/>
          <p:cNvSpPr txBox="1">
            <a:spLocks/>
          </p:cNvSpPr>
          <p:nvPr userDrawn="1"/>
        </p:nvSpPr>
        <p:spPr>
          <a:xfrm>
            <a:off x="1" y="6633356"/>
            <a:ext cx="11191631" cy="224644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ja-JP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Copyright © TechnoPro Holdings, Inc. All rights reserved.</a:t>
            </a:r>
            <a:endParaRPr kumimoji="1" lang="ja-JP" altLang="en-US" sz="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スライド番号プレースホルダ 5"/>
          <p:cNvSpPr txBox="1">
            <a:spLocks/>
          </p:cNvSpPr>
          <p:nvPr userDrawn="1"/>
        </p:nvSpPr>
        <p:spPr>
          <a:xfrm>
            <a:off x="11191631" y="6633356"/>
            <a:ext cx="1000369" cy="224644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2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908720"/>
            <a:ext cx="10972800" cy="9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191631" y="6633356"/>
            <a:ext cx="1000368" cy="22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1F5F81B-DE36-42D3-89DE-0645D30A867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855" y="6381328"/>
            <a:ext cx="1639385" cy="19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 5"/>
          <p:cNvSpPr txBox="1">
            <a:spLocks/>
          </p:cNvSpPr>
          <p:nvPr userDrawn="1"/>
        </p:nvSpPr>
        <p:spPr>
          <a:xfrm>
            <a:off x="1" y="6633356"/>
            <a:ext cx="11191631" cy="224644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ja-JP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Copyright © TechnoPro Holdings, Inc. All rights reserved.</a:t>
            </a:r>
            <a:endParaRPr kumimoji="1" lang="ja-JP" altLang="en-US" sz="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スライド番号プレースホルダ 5"/>
          <p:cNvSpPr txBox="1">
            <a:spLocks/>
          </p:cNvSpPr>
          <p:nvPr userDrawn="1"/>
        </p:nvSpPr>
        <p:spPr>
          <a:xfrm>
            <a:off x="11191631" y="6633356"/>
            <a:ext cx="1000369" cy="224644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2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908720"/>
            <a:ext cx="10972800" cy="9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191631" y="6633356"/>
            <a:ext cx="1000368" cy="22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1F5F81B-DE36-42D3-89DE-0645D30A867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855" y="6381328"/>
            <a:ext cx="1639385" cy="19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S\【free】一時共有\テクノプロ写真\Construction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184429" y="2382192"/>
            <a:ext cx="2634145" cy="164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\\FS\【free】一時共有\テクノプロ写真\people1_female-chemical.jpg"/>
          <p:cNvPicPr>
            <a:picLocks noChangeAspect="1" noChangeArrowheads="1"/>
          </p:cNvPicPr>
          <p:nvPr/>
        </p:nvPicPr>
        <p:blipFill>
          <a:blip r:embed="rId4" cstate="print"/>
          <a:srcRect b="4210"/>
          <a:stretch>
            <a:fillRect/>
          </a:stretch>
        </p:blipFill>
        <p:spPr bwMode="auto">
          <a:xfrm>
            <a:off x="3694543" y="2382190"/>
            <a:ext cx="2526180" cy="1638428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5119" y="2382193"/>
            <a:ext cx="2174331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6" descr="http://www.technopro.com/design/wp-content/uploads/2014/04/design_techfield_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32" y="2382190"/>
            <a:ext cx="2328211" cy="164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81" y="4020618"/>
            <a:ext cx="3312275" cy="2064340"/>
          </a:xfrm>
          <a:prstGeom prst="rect">
            <a:avLst/>
          </a:prstGeom>
        </p:spPr>
      </p:pic>
      <p:pic>
        <p:nvPicPr>
          <p:cNvPr id="16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754" y="4020618"/>
            <a:ext cx="3291589" cy="2051448"/>
          </a:xfrm>
          <a:prstGeom prst="rect">
            <a:avLst/>
          </a:prstGeom>
        </p:spPr>
      </p:pic>
      <p:pic>
        <p:nvPicPr>
          <p:cNvPr id="17" name="図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424" y="4020618"/>
            <a:ext cx="3309257" cy="2051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F680F-270A-48DD-A4F7-844A798FC59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201" r="-41" b="-201"/>
          <a:stretch>
            <a:fillRect/>
          </a:stretch>
        </p:blipFill>
        <p:spPr bwMode="auto">
          <a:xfrm>
            <a:off x="4599949" y="372460"/>
            <a:ext cx="3009197" cy="63487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11" name="正方形/長方形 18">
            <a:extLst>
              <a:ext uri="{FF2B5EF4-FFF2-40B4-BE49-F238E27FC236}">
                <a16:creationId xmlns:a16="http://schemas.microsoft.com/office/drawing/2014/main" id="{4068FF20-5A04-474D-A76E-AED0853F8875}"/>
              </a:ext>
            </a:extLst>
          </p:cNvPr>
          <p:cNvSpPr/>
          <p:nvPr/>
        </p:nvSpPr>
        <p:spPr>
          <a:xfrm>
            <a:off x="1138403" y="6079774"/>
            <a:ext cx="990632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defRPr/>
            </a:pPr>
            <a:r>
              <a:rPr kumimoji="0" lang="en-GB" altLang="ja-JP" sz="3600" b="1" dirty="0">
                <a:solidFill>
                  <a:srgbClr val="B6DAE5">
                    <a:lumMod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Focus-Innovate-Expand &amp; Differentiate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4F067-F4BD-460F-ADBB-38A73AA0DF2B}"/>
              </a:ext>
            </a:extLst>
          </p:cNvPr>
          <p:cNvSpPr txBox="1"/>
          <p:nvPr/>
        </p:nvSpPr>
        <p:spPr>
          <a:xfrm>
            <a:off x="2657475" y="1057264"/>
            <a:ext cx="641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2400" b="1" dirty="0">
                <a:solidFill>
                  <a:srgbClr val="000000"/>
                </a:solidFill>
                <a:latin typeface="Verdana"/>
                <a:ea typeface="メイリオ"/>
              </a:rPr>
              <a:t>Nexar Reviewers Support Analysis</a:t>
            </a:r>
            <a:endParaRPr kumimoji="1" lang="en-IN" sz="2400" b="1" dirty="0">
              <a:solidFill>
                <a:srgbClr val="000000"/>
              </a:solidFill>
              <a:latin typeface="Verdana"/>
              <a:ea typeface="メイリオ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B738F-3EBC-4F44-AA59-0675CBB0D83C}"/>
              </a:ext>
            </a:extLst>
          </p:cNvPr>
          <p:cNvSpPr txBox="1"/>
          <p:nvPr/>
        </p:nvSpPr>
        <p:spPr>
          <a:xfrm>
            <a:off x="4647673" y="1685925"/>
            <a:ext cx="291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IN" b="1" dirty="0">
                <a:solidFill>
                  <a:srgbClr val="000000"/>
                </a:solidFill>
                <a:latin typeface="Verdana"/>
                <a:ea typeface="メイリオ"/>
              </a:rPr>
              <a:t>Date: 23-Apr-2021</a:t>
            </a:r>
          </a:p>
        </p:txBody>
      </p:sp>
    </p:spTree>
    <p:extLst>
      <p:ext uri="{BB962C8B-B14F-4D97-AF65-F5344CB8AC3E}">
        <p14:creationId xmlns:p14="http://schemas.microsoft.com/office/powerpoint/2010/main" val="381427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CDE88CF-F459-4ECE-840C-551E45A5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348205"/>
            <a:ext cx="5857875" cy="49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C73C8-C1C7-48F3-9773-BFC6D56A1352}"/>
              </a:ext>
            </a:extLst>
          </p:cNvPr>
          <p:cNvSpPr txBox="1"/>
          <p:nvPr/>
        </p:nvSpPr>
        <p:spPr>
          <a:xfrm>
            <a:off x="2076562" y="1009651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Accident</a:t>
            </a:r>
            <a:endParaRPr lang="en-IN" sz="1600" b="1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14F3B77-47CA-4070-8F3A-F40BFB01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1701873"/>
            <a:ext cx="5800725" cy="389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D1D44-A173-477D-A427-B4B12652C081}"/>
              </a:ext>
            </a:extLst>
          </p:cNvPr>
          <p:cNvSpPr txBox="1"/>
          <p:nvPr/>
        </p:nvSpPr>
        <p:spPr>
          <a:xfrm>
            <a:off x="6419850" y="1019589"/>
            <a:ext cx="5505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P1 missed Accident – Review Submitted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3174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0B9F30-F814-4DAD-B48A-9E4E6CBF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436939"/>
            <a:ext cx="5509021" cy="44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4DC4A-A5E7-42DF-BAEE-1A8D70CCEE5A}"/>
              </a:ext>
            </a:extLst>
          </p:cNvPr>
          <p:cNvSpPr txBox="1"/>
          <p:nvPr/>
        </p:nvSpPr>
        <p:spPr>
          <a:xfrm>
            <a:off x="1574513" y="966523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Grabbed No Submitted Review</a:t>
            </a:r>
            <a:endParaRPr lang="en-IN" sz="1600" b="1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A7AF740-A179-479A-A2FE-F4B9BCB1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79" y="1436939"/>
            <a:ext cx="6004320" cy="44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24640-4BA2-4515-BD24-26DD583B0325}"/>
              </a:ext>
            </a:extLst>
          </p:cNvPr>
          <p:cNvSpPr txBox="1"/>
          <p:nvPr/>
        </p:nvSpPr>
        <p:spPr>
          <a:xfrm>
            <a:off x="8474027" y="990600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 Support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775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False Alarms in March 2021 and Reviewers involved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B21C911-3493-4F12-A597-063FF8CD4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369857"/>
            <a:ext cx="6137745" cy="47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B756B-7118-4D9B-A463-578BDAB2B4EE}"/>
              </a:ext>
            </a:extLst>
          </p:cNvPr>
          <p:cNvSpPr txBox="1"/>
          <p:nvPr/>
        </p:nvSpPr>
        <p:spPr>
          <a:xfrm>
            <a:off x="2357735" y="853581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False Alarms</a:t>
            </a:r>
            <a:endParaRPr lang="en-IN" sz="1600" b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CEBE978-EA89-4011-AE06-99D2972E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19" y="1369858"/>
            <a:ext cx="5638800" cy="40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86496-1EF8-4A19-A411-844F60C3BD20}"/>
              </a:ext>
            </a:extLst>
          </p:cNvPr>
          <p:cNvSpPr txBox="1"/>
          <p:nvPr/>
        </p:nvSpPr>
        <p:spPr>
          <a:xfrm>
            <a:off x="8317305" y="86684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Reviewers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93781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kinds of false alarms generated in March 2021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CA8D214-5DD3-4905-9911-C2FC1B36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88906"/>
            <a:ext cx="5572125" cy="471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9C2D2-642C-474A-9821-6A77A72FF703}"/>
              </a:ext>
            </a:extLst>
          </p:cNvPr>
          <p:cNvSpPr txBox="1"/>
          <p:nvPr/>
        </p:nvSpPr>
        <p:spPr>
          <a:xfrm>
            <a:off x="1877607" y="863106"/>
            <a:ext cx="307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- Accident </a:t>
            </a:r>
            <a:endParaRPr lang="en-IN" sz="1600" b="1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4947BE24-DF67-48F3-8C65-CB7BA45F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71" y="1388906"/>
            <a:ext cx="5816204" cy="48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F8749-434F-465D-A592-A98DFBAF7431}"/>
              </a:ext>
            </a:extLst>
          </p:cNvPr>
          <p:cNvSpPr txBox="1"/>
          <p:nvPr/>
        </p:nvSpPr>
        <p:spPr>
          <a:xfrm>
            <a:off x="7607127" y="863106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- No Accident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37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01C2466-5C16-4EAB-905D-BD338180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" y="1388906"/>
            <a:ext cx="5638800" cy="4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30934-B9E2-402F-ABB2-B5B9F2732B29}"/>
              </a:ext>
            </a:extLst>
          </p:cNvPr>
          <p:cNvSpPr txBox="1"/>
          <p:nvPr/>
        </p:nvSpPr>
        <p:spPr>
          <a:xfrm>
            <a:off x="1855967" y="863106"/>
            <a:ext cx="2754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Last Grabbed Incident</a:t>
            </a:r>
            <a:endParaRPr lang="en-IN" sz="1600" b="1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7269ADF7-9B38-4782-AA78-0E733FED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98" y="1388905"/>
            <a:ext cx="5954365" cy="47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E7DAE-C471-4AEB-9D51-44FDB3D10B43}"/>
              </a:ext>
            </a:extLst>
          </p:cNvPr>
          <p:cNvSpPr txBox="1"/>
          <p:nvPr/>
        </p:nvSpPr>
        <p:spPr>
          <a:xfrm>
            <a:off x="7844787" y="863106"/>
            <a:ext cx="268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Hard to Rate Incident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3790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False Alarms in April 2021 and Reviewers involved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DBEB884-801C-4C40-8498-DF556ADF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466850"/>
            <a:ext cx="56388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9FE44-9316-4999-A4D5-E15812F2BCBF}"/>
              </a:ext>
            </a:extLst>
          </p:cNvPr>
          <p:cNvSpPr txBox="1"/>
          <p:nvPr/>
        </p:nvSpPr>
        <p:spPr>
          <a:xfrm>
            <a:off x="2357735" y="853581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False Alarms</a:t>
            </a:r>
            <a:endParaRPr lang="en-IN" sz="1600" b="1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BDA3B69E-A9C3-48A7-9E99-5BC6B1A3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1" y="1304926"/>
            <a:ext cx="5899546" cy="49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EA543-A951-42C3-8188-F9176E6717B0}"/>
              </a:ext>
            </a:extLst>
          </p:cNvPr>
          <p:cNvSpPr txBox="1"/>
          <p:nvPr/>
        </p:nvSpPr>
        <p:spPr>
          <a:xfrm>
            <a:off x="8317305" y="86684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Reviewers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1948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kinds of false alarms generated in April 2021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507A69A-4932-4508-8AA3-7511D93D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388905"/>
            <a:ext cx="5667375" cy="478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475FA-16C0-47E7-BFC8-E17AFAC3C082}"/>
              </a:ext>
            </a:extLst>
          </p:cNvPr>
          <p:cNvSpPr txBox="1"/>
          <p:nvPr/>
        </p:nvSpPr>
        <p:spPr>
          <a:xfrm>
            <a:off x="1877607" y="863106"/>
            <a:ext cx="307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- Accident </a:t>
            </a:r>
            <a:endParaRPr lang="en-IN" sz="1600" b="1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970ACD0-0484-4E94-87AD-B6C6A7FB4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40" y="1388905"/>
            <a:ext cx="6029954" cy="49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02041-EDA4-40CF-8F2F-38CEAEB6A7C2}"/>
              </a:ext>
            </a:extLst>
          </p:cNvPr>
          <p:cNvSpPr txBox="1"/>
          <p:nvPr/>
        </p:nvSpPr>
        <p:spPr>
          <a:xfrm>
            <a:off x="7571431" y="928071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No Accident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7140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48F7783-DDB5-46A2-A84C-5F7CB3D2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1" y="1457325"/>
            <a:ext cx="70770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F4305-69BC-4EB3-8A6D-AE1CBDA1BB20}"/>
              </a:ext>
            </a:extLst>
          </p:cNvPr>
          <p:cNvSpPr txBox="1"/>
          <p:nvPr/>
        </p:nvSpPr>
        <p:spPr>
          <a:xfrm>
            <a:off x="5105197" y="1000781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 Support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6599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Total Analysis of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atings and Remarks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62CC976-1808-45C4-9D77-3C6AF1BA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52500"/>
            <a:ext cx="85058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Analysis of Reviewers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CAF1519-5FFC-40DD-B5A2-6D5984B5F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981075"/>
            <a:ext cx="89725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False Alarms on 31</a:t>
            </a:r>
            <a:r>
              <a:rPr lang="en-US" baseline="30000" dirty="0"/>
              <a:t>st</a:t>
            </a:r>
            <a:r>
              <a:rPr lang="en-US" dirty="0"/>
              <a:t> December 2020 and Reviewers involved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1F19B2-2D17-4DCE-A670-13AA8085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00174"/>
            <a:ext cx="58007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016B78-65EF-4345-82F5-99854630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1400175"/>
            <a:ext cx="58007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8D1BFF-BBAE-470B-8E99-814A481C69B1}"/>
              </a:ext>
            </a:extLst>
          </p:cNvPr>
          <p:cNvSpPr txBox="1"/>
          <p:nvPr/>
        </p:nvSpPr>
        <p:spPr>
          <a:xfrm>
            <a:off x="2676447" y="86874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False Alarms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ED89C-6377-45E2-8B0F-828454D9740A}"/>
              </a:ext>
            </a:extLst>
          </p:cNvPr>
          <p:cNvSpPr txBox="1"/>
          <p:nvPr/>
        </p:nvSpPr>
        <p:spPr>
          <a:xfrm>
            <a:off x="8443420" y="861180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Reviewers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6643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Analysis of Different Kinds of False Alarms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4A81977-5EE4-4C18-8BBB-820BC7B2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906"/>
            <a:ext cx="5638800" cy="47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91C5B6-0678-4B23-A887-9D7DD0A3A1C4}"/>
              </a:ext>
            </a:extLst>
          </p:cNvPr>
          <p:cNvSpPr txBox="1"/>
          <p:nvPr/>
        </p:nvSpPr>
        <p:spPr>
          <a:xfrm>
            <a:off x="1877607" y="863106"/>
            <a:ext cx="307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- Accident </a:t>
            </a:r>
            <a:endParaRPr lang="en-IN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95B2D-5739-41B6-931F-36AAD67A7646}"/>
              </a:ext>
            </a:extLst>
          </p:cNvPr>
          <p:cNvSpPr txBox="1"/>
          <p:nvPr/>
        </p:nvSpPr>
        <p:spPr>
          <a:xfrm>
            <a:off x="7742881" y="888012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No Accident </a:t>
            </a:r>
            <a:endParaRPr lang="en-IN" sz="1600" b="1" dirty="0"/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1C5D046C-58A6-4566-8E32-1F15AB3A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46" y="1438718"/>
            <a:ext cx="5638800" cy="47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4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854911D-F95F-4B87-9CE3-F33CD0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476375"/>
            <a:ext cx="5794771" cy="47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FACA0-7951-45C4-BF68-FF87C6863399}"/>
              </a:ext>
            </a:extLst>
          </p:cNvPr>
          <p:cNvSpPr txBox="1"/>
          <p:nvPr/>
        </p:nvSpPr>
        <p:spPr>
          <a:xfrm>
            <a:off x="2083300" y="888884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Missed Collision</a:t>
            </a:r>
            <a:endParaRPr lang="en-IN" sz="1600" b="1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73D13450-1DB5-42BB-9CEA-C6585F79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504950"/>
            <a:ext cx="58007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0F6DA-91B0-4FEF-AB2B-D2E679FB1C9A}"/>
              </a:ext>
            </a:extLst>
          </p:cNvPr>
          <p:cNvSpPr txBox="1"/>
          <p:nvPr/>
        </p:nvSpPr>
        <p:spPr>
          <a:xfrm>
            <a:off x="8164411" y="922229"/>
            <a:ext cx="282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Last Grabbed Incident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9321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91955F8-D62A-4399-845C-3D616F43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08539"/>
            <a:ext cx="5800725" cy="4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ADEFC-52CD-4C3C-8FA4-18C895A26353}"/>
              </a:ext>
            </a:extLst>
          </p:cNvPr>
          <p:cNvSpPr txBox="1"/>
          <p:nvPr/>
        </p:nvSpPr>
        <p:spPr>
          <a:xfrm>
            <a:off x="2205099" y="903237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Hard to Rate Incident </a:t>
            </a:r>
            <a:endParaRPr lang="en-IN" sz="1600" b="1" dirty="0"/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C2C7E80C-C6E0-4AB7-9143-12DCEFC75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408540"/>
            <a:ext cx="5638380" cy="49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CF45C-9010-4504-94CB-496264D589B6}"/>
              </a:ext>
            </a:extLst>
          </p:cNvPr>
          <p:cNvSpPr txBox="1"/>
          <p:nvPr/>
        </p:nvSpPr>
        <p:spPr>
          <a:xfrm>
            <a:off x="6907915" y="903237"/>
            <a:ext cx="4735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P1 Missed Accident - Review Submitted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9850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8A60526-614D-434D-BA77-34D57304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434824"/>
            <a:ext cx="5800725" cy="481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B8EF4-36F1-4495-A0C8-C00FD8E5BC5F}"/>
              </a:ext>
            </a:extLst>
          </p:cNvPr>
          <p:cNvSpPr txBox="1"/>
          <p:nvPr/>
        </p:nvSpPr>
        <p:spPr>
          <a:xfrm>
            <a:off x="2460082" y="886065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 Support </a:t>
            </a:r>
            <a:endParaRPr lang="en-IN" sz="1600" b="1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09EE2A8-5BB5-47E2-BD46-8780BF47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21" y="1434824"/>
            <a:ext cx="5800725" cy="47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B26AD-77FB-4A79-B26C-5798286C8EE0}"/>
              </a:ext>
            </a:extLst>
          </p:cNvPr>
          <p:cNvSpPr txBox="1"/>
          <p:nvPr/>
        </p:nvSpPr>
        <p:spPr>
          <a:xfrm>
            <a:off x="7507547" y="919567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Grabbed No Submitted Review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7906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5A6D6CE-1715-4E84-94F5-C93AFF36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1476375"/>
            <a:ext cx="92202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49338-B30C-4984-B9BB-E723C6F16E69}"/>
              </a:ext>
            </a:extLst>
          </p:cNvPr>
          <p:cNvSpPr txBox="1"/>
          <p:nvPr/>
        </p:nvSpPr>
        <p:spPr>
          <a:xfrm>
            <a:off x="5203468" y="978278"/>
            <a:ext cx="2032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Missed Accident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565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Weekly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asis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eport for Reviewers involved in the False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larms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C38B6-F4A2-4801-BB1A-8E9022D09FFB}"/>
              </a:ext>
            </a:extLst>
          </p:cNvPr>
          <p:cNvSpPr txBox="1"/>
          <p:nvPr/>
        </p:nvSpPr>
        <p:spPr>
          <a:xfrm>
            <a:off x="285750" y="990600"/>
            <a:ext cx="562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>L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ast week of December 2020 - January 2021 from 31.12.2020 - 03.01.2021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5E6C5BD-F6CE-44F3-9E2C-BAE70BB1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685925"/>
            <a:ext cx="57816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4F44D-D221-43A5-B4BC-E7F1650FB16D}"/>
              </a:ext>
            </a:extLst>
          </p:cNvPr>
          <p:cNvSpPr txBox="1"/>
          <p:nvPr/>
        </p:nvSpPr>
        <p:spPr>
          <a:xfrm>
            <a:off x="6168629" y="98811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1st week January 2021 from 04.01.2021 - 10.01.2021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1D2AC69-791D-4660-878E-61B4A85C5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6" y="1685925"/>
            <a:ext cx="606289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3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FFB28-191F-4B91-B8ED-1500F7DAECB4}"/>
              </a:ext>
            </a:extLst>
          </p:cNvPr>
          <p:cNvSpPr txBox="1"/>
          <p:nvPr/>
        </p:nvSpPr>
        <p:spPr>
          <a:xfrm>
            <a:off x="106618" y="89752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2nd week January 2021 from 11.01.2021 - 17.01.2021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46E87A1-E124-4355-B75C-31AF83E4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7" y="1426962"/>
            <a:ext cx="5591175" cy="454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BAF83-FD8D-4C2A-AE0D-58C014B8F846}"/>
              </a:ext>
            </a:extLst>
          </p:cNvPr>
          <p:cNvSpPr txBox="1"/>
          <p:nvPr/>
        </p:nvSpPr>
        <p:spPr>
          <a:xfrm>
            <a:off x="6341806" y="882134"/>
            <a:ext cx="5850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3rd week January 2021 from 18.01.2021 - 24.01.2021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043ECAE2-04FD-4311-AFEF-8BC3FD51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18" y="1426962"/>
            <a:ext cx="5743575" cy="444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2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4B65C-D6BC-4BFE-929A-AD0D4B5AA5E6}"/>
              </a:ext>
            </a:extLst>
          </p:cNvPr>
          <p:cNvSpPr txBox="1"/>
          <p:nvPr/>
        </p:nvSpPr>
        <p:spPr>
          <a:xfrm>
            <a:off x="157316" y="8919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Last week January 2021 from 25.01.2021 - 31.01.2021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E808D020-2374-45E3-A906-2A54A384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446626"/>
            <a:ext cx="5676900" cy="48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6D21C-9B52-41AA-8875-766D4A4AC6EC}"/>
              </a:ext>
            </a:extLst>
          </p:cNvPr>
          <p:cNvSpPr txBox="1"/>
          <p:nvPr/>
        </p:nvSpPr>
        <p:spPr>
          <a:xfrm>
            <a:off x="6096000" y="89196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1st week February 2021 from 01.02.2021 - 07.02.2021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F7D104B1-087A-4FC9-BC8F-A42481D9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6" y="1446626"/>
            <a:ext cx="5581650" cy="481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5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95CCF-05D7-408D-9390-A46A6F18BA8C}"/>
              </a:ext>
            </a:extLst>
          </p:cNvPr>
          <p:cNvSpPr txBox="1"/>
          <p:nvPr/>
        </p:nvSpPr>
        <p:spPr>
          <a:xfrm>
            <a:off x="85725" y="9916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2nd week February 2021 from 08.02.2021 - 14.02.2021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78CB824-C546-41AA-BD68-EDFE0B91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8"/>
            <a:ext cx="5848350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4255F-5D85-4551-B651-6B7EC16BB0BF}"/>
              </a:ext>
            </a:extLst>
          </p:cNvPr>
          <p:cNvSpPr txBox="1"/>
          <p:nvPr/>
        </p:nvSpPr>
        <p:spPr>
          <a:xfrm>
            <a:off x="6353174" y="991671"/>
            <a:ext cx="592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3rd week February 2021 from 15.02.2021 - 21.02.2021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9FF96EB4-B136-48AC-93F7-5E972A07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443038"/>
            <a:ext cx="5943600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6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002FA-1DFA-415D-8D3D-64B831419009}"/>
              </a:ext>
            </a:extLst>
          </p:cNvPr>
          <p:cNvSpPr txBox="1"/>
          <p:nvPr/>
        </p:nvSpPr>
        <p:spPr>
          <a:xfrm>
            <a:off x="0" y="9345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Last week February 2021 from 22.02.2021 - 28.02.2021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0C9DFA16-BD38-48A9-9FE2-07B19FD5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69232"/>
            <a:ext cx="576262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2BF0-4011-470C-8D6E-410D0D74643C}"/>
              </a:ext>
            </a:extLst>
          </p:cNvPr>
          <p:cNvSpPr txBox="1"/>
          <p:nvPr/>
        </p:nvSpPr>
        <p:spPr>
          <a:xfrm>
            <a:off x="6167438" y="93452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1st week March 2021 from 01.03.2021 - 07.03.2021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7A170EE0-4080-4002-B477-B55BE54B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6" y="1469232"/>
            <a:ext cx="5848350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9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kinds of false alarms generated on 31</a:t>
            </a:r>
            <a:r>
              <a:rPr lang="en-US" baseline="30000" dirty="0"/>
              <a:t>st</a:t>
            </a:r>
            <a:r>
              <a:rPr lang="en-US" dirty="0"/>
              <a:t> December 2020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442178-FDFE-4752-8532-7C708CF5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27426"/>
            <a:ext cx="5800725" cy="4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204C4-D578-420A-B02D-70E56D592C0A}"/>
              </a:ext>
            </a:extLst>
          </p:cNvPr>
          <p:cNvSpPr txBox="1"/>
          <p:nvPr/>
        </p:nvSpPr>
        <p:spPr>
          <a:xfrm>
            <a:off x="1952417" y="1024831"/>
            <a:ext cx="3118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Accident </a:t>
            </a:r>
            <a:endParaRPr lang="en-IN" sz="16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85ADCB-B05D-4D25-BF86-F1B81CA1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527427"/>
            <a:ext cx="5800725" cy="51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C5669-2D1E-40C8-8003-5592E8057E73}"/>
              </a:ext>
            </a:extLst>
          </p:cNvPr>
          <p:cNvSpPr txBox="1"/>
          <p:nvPr/>
        </p:nvSpPr>
        <p:spPr>
          <a:xfrm>
            <a:off x="7581806" y="1020962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No Accident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23844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7E5E8-E661-49C4-B60F-EDF41C139D59}"/>
              </a:ext>
            </a:extLst>
          </p:cNvPr>
          <p:cNvSpPr txBox="1"/>
          <p:nvPr/>
        </p:nvSpPr>
        <p:spPr>
          <a:xfrm>
            <a:off x="238125" y="9154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2nd week March 2021 from 08.03.2021 - 14.03.2021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4AFF2AE-64A8-40B9-BB0B-F448F8CC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493636"/>
            <a:ext cx="5705475" cy="47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3558D-F893-40F8-966B-3B02A04B61B6}"/>
              </a:ext>
            </a:extLst>
          </p:cNvPr>
          <p:cNvSpPr txBox="1"/>
          <p:nvPr/>
        </p:nvSpPr>
        <p:spPr>
          <a:xfrm>
            <a:off x="6096000" y="9154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3rd week March 2021 from 15.03.2021 - 21.03.2021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0FF6DB05-F93F-405D-BF0C-C1F60D3E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40" y="1576388"/>
            <a:ext cx="5780606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318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C8033-731A-49EB-A139-83F3E20B7F69}"/>
              </a:ext>
            </a:extLst>
          </p:cNvPr>
          <p:cNvSpPr txBox="1"/>
          <p:nvPr/>
        </p:nvSpPr>
        <p:spPr>
          <a:xfrm>
            <a:off x="276225" y="9440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4th week March 2021 from 22.03.2021 - 28.03.2021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4F0015E4-D76C-4827-BA24-1740CAFA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23988"/>
            <a:ext cx="5800725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6071B-52B1-4875-A858-D38B7B096971}"/>
              </a:ext>
            </a:extLst>
          </p:cNvPr>
          <p:cNvSpPr txBox="1"/>
          <p:nvPr/>
        </p:nvSpPr>
        <p:spPr>
          <a:xfrm>
            <a:off x="6115052" y="944046"/>
            <a:ext cx="5800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Last week of March 2021 - April 2021 from 29.03.2021 - 04.04.2021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651A7D09-A69D-4FDE-93D1-98F335F3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528821"/>
            <a:ext cx="5838825" cy="471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1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CE20F-1A19-4E93-8C0B-3879EA6825B9}"/>
              </a:ext>
            </a:extLst>
          </p:cNvPr>
          <p:cNvSpPr txBox="1"/>
          <p:nvPr/>
        </p:nvSpPr>
        <p:spPr>
          <a:xfrm>
            <a:off x="386954" y="8634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1st week April 2021 from 05.04.2021 - 11.04.2021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AA591C1-0C16-4DD5-8815-ACF3827B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389578"/>
            <a:ext cx="5743575" cy="49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7ACB2-3C40-4483-8034-1AE9297A1FCF}"/>
              </a:ext>
            </a:extLst>
          </p:cNvPr>
          <p:cNvSpPr txBox="1"/>
          <p:nvPr/>
        </p:nvSpPr>
        <p:spPr>
          <a:xfrm>
            <a:off x="6267450" y="8634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2nd week April 2021 from 12.04.2021 - 17.04.2021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ACC5749B-AA80-4C9E-8FD4-1AD39635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21" y="1389579"/>
            <a:ext cx="5906691" cy="503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92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Monthly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asis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eport for Reviewers involved in the False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larms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CD445A2E-0662-4F5A-815F-8F0E0E9C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43150"/>
            <a:ext cx="5800725" cy="4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D16313FC-F77D-445A-ADC5-B6151C52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59008"/>
            <a:ext cx="56388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4781B-06BD-451E-A6FF-5DE4533546AF}"/>
              </a:ext>
            </a:extLst>
          </p:cNvPr>
          <p:cNvSpPr txBox="1"/>
          <p:nvPr/>
        </p:nvSpPr>
        <p:spPr>
          <a:xfrm>
            <a:off x="386954" y="85561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31</a:t>
            </a:r>
            <a:r>
              <a:rPr lang="en-US" sz="1600" b="1" i="0" baseline="30000" dirty="0">
                <a:solidFill>
                  <a:srgbClr val="000000"/>
                </a:solidFill>
                <a:effectLst/>
                <a:latin typeface="Helvetica Neue"/>
              </a:rPr>
              <a:t>st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 December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5C18A-CCB6-4ACC-B978-DDDE30626661}"/>
              </a:ext>
            </a:extLst>
          </p:cNvPr>
          <p:cNvSpPr txBox="1"/>
          <p:nvPr/>
        </p:nvSpPr>
        <p:spPr>
          <a:xfrm>
            <a:off x="6915149" y="898417"/>
            <a:ext cx="4610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68161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700CD-4CF8-43D3-8A2A-164E4FF0A94F}"/>
              </a:ext>
            </a:extLst>
          </p:cNvPr>
          <p:cNvSpPr txBox="1"/>
          <p:nvPr/>
        </p:nvSpPr>
        <p:spPr>
          <a:xfrm>
            <a:off x="500185" y="943245"/>
            <a:ext cx="5013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February 2021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88751217-BCE7-4980-B959-9525D17F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281800"/>
            <a:ext cx="5638800" cy="49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0589E-5B56-4A5B-AE9D-723DD5C94563}"/>
              </a:ext>
            </a:extLst>
          </p:cNvPr>
          <p:cNvSpPr txBox="1"/>
          <p:nvPr/>
        </p:nvSpPr>
        <p:spPr>
          <a:xfrm>
            <a:off x="6872165" y="929939"/>
            <a:ext cx="4819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March 2021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16E21139-36EB-466A-9A81-366A7284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48" y="1281800"/>
            <a:ext cx="5772150" cy="499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16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7A682867-D83D-4623-BCBD-90BB2BE2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80" y="1260783"/>
            <a:ext cx="9296319" cy="50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DAA65-7FB4-4846-8152-0260F8D52EA4}"/>
              </a:ext>
            </a:extLst>
          </p:cNvPr>
          <p:cNvSpPr txBox="1"/>
          <p:nvPr/>
        </p:nvSpPr>
        <p:spPr>
          <a:xfrm>
            <a:off x="3048000" y="9222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i="0" dirty="0">
                <a:solidFill>
                  <a:srgbClr val="000000"/>
                </a:solidFill>
                <a:effectLst/>
                <a:latin typeface="Helvetica Neue"/>
              </a:rPr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1789980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53A-2218-4196-AA13-D18E1D36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814" y="3213000"/>
            <a:ext cx="1832371" cy="432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502C7-ADA0-497B-A2EB-DEE105C48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5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False Alarms in January 2021 and Reviewers involved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C6F420-C3A2-405C-83BF-59494D8B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400175"/>
            <a:ext cx="4832746" cy="507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099CD8-DAEA-426F-8E78-CA03E885B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91" y="1400175"/>
            <a:ext cx="608895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CF25D-31AD-4375-949D-761F91540EBE}"/>
              </a:ext>
            </a:extLst>
          </p:cNvPr>
          <p:cNvSpPr txBox="1"/>
          <p:nvPr/>
        </p:nvSpPr>
        <p:spPr>
          <a:xfrm>
            <a:off x="2162097" y="868740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False Alarms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79A9D-AFD6-4631-A10E-DE83958C0837}"/>
              </a:ext>
            </a:extLst>
          </p:cNvPr>
          <p:cNvSpPr txBox="1"/>
          <p:nvPr/>
        </p:nvSpPr>
        <p:spPr>
          <a:xfrm>
            <a:off x="7908968" y="870705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Reviewers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03590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kinds of false alarms generated in January 2021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E35890-537D-40F9-AD83-70EEEF35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6" y="1600200"/>
            <a:ext cx="5895974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CD567-4DE7-40CE-A960-6FD793F3B563}"/>
              </a:ext>
            </a:extLst>
          </p:cNvPr>
          <p:cNvSpPr txBox="1"/>
          <p:nvPr/>
        </p:nvSpPr>
        <p:spPr>
          <a:xfrm>
            <a:off x="1722865" y="1017449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No Accident </a:t>
            </a:r>
            <a:endParaRPr lang="en-IN" sz="1600" b="1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0F7F291-9706-40D2-A6C4-EAF1764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697593"/>
            <a:ext cx="5743575" cy="44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3E4B1-D187-43D9-A9A0-BD222ABDCDD4}"/>
              </a:ext>
            </a:extLst>
          </p:cNvPr>
          <p:cNvSpPr txBox="1"/>
          <p:nvPr/>
        </p:nvSpPr>
        <p:spPr>
          <a:xfrm>
            <a:off x="8107729" y="1017449"/>
            <a:ext cx="202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Missed Collision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7628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2C2E8A-0EB6-4D6A-B9BA-2BE208EE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3" y="1409700"/>
            <a:ext cx="5461397" cy="49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598B6-A33D-4E88-8334-873E689021E2}"/>
              </a:ext>
            </a:extLst>
          </p:cNvPr>
          <p:cNvSpPr txBox="1"/>
          <p:nvPr/>
        </p:nvSpPr>
        <p:spPr>
          <a:xfrm>
            <a:off x="2449840" y="997227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 Support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43B6E15-8FCE-4941-B7E2-EDD1A1AA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74" y="1409700"/>
            <a:ext cx="6092530" cy="491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E1E7BC-80B8-4874-A62A-C7BFFC098CF8}"/>
              </a:ext>
            </a:extLst>
          </p:cNvPr>
          <p:cNvSpPr txBox="1"/>
          <p:nvPr/>
        </p:nvSpPr>
        <p:spPr>
          <a:xfrm>
            <a:off x="7514589" y="995817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- Accident</a:t>
            </a:r>
          </a:p>
        </p:txBody>
      </p:sp>
    </p:spTree>
    <p:extLst>
      <p:ext uri="{BB962C8B-B14F-4D97-AF65-F5344CB8AC3E}">
        <p14:creationId xmlns:p14="http://schemas.microsoft.com/office/powerpoint/2010/main" val="135967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6F3640-24B3-40C1-9CDD-64D9250E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62" y="1581150"/>
            <a:ext cx="9098063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00F85-E941-4AE2-88AD-207555C8B815}"/>
              </a:ext>
            </a:extLst>
          </p:cNvPr>
          <p:cNvSpPr txBox="1"/>
          <p:nvPr/>
        </p:nvSpPr>
        <p:spPr>
          <a:xfrm>
            <a:off x="5198158" y="1102578"/>
            <a:ext cx="2032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Missed Accident</a:t>
            </a:r>
          </a:p>
        </p:txBody>
      </p:sp>
    </p:spTree>
    <p:extLst>
      <p:ext uri="{BB962C8B-B14F-4D97-AF65-F5344CB8AC3E}">
        <p14:creationId xmlns:p14="http://schemas.microsoft.com/office/powerpoint/2010/main" val="182327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False Alarms in February 2021 and Reviewers involved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6042CE-FDE7-4FE2-BC35-6F679AA6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396393"/>
            <a:ext cx="5859066" cy="508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779A412-5400-4255-83DB-129D8872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323975"/>
            <a:ext cx="5638800" cy="46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BE26A6-589C-4A61-9A4A-37D76CB88870}"/>
              </a:ext>
            </a:extLst>
          </p:cNvPr>
          <p:cNvSpPr txBox="1"/>
          <p:nvPr/>
        </p:nvSpPr>
        <p:spPr>
          <a:xfrm>
            <a:off x="2590722" y="857398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False Alarms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275BA-4FB5-44D7-A241-DD612B5985BB}"/>
              </a:ext>
            </a:extLst>
          </p:cNvPr>
          <p:cNvSpPr txBox="1"/>
          <p:nvPr/>
        </p:nvSpPr>
        <p:spPr>
          <a:xfrm>
            <a:off x="8317305" y="866849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Reviewers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4884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02F-26EC-42C0-9514-97982F94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kinds of false alarms generated in February 2021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DAD3A-3BD2-4C1E-9261-54F324FF4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B849-B299-43F7-89E0-BDEEC7CFE23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3D5D279-5E72-4B89-B1D3-77E7CD42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1524001"/>
            <a:ext cx="5572125" cy="47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7FB60-E07F-45F5-A8A1-D3D47A9DB9E9}"/>
              </a:ext>
            </a:extLst>
          </p:cNvPr>
          <p:cNvSpPr txBox="1"/>
          <p:nvPr/>
        </p:nvSpPr>
        <p:spPr>
          <a:xfrm>
            <a:off x="2125293" y="992743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Missed Collision </a:t>
            </a:r>
            <a:endParaRPr lang="en-IN" sz="1600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7D5D51F-48A9-4D52-8A2E-0821CFC5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24" y="1524001"/>
            <a:ext cx="5487198" cy="45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A0657-35DB-40AD-A9E0-204E9C8F1E9E}"/>
              </a:ext>
            </a:extLst>
          </p:cNvPr>
          <p:cNvSpPr txBox="1"/>
          <p:nvPr/>
        </p:nvSpPr>
        <p:spPr>
          <a:xfrm>
            <a:off x="7444132" y="992743"/>
            <a:ext cx="343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Wrong Rating – No Accident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745225275"/>
      </p:ext>
    </p:extLst>
  </p:cSld>
  <p:clrMapOvr>
    <a:masterClrMapping/>
  </p:clrMapOvr>
</p:sld>
</file>

<file path=ppt/theme/theme1.xml><?xml version="1.0" encoding="utf-8"?>
<a:theme xmlns:a="http://schemas.openxmlformats.org/drawingml/2006/main" name="3_デザインの設定">
  <a:themeElements>
    <a:clrScheme name="technopro">
      <a:dk1>
        <a:srgbClr val="000000"/>
      </a:dk1>
      <a:lt1>
        <a:sysClr val="window" lastClr="FFFFFF"/>
      </a:lt1>
      <a:dk2>
        <a:srgbClr val="00AEBD"/>
      </a:dk2>
      <a:lt2>
        <a:srgbClr val="EBEAE8"/>
      </a:lt2>
      <a:accent1>
        <a:srgbClr val="B6DAE5"/>
      </a:accent1>
      <a:accent2>
        <a:srgbClr val="FBCC95"/>
      </a:accent2>
      <a:accent3>
        <a:srgbClr val="C5E8BF"/>
      </a:accent3>
      <a:accent4>
        <a:srgbClr val="EDBBD4"/>
      </a:accent4>
      <a:accent5>
        <a:srgbClr val="008096"/>
      </a:accent5>
      <a:accent6>
        <a:srgbClr val="EA8712"/>
      </a:accent6>
      <a:hlink>
        <a:srgbClr val="008096"/>
      </a:hlink>
      <a:folHlink>
        <a:srgbClr val="EA8712"/>
      </a:folHlink>
    </a:clrScheme>
    <a:fontScheme name="ユーザー定義 1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4_デザインの設定">
  <a:themeElements>
    <a:clrScheme name="technopro">
      <a:dk1>
        <a:srgbClr val="000000"/>
      </a:dk1>
      <a:lt1>
        <a:sysClr val="window" lastClr="FFFFFF"/>
      </a:lt1>
      <a:dk2>
        <a:srgbClr val="00AEBD"/>
      </a:dk2>
      <a:lt2>
        <a:srgbClr val="EBEAE8"/>
      </a:lt2>
      <a:accent1>
        <a:srgbClr val="B6DAE5"/>
      </a:accent1>
      <a:accent2>
        <a:srgbClr val="FBCC95"/>
      </a:accent2>
      <a:accent3>
        <a:srgbClr val="C5E8BF"/>
      </a:accent3>
      <a:accent4>
        <a:srgbClr val="EDBBD4"/>
      </a:accent4>
      <a:accent5>
        <a:srgbClr val="008096"/>
      </a:accent5>
      <a:accent6>
        <a:srgbClr val="EA8712"/>
      </a:accent6>
      <a:hlink>
        <a:srgbClr val="008096"/>
      </a:hlink>
      <a:folHlink>
        <a:srgbClr val="EA8712"/>
      </a:folHlink>
    </a:clrScheme>
    <a:fontScheme name="ユーザー定義 1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441</Words>
  <Application>Microsoft Office PowerPoint</Application>
  <PresentationFormat>Widescreen</PresentationFormat>
  <Paragraphs>115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Helvetica Neue</vt:lpstr>
      <vt:lpstr>Tahoma</vt:lpstr>
      <vt:lpstr>Verdana</vt:lpstr>
      <vt:lpstr>3_デザインの設定</vt:lpstr>
      <vt:lpstr>4_デザインの設定</vt:lpstr>
      <vt:lpstr>PowerPoint Presentation</vt:lpstr>
      <vt:lpstr>False Alarms on 31st December 2020 and Reviewers involved </vt:lpstr>
      <vt:lpstr>Different kinds of false alarms generated on 31st December 2020</vt:lpstr>
      <vt:lpstr>False Alarms in January 2021 and Reviewers involved </vt:lpstr>
      <vt:lpstr>Different kinds of false alarms generated in January 2021</vt:lpstr>
      <vt:lpstr>PowerPoint Presentation</vt:lpstr>
      <vt:lpstr>PowerPoint Presentation</vt:lpstr>
      <vt:lpstr>False Alarms in February 2021 and Reviewers involved </vt:lpstr>
      <vt:lpstr>Different kinds of false alarms generated in February 2021</vt:lpstr>
      <vt:lpstr>PowerPoint Presentation</vt:lpstr>
      <vt:lpstr>PowerPoint Presentation</vt:lpstr>
      <vt:lpstr>False Alarms in March 2021 and Reviewers involved </vt:lpstr>
      <vt:lpstr>Different kinds of false alarms generated in March 2021</vt:lpstr>
      <vt:lpstr>PowerPoint Presentation</vt:lpstr>
      <vt:lpstr>False Alarms in April 2021 and Reviewers involved </vt:lpstr>
      <vt:lpstr>Different kinds of false alarms generated in April 2021</vt:lpstr>
      <vt:lpstr>PowerPoint Presentation</vt:lpstr>
      <vt:lpstr>Total Analysis of Ratings and Remarks</vt:lpstr>
      <vt:lpstr>Total Analysis of Reviewers</vt:lpstr>
      <vt:lpstr>Total Analysis of Different Kinds of False Alarms</vt:lpstr>
      <vt:lpstr>PowerPoint Presentation</vt:lpstr>
      <vt:lpstr>PowerPoint Presentation</vt:lpstr>
      <vt:lpstr>PowerPoint Presentation</vt:lpstr>
      <vt:lpstr>PowerPoint Presentation</vt:lpstr>
      <vt:lpstr>Weekly Basis Report for Reviewers involved in the False Alarms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Monthly Basis Report for Reviewers involved in the False Alarms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ML at TPRI</dc:title>
  <dc:creator>Pavan Kulkarni/TechnoPro India</dc:creator>
  <cp:lastModifiedBy>Ishan Borkar/TechnoPro India</cp:lastModifiedBy>
  <cp:revision>258</cp:revision>
  <dcterms:created xsi:type="dcterms:W3CDTF">2020-09-02T07:20:02Z</dcterms:created>
  <dcterms:modified xsi:type="dcterms:W3CDTF">2021-04-23T09:46:43Z</dcterms:modified>
</cp:coreProperties>
</file>