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65"/>
    <p:restoredTop sz="94674"/>
  </p:normalViewPr>
  <p:slideViewPr>
    <p:cSldViewPr snapToGrid="0" snapToObjects="1">
      <p:cViewPr varScale="1">
        <p:scale>
          <a:sx n="66" d="100"/>
          <a:sy n="66" d="100"/>
        </p:scale>
        <p:origin x="20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1/10/20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.punecorporation.org/Citizen/CitizenDatasets/Inde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4A9-1871-2642-BAEE-B21C9EEFB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study in Pune City’s Population and food-services data.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BA960-6148-A645-909F-4A9E7A8D9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Ishan </a:t>
            </a:r>
            <a:r>
              <a:rPr lang="en-US" dirty="0" err="1"/>
              <a:t>daga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BC1-F300-C24A-B820-52B95CCE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6B2EE-D365-1440-9B30-C843E141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514329"/>
            <a:ext cx="2054210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B83C5-91E8-6E48-9D34-C1B80917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08" y="3331813"/>
            <a:ext cx="4147495" cy="281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D2BB7-78D7-9A45-8615-F1398F0F5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210" y="3095691"/>
            <a:ext cx="4097698" cy="24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9F87-44B7-DD49-8E77-EA36E148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1231-DECC-374C-B7CB-B4B25E85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Pune is a fast-growing and upcoming metropolitan city in Maharashtra, India. It is well known as the cultural capital of the state and the de-facto king of the region’s Street food. </a:t>
            </a:r>
            <a:endParaRPr lang="en-IN" dirty="0"/>
          </a:p>
          <a:p>
            <a:r>
              <a:rPr lang="en-US" dirty="0"/>
              <a:t>Owning a joint in the city is a sure shot form of a stable income, even if it were only a food-truck, the people of the city take to fresh ideas quite well and the street-food culture has only added to itself over the years.</a:t>
            </a:r>
            <a:r>
              <a:rPr lang="en-IN" dirty="0"/>
              <a:t> </a:t>
            </a:r>
          </a:p>
          <a:p>
            <a:r>
              <a:rPr lang="en-US" dirty="0"/>
              <a:t>This is a serious business and requires careful planning and consideration on the part of the investor/stakeholder to ensure maximum profits from the business.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418B-5E19-3949-BAA4-939A122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FA54-11DA-7F49-A251-84302885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63921"/>
            <a:ext cx="10554574" cy="3636511"/>
          </a:xfrm>
        </p:spPr>
        <p:txBody>
          <a:bodyPr/>
          <a:lstStyle/>
          <a:p>
            <a:r>
              <a:rPr lang="en-US" dirty="0"/>
              <a:t>If a business would like to open a restaurant/brewery/pub/fast food joint in the city, what would be the optimal place to open said service in order to receive maximum revenue/foot-fall? </a:t>
            </a:r>
            <a:endParaRPr lang="en-IN" dirty="0"/>
          </a:p>
          <a:p>
            <a:r>
              <a:rPr lang="en-US" dirty="0"/>
              <a:t>Future &amp; prospective Food service/restaurant owners and stake holders should get a clear picture of the city’s habits and the population density in order to open a new place in a suitable locality.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1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7499-8EB3-6B42-A6B8-6DC24CC9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F512-959C-4146-87F5-3ADF8365C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87" y="2222287"/>
            <a:ext cx="12055813" cy="443143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Population Data by Wards (Neighborhoods)</a:t>
            </a:r>
            <a:endParaRPr lang="en-IN" dirty="0"/>
          </a:p>
          <a:p>
            <a:pPr lvl="0"/>
            <a:r>
              <a:rPr lang="en-US" dirty="0"/>
              <a:t>Ward Offices Map Vector Data (GeoJSON and Shape Vectors)</a:t>
            </a:r>
            <a:endParaRPr lang="en-IN" dirty="0"/>
          </a:p>
          <a:p>
            <a:pPr lvl="0"/>
            <a:r>
              <a:rPr lang="en-US" dirty="0"/>
              <a:t>Location-wise Venue data for each sub-locality in Pune</a:t>
            </a:r>
            <a:endParaRPr lang="en-IN" dirty="0"/>
          </a:p>
          <a:p>
            <a:pPr lvl="0"/>
            <a:r>
              <a:rPr lang="en-US" dirty="0"/>
              <a:t>Latitude and Longitude Location Data of Wards and Venues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Population Data was pulled from the Pune Municipal Corporation’s opendata webpage</a:t>
            </a:r>
            <a:endParaRPr lang="en-IN" dirty="0"/>
          </a:p>
          <a:p>
            <a:pPr marL="0" indent="0">
              <a:buNone/>
            </a:pPr>
            <a:r>
              <a:rPr lang="en-IN" u="sng" dirty="0">
                <a:hlinkClick r:id="rId2"/>
              </a:rPr>
              <a:t>http://opendata.punecorporation.org/Citizen/CitizenDatasets/Index</a:t>
            </a:r>
            <a:endParaRPr lang="en-IN" u="sng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Location data for the Wards was pulled using the Google Maps Geocoding API sequentially and added to the dataframe.</a:t>
            </a:r>
          </a:p>
          <a:p>
            <a:pPr marL="0" indent="0">
              <a:buNone/>
            </a:pPr>
            <a:r>
              <a:rPr lang="en-IN" dirty="0"/>
              <a:t>The venue data was procured using the FourSquare API, which boasts millions of community contributions and is used by 100,000+ developers world-wide.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4282-C102-794F-80FC-2814BEB1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4576-710C-504F-9760-6F9BFE6B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Processing for Population Data and Ward Names</a:t>
            </a:r>
          </a:p>
          <a:p>
            <a:r>
              <a:rPr lang="en-US" dirty="0"/>
              <a:t>Location Data from Google Maps GeoCoding API</a:t>
            </a:r>
          </a:p>
          <a:p>
            <a:r>
              <a:rPr lang="en-US" dirty="0"/>
              <a:t>Folium and GeoPandas for Visualization</a:t>
            </a:r>
          </a:p>
          <a:p>
            <a:r>
              <a:rPr lang="en-US" dirty="0"/>
              <a:t>Venue Data from FourSquare API</a:t>
            </a:r>
          </a:p>
          <a:p>
            <a:r>
              <a:rPr lang="en-US" dirty="0"/>
              <a:t>Get only Food-related venues and group by frequency of occurrence using One-Hot</a:t>
            </a:r>
          </a:p>
          <a:p>
            <a:r>
              <a:rPr lang="en-US" dirty="0"/>
              <a:t>Clustering is performed using optimized k-means</a:t>
            </a:r>
          </a:p>
          <a:p>
            <a:r>
              <a:rPr lang="en-US" dirty="0"/>
              <a:t>Visualize Clusters.</a:t>
            </a:r>
          </a:p>
        </p:txBody>
      </p:sp>
    </p:spTree>
    <p:extLst>
      <p:ext uri="{BB962C8B-B14F-4D97-AF65-F5344CB8AC3E}">
        <p14:creationId xmlns:p14="http://schemas.microsoft.com/office/powerpoint/2010/main" val="147756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7386-05A7-FF4E-9BBC-3D916BDF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Visualization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2FEE9-908F-9942-9EBA-9DB3DFC5E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27" y="2773849"/>
            <a:ext cx="5215644" cy="3636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CC7E8-0DB2-1843-B679-0DD955FA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60" y="2773848"/>
            <a:ext cx="6065673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E875D-B361-984E-AFA9-EFF8BD670832}"/>
              </a:ext>
            </a:extLst>
          </p:cNvPr>
          <p:cNvSpPr txBox="1"/>
          <p:nvPr/>
        </p:nvSpPr>
        <p:spPr>
          <a:xfrm>
            <a:off x="979592" y="2292240"/>
            <a:ext cx="459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Choropleth of Population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A4DF9-D30D-B54B-8E96-72FED8C42504}"/>
              </a:ext>
            </a:extLst>
          </p:cNvPr>
          <p:cNvSpPr txBox="1"/>
          <p:nvPr/>
        </p:nvSpPr>
        <p:spPr>
          <a:xfrm>
            <a:off x="6463117" y="2292240"/>
            <a:ext cx="547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Clustered venues on Pune Map</a:t>
            </a:r>
          </a:p>
        </p:txBody>
      </p:sp>
    </p:spTree>
    <p:extLst>
      <p:ext uri="{BB962C8B-B14F-4D97-AF65-F5344CB8AC3E}">
        <p14:creationId xmlns:p14="http://schemas.microsoft.com/office/powerpoint/2010/main" val="113497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99CF-B302-3244-8E8C-72052C8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A24D-5D4A-BC40-9F85-9FAFD81C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3" y="2222287"/>
            <a:ext cx="11809379" cy="418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results from the </a:t>
            </a:r>
            <a:r>
              <a:rPr lang="en-US" b="1" dirty="0"/>
              <a:t>k-means clustering</a:t>
            </a:r>
            <a:r>
              <a:rPr lang="en-US" dirty="0"/>
              <a:t> can be interpreted as follows:</a:t>
            </a:r>
            <a:endParaRPr lang="en-IN" dirty="0"/>
          </a:p>
          <a:p>
            <a:pPr lvl="0"/>
            <a:r>
              <a:rPr lang="en-US" dirty="0"/>
              <a:t>Cluster 1,2,3: Colored in Purple [1], Blue [2] and Red [3], in descending order:  High presence/density of Food-related venues.</a:t>
            </a:r>
            <a:endParaRPr lang="en-IN" dirty="0"/>
          </a:p>
          <a:p>
            <a:pPr lvl="0"/>
            <a:r>
              <a:rPr lang="en-US" dirty="0"/>
              <a:t>Remaining clusters: Moderate to low presence of the industry. </a:t>
            </a:r>
            <a:endParaRPr lang="en-IN" dirty="0"/>
          </a:p>
          <a:p>
            <a:r>
              <a:rPr lang="en-US" dirty="0"/>
              <a:t>This, over-layed with the </a:t>
            </a:r>
            <a:r>
              <a:rPr lang="en-US" b="1" dirty="0"/>
              <a:t>Choropleth</a:t>
            </a:r>
            <a:r>
              <a:rPr lang="en-US" dirty="0"/>
              <a:t> Map can give us a clear-cut picture of the optimal place to open a new café/bar, where to station a food truck and the best areas for restaurants.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4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ADF6-4A57-3C40-8228-32B3275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CD78-701A-1840-AD87-6F451006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09" y="2222287"/>
            <a:ext cx="11809378" cy="4431432"/>
          </a:xfrm>
        </p:spPr>
        <p:txBody>
          <a:bodyPr/>
          <a:lstStyle/>
          <a:p>
            <a:r>
              <a:rPr lang="en-US" dirty="0"/>
              <a:t>Comparing the two final maps of the Population Choropleth and k-means clustered venues, it is clear that the Hadapsar constituency has the most place available for growth.</a:t>
            </a:r>
            <a:endParaRPr lang="en-IN" dirty="0"/>
          </a:p>
          <a:p>
            <a:r>
              <a:rPr lang="en-US" dirty="0"/>
              <a:t>Second in line would be the Pune Airport Ward, under the Viman Nagar Ward Office, whose population is 2</a:t>
            </a:r>
            <a:r>
              <a:rPr lang="en-US" baseline="30000" dirty="0"/>
              <a:t>nd</a:t>
            </a:r>
            <a:r>
              <a:rPr lang="en-US" dirty="0"/>
              <a:t> highest, with a purple and a blue [high presence/popularity] of food-venues.</a:t>
            </a:r>
          </a:p>
          <a:p>
            <a:r>
              <a:rPr lang="en-US" dirty="0"/>
              <a:t>If the business wishes to be a trail-blazer and set a new trend/ experiment with an area with relatively less exposure, but a decent population to support the business, the Aundh-Baner constituency shows promise with 2-3 high profile locations in a relatively large area, which would be appropriate as competition in the locations would be significantly lower, compared to the center of the city with the highest concentration of food-related venues and a moderate population. 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7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6937-B04F-454D-A686-39623A9C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7446-29F3-6E43-8138-02AC9714C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2222287"/>
            <a:ext cx="11712102" cy="4450887"/>
          </a:xfrm>
        </p:spPr>
        <p:txBody>
          <a:bodyPr/>
          <a:lstStyle/>
          <a:p>
            <a:r>
              <a:rPr lang="en-US" dirty="0"/>
              <a:t>Answer to Problem : Cluster 1,2,3 are well established venues and most venues around them tend to flourish too.</a:t>
            </a:r>
          </a:p>
          <a:p>
            <a:r>
              <a:rPr lang="en-US" dirty="0"/>
              <a:t>Aundh/Baner is the best option for a business looking to be a trail-blazer and exploit untapped areas.</a:t>
            </a:r>
          </a:p>
          <a:p>
            <a:r>
              <a:rPr lang="en-US" dirty="0"/>
              <a:t>Conclusions drawn here are bound to help stakeholders make well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32443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16</TotalTime>
  <Words>667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A study in Pune City’s Population and food-services data. </vt:lpstr>
      <vt:lpstr>Introduction</vt:lpstr>
      <vt:lpstr>Business Problem</vt:lpstr>
      <vt:lpstr>Data</vt:lpstr>
      <vt:lpstr>Methodology</vt:lpstr>
      <vt:lpstr>Results – Visualization </vt:lpstr>
      <vt:lpstr>Results </vt:lpstr>
      <vt:lpstr>Discussion and 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in Pune City’s Population and food-services data. </dc:title>
  <dc:creator>Microsoft Office User</dc:creator>
  <cp:lastModifiedBy>Microsoft Office User</cp:lastModifiedBy>
  <cp:revision>2</cp:revision>
  <dcterms:created xsi:type="dcterms:W3CDTF">2020-01-10T00:28:57Z</dcterms:created>
  <dcterms:modified xsi:type="dcterms:W3CDTF">2020-01-10T00:45:57Z</dcterms:modified>
</cp:coreProperties>
</file>