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matic SC"/>
      <p:regular r:id="rId16"/>
      <p:bold r:id="rId17"/>
    </p:embeddedFont>
    <p:embeddedFont>
      <p:font typeface="Source Code Pro"/>
      <p:regular r:id="rId18"/>
      <p:bold r:id="rId19"/>
      <p:italic r:id="rId20"/>
      <p:boldItalic r:id="rId21"/>
    </p:embeddedFont>
    <p:embeddedFont>
      <p:font typeface="Livvic Medium"/>
      <p:regular r:id="rId22"/>
      <p:bold r:id="rId23"/>
      <p:italic r:id="rId24"/>
      <p:boldItalic r:id="rId25"/>
    </p:embeddedFont>
    <p:embeddedFont>
      <p:font typeface="Livvic"/>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italic.fntdata"/><Relationship Id="rId22" Type="http://schemas.openxmlformats.org/officeDocument/2006/relationships/font" Target="fonts/LivvicMedium-regular.fntdata"/><Relationship Id="rId21" Type="http://schemas.openxmlformats.org/officeDocument/2006/relationships/font" Target="fonts/SourceCodePro-boldItalic.fntdata"/><Relationship Id="rId24" Type="http://schemas.openxmlformats.org/officeDocument/2006/relationships/font" Target="fonts/LivvicMedium-italic.fntdata"/><Relationship Id="rId23" Type="http://schemas.openxmlformats.org/officeDocument/2006/relationships/font" Target="fonts/LivvicMedium-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ivvic-regular.fntdata"/><Relationship Id="rId25" Type="http://schemas.openxmlformats.org/officeDocument/2006/relationships/font" Target="fonts/LivvicMedium-boldItalic.fntdata"/><Relationship Id="rId28" Type="http://schemas.openxmlformats.org/officeDocument/2006/relationships/font" Target="fonts/Livvic-italic.fntdata"/><Relationship Id="rId27" Type="http://schemas.openxmlformats.org/officeDocument/2006/relationships/font" Target="fonts/Livvic-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ivvic-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maticSC-bold.fntdata"/><Relationship Id="rId16" Type="http://schemas.openxmlformats.org/officeDocument/2006/relationships/font" Target="fonts/AmaticSC-regular.fntdata"/><Relationship Id="rId19" Type="http://schemas.openxmlformats.org/officeDocument/2006/relationships/font" Target="fonts/SourceCodePro-bold.fntdata"/><Relationship Id="rId18" Type="http://schemas.openxmlformats.org/officeDocument/2006/relationships/font" Target="fonts/SourceCodePr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59ac8449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59ac8449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059ac8449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059ac8449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59ac8449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59ac8449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59ac8449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59ac8449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ccff03ae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ccff03ae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ccff03ae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ccff03ae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ccff03ae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ccff03ae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ccff03ae2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ccff03ae2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59ac8449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59ac8449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42370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GB" sz="7000"/>
              <a:t>Natural</a:t>
            </a:r>
            <a:r>
              <a:rPr lang="en-GB" sz="7000"/>
              <a:t> Language Based exploration and analysis of structured data</a:t>
            </a:r>
            <a:endParaRPr sz="7000"/>
          </a:p>
        </p:txBody>
      </p:sp>
      <p:sp>
        <p:nvSpPr>
          <p:cNvPr id="57" name="Google Shape;57;p13"/>
          <p:cNvSpPr txBox="1"/>
          <p:nvPr/>
        </p:nvSpPr>
        <p:spPr>
          <a:xfrm>
            <a:off x="311700" y="3502400"/>
            <a:ext cx="6829200" cy="160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latin typeface="Amatic SC"/>
                <a:ea typeface="Amatic SC"/>
                <a:cs typeface="Amatic SC"/>
                <a:sym typeface="Amatic SC"/>
              </a:rPr>
              <a:t>SYNOPSIS BY:</a:t>
            </a:r>
            <a:endParaRPr b="1" sz="2000">
              <a:latin typeface="Amatic SC"/>
              <a:ea typeface="Amatic SC"/>
              <a:cs typeface="Amatic SC"/>
              <a:sym typeface="Amatic SC"/>
            </a:endParaRPr>
          </a:p>
          <a:p>
            <a:pPr indent="0" lvl="0" marL="0" rtl="0" algn="l">
              <a:spcBef>
                <a:spcPts val="0"/>
              </a:spcBef>
              <a:spcAft>
                <a:spcPts val="0"/>
              </a:spcAft>
              <a:buNone/>
            </a:pPr>
            <a:r>
              <a:rPr b="1" lang="en-GB" sz="2000">
                <a:latin typeface="Amatic SC"/>
                <a:ea typeface="Amatic SC"/>
                <a:cs typeface="Amatic SC"/>
                <a:sym typeface="Amatic SC"/>
              </a:rPr>
              <a:t>			</a:t>
            </a:r>
            <a:r>
              <a:rPr b="1" lang="en-GB" sz="2400">
                <a:latin typeface="Amatic SC"/>
                <a:ea typeface="Amatic SC"/>
                <a:cs typeface="Amatic SC"/>
                <a:sym typeface="Amatic SC"/>
              </a:rPr>
              <a:t>Hrishank Chhatbar</a:t>
            </a:r>
            <a:endParaRPr b="1" sz="2400">
              <a:latin typeface="Amatic SC"/>
              <a:ea typeface="Amatic SC"/>
              <a:cs typeface="Amatic SC"/>
              <a:sym typeface="Amatic SC"/>
            </a:endParaRPr>
          </a:p>
          <a:p>
            <a:pPr indent="0" lvl="0" marL="0" rtl="0" algn="l">
              <a:spcBef>
                <a:spcPts val="0"/>
              </a:spcBef>
              <a:spcAft>
                <a:spcPts val="0"/>
              </a:spcAft>
              <a:buNone/>
            </a:pPr>
            <a:r>
              <a:rPr b="1" lang="en-GB" sz="2400">
                <a:latin typeface="Amatic SC"/>
                <a:ea typeface="Amatic SC"/>
                <a:cs typeface="Amatic SC"/>
                <a:sym typeface="Amatic SC"/>
              </a:rPr>
              <a:t>			Atharva Deshpande</a:t>
            </a:r>
            <a:endParaRPr b="1" sz="2400">
              <a:latin typeface="Amatic SC"/>
              <a:ea typeface="Amatic SC"/>
              <a:cs typeface="Amatic SC"/>
              <a:sym typeface="Amatic SC"/>
            </a:endParaRPr>
          </a:p>
          <a:p>
            <a:pPr indent="0" lvl="0" marL="0" rtl="0" algn="l">
              <a:spcBef>
                <a:spcPts val="0"/>
              </a:spcBef>
              <a:spcAft>
                <a:spcPts val="0"/>
              </a:spcAft>
              <a:buNone/>
            </a:pPr>
            <a:r>
              <a:rPr b="1" lang="en-GB" sz="2400">
                <a:latin typeface="Amatic SC"/>
                <a:ea typeface="Amatic SC"/>
                <a:cs typeface="Amatic SC"/>
                <a:sym typeface="Amatic SC"/>
              </a:rPr>
              <a:t>			Ishan Daga</a:t>
            </a:r>
            <a:endParaRPr b="1" sz="2400">
              <a:latin typeface="Amatic SC"/>
              <a:ea typeface="Amatic SC"/>
              <a:cs typeface="Amatic SC"/>
              <a:sym typeface="Amatic S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Thank</a:t>
            </a:r>
            <a:endParaRPr/>
          </a:p>
          <a:p>
            <a:pPr indent="0" lvl="0" marL="0" rtl="0" algn="ctr">
              <a:spcBef>
                <a:spcPts val="0"/>
              </a:spcBef>
              <a:spcAft>
                <a:spcPts val="0"/>
              </a:spcAft>
              <a:buNone/>
            </a:pPr>
            <a:r>
              <a:rPr lang="en-GB"/>
              <a:t>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idx="1" type="body"/>
          </p:nvPr>
        </p:nvSpPr>
        <p:spPr>
          <a:xfrm>
            <a:off x="1216650" y="1946175"/>
            <a:ext cx="6710700" cy="2810400"/>
          </a:xfrm>
          <a:prstGeom prst="rect">
            <a:avLst/>
          </a:prstGeom>
        </p:spPr>
        <p:txBody>
          <a:bodyPr anchorCtr="0" anchor="t" bIns="91425" lIns="91425" spcFirstLastPara="1" rIns="91425" wrap="square" tIns="91425">
            <a:noAutofit/>
          </a:bodyPr>
          <a:lstStyle/>
          <a:p>
            <a:pPr indent="0" lvl="0" marL="0" rtl="0" algn="just">
              <a:lnSpc>
                <a:spcPct val="90000"/>
              </a:lnSpc>
              <a:spcBef>
                <a:spcPts val="1000"/>
              </a:spcBef>
              <a:spcAft>
                <a:spcPts val="0"/>
              </a:spcAft>
              <a:buNone/>
            </a:pPr>
            <a:r>
              <a:rPr lang="en-GB" sz="1600">
                <a:solidFill>
                  <a:srgbClr val="000000"/>
                </a:solidFill>
                <a:latin typeface="Livvic Medium"/>
                <a:ea typeface="Livvic Medium"/>
                <a:cs typeface="Livvic Medium"/>
                <a:sym typeface="Livvic Medium"/>
              </a:rPr>
              <a:t>The problem we are attempting to solve is complex, casts a wide net, and if solved - will </a:t>
            </a:r>
            <a:r>
              <a:rPr lang="en-GB" sz="1600">
                <a:solidFill>
                  <a:srgbClr val="000000"/>
                </a:solidFill>
                <a:latin typeface="Livvic Medium"/>
                <a:ea typeface="Livvic Medium"/>
                <a:cs typeface="Livvic Medium"/>
                <a:sym typeface="Livvic Medium"/>
              </a:rPr>
              <a:t>enhance</a:t>
            </a:r>
            <a:r>
              <a:rPr lang="en-GB" sz="1600">
                <a:solidFill>
                  <a:srgbClr val="000000"/>
                </a:solidFill>
                <a:latin typeface="Livvic Medium"/>
                <a:ea typeface="Livvic Medium"/>
                <a:cs typeface="Livvic Medium"/>
                <a:sym typeface="Livvic Medium"/>
              </a:rPr>
              <a:t> or potentially remove the need for EDA, Data Cleaning and even Data Scientists.</a:t>
            </a:r>
            <a:endParaRPr sz="1600">
              <a:solidFill>
                <a:srgbClr val="000000"/>
              </a:solidFill>
              <a:latin typeface="Livvic Medium"/>
              <a:ea typeface="Livvic Medium"/>
              <a:cs typeface="Livvic Medium"/>
              <a:sym typeface="Livvic Medium"/>
            </a:endParaRPr>
          </a:p>
          <a:p>
            <a:pPr indent="0" lvl="0" marL="0" rtl="0" algn="just">
              <a:lnSpc>
                <a:spcPct val="90000"/>
              </a:lnSpc>
              <a:spcBef>
                <a:spcPts val="1000"/>
              </a:spcBef>
              <a:spcAft>
                <a:spcPts val="0"/>
              </a:spcAft>
              <a:buNone/>
            </a:pPr>
            <a:r>
              <a:t/>
            </a:r>
            <a:endParaRPr sz="1600">
              <a:solidFill>
                <a:srgbClr val="000000"/>
              </a:solidFill>
              <a:latin typeface="Livvic Medium"/>
              <a:ea typeface="Livvic Medium"/>
              <a:cs typeface="Livvic Medium"/>
              <a:sym typeface="Livvic Medium"/>
            </a:endParaRPr>
          </a:p>
          <a:p>
            <a:pPr indent="0" lvl="0" marL="0" rtl="0" algn="just">
              <a:lnSpc>
                <a:spcPct val="90000"/>
              </a:lnSpc>
              <a:spcBef>
                <a:spcPts val="1000"/>
              </a:spcBef>
              <a:spcAft>
                <a:spcPts val="0"/>
              </a:spcAft>
              <a:buNone/>
            </a:pPr>
            <a:r>
              <a:rPr lang="en-GB" sz="1600">
                <a:solidFill>
                  <a:srgbClr val="000000"/>
                </a:solidFill>
                <a:latin typeface="Livvic Medium"/>
                <a:ea typeface="Livvic Medium"/>
                <a:cs typeface="Livvic Medium"/>
                <a:sym typeface="Livvic Medium"/>
              </a:rPr>
              <a:t>Essentially, we are trying to create an end-to-end service that will allow a user to gain insights from</a:t>
            </a:r>
            <a:r>
              <a:rPr lang="en-GB" sz="1600">
                <a:solidFill>
                  <a:srgbClr val="000000"/>
                </a:solidFill>
                <a:latin typeface="Livvic Medium"/>
                <a:ea typeface="Livvic Medium"/>
                <a:cs typeface="Livvic Medium"/>
                <a:sym typeface="Livvic Medium"/>
              </a:rPr>
              <a:t> </a:t>
            </a:r>
            <a:r>
              <a:rPr i="1" lang="en-GB" sz="1600" u="sng">
                <a:solidFill>
                  <a:srgbClr val="000000"/>
                </a:solidFill>
                <a:latin typeface="Livvic Medium"/>
                <a:ea typeface="Livvic Medium"/>
                <a:cs typeface="Livvic Medium"/>
                <a:sym typeface="Livvic Medium"/>
              </a:rPr>
              <a:t>Structured Datasets </a:t>
            </a:r>
            <a:r>
              <a:rPr lang="en-GB" sz="1600">
                <a:solidFill>
                  <a:srgbClr val="000000"/>
                </a:solidFill>
                <a:latin typeface="Livvic Medium"/>
                <a:ea typeface="Livvic Medium"/>
                <a:cs typeface="Livvic Medium"/>
                <a:sym typeface="Livvic Medium"/>
              </a:rPr>
              <a:t>by asking relevant questions about the data in only Natural Language (plain english).</a:t>
            </a:r>
            <a:endParaRPr sz="2200">
              <a:latin typeface="Livvic"/>
              <a:ea typeface="Livvic"/>
              <a:cs typeface="Livvic"/>
              <a:sym typeface="Livvic"/>
            </a:endParaRPr>
          </a:p>
        </p:txBody>
      </p:sp>
      <p:pic>
        <p:nvPicPr>
          <p:cNvPr id="63" name="Google Shape;63;p14"/>
          <p:cNvPicPr preferRelativeResize="0"/>
          <p:nvPr/>
        </p:nvPicPr>
        <p:blipFill rotWithShape="1">
          <a:blip r:embed="rId3">
            <a:alphaModFix/>
          </a:blip>
          <a:srcRect b="0" l="-520" r="520" t="0"/>
          <a:stretch/>
        </p:blipFill>
        <p:spPr>
          <a:xfrm>
            <a:off x="-72550" y="-52800"/>
            <a:ext cx="9252826" cy="1719550"/>
          </a:xfrm>
          <a:prstGeom prst="rect">
            <a:avLst/>
          </a:prstGeom>
          <a:noFill/>
          <a:ln>
            <a:noFill/>
          </a:ln>
        </p:spPr>
      </p:pic>
      <p:sp>
        <p:nvSpPr>
          <p:cNvPr id="64" name="Google Shape;64;p14"/>
          <p:cNvSpPr txBox="1"/>
          <p:nvPr>
            <p:ph type="title"/>
          </p:nvPr>
        </p:nvSpPr>
        <p:spPr>
          <a:xfrm>
            <a:off x="559800" y="317925"/>
            <a:ext cx="8024400" cy="80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4080"/>
              <a:t>Introduction</a:t>
            </a:r>
            <a:endParaRPr sz="408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idx="1" type="body"/>
          </p:nvPr>
        </p:nvSpPr>
        <p:spPr>
          <a:xfrm>
            <a:off x="311700" y="15504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202124"/>
              </a:buClr>
              <a:buSzPts val="1800"/>
              <a:buFont typeface="Livvic Medium"/>
              <a:buAutoNum type="arabicPeriod"/>
            </a:pPr>
            <a:r>
              <a:rPr lang="en-GB">
                <a:solidFill>
                  <a:srgbClr val="202124"/>
                </a:solidFill>
                <a:latin typeface="Livvic Medium"/>
                <a:ea typeface="Livvic Medium"/>
                <a:cs typeface="Livvic Medium"/>
                <a:sym typeface="Livvic Medium"/>
              </a:rPr>
              <a:t>Semantic understanding of user actions</a:t>
            </a:r>
            <a:endParaRPr>
              <a:solidFill>
                <a:srgbClr val="202124"/>
              </a:solidFill>
              <a:latin typeface="Livvic Medium"/>
              <a:ea typeface="Livvic Medium"/>
              <a:cs typeface="Livvic Medium"/>
              <a:sym typeface="Livvic Medium"/>
            </a:endParaRPr>
          </a:p>
          <a:p>
            <a:pPr indent="-342900" lvl="0" marL="457200" rtl="0" algn="l">
              <a:spcBef>
                <a:spcPts val="0"/>
              </a:spcBef>
              <a:spcAft>
                <a:spcPts val="0"/>
              </a:spcAft>
              <a:buClr>
                <a:srgbClr val="202124"/>
              </a:buClr>
              <a:buSzPts val="1800"/>
              <a:buFont typeface="Livvic Medium"/>
              <a:buAutoNum type="arabicPeriod"/>
            </a:pPr>
            <a:r>
              <a:rPr lang="en-GB">
                <a:solidFill>
                  <a:srgbClr val="202124"/>
                </a:solidFill>
                <a:latin typeface="Livvic Medium"/>
                <a:ea typeface="Livvic Medium"/>
                <a:cs typeface="Livvic Medium"/>
                <a:sym typeface="Livvic Medium"/>
              </a:rPr>
              <a:t>Specialised Intent detection, based on data labels</a:t>
            </a:r>
            <a:endParaRPr>
              <a:solidFill>
                <a:srgbClr val="202124"/>
              </a:solidFill>
              <a:latin typeface="Livvic Medium"/>
              <a:ea typeface="Livvic Medium"/>
              <a:cs typeface="Livvic Medium"/>
              <a:sym typeface="Livvic Medium"/>
            </a:endParaRPr>
          </a:p>
          <a:p>
            <a:pPr indent="-342900" lvl="0" marL="457200" rtl="0" algn="l">
              <a:spcBef>
                <a:spcPts val="0"/>
              </a:spcBef>
              <a:spcAft>
                <a:spcPts val="0"/>
              </a:spcAft>
              <a:buClr>
                <a:srgbClr val="202124"/>
              </a:buClr>
              <a:buSzPts val="1800"/>
              <a:buFont typeface="Livvic Medium"/>
              <a:buAutoNum type="arabicPeriod"/>
            </a:pPr>
            <a:r>
              <a:rPr lang="en-GB">
                <a:solidFill>
                  <a:srgbClr val="202124"/>
                </a:solidFill>
                <a:latin typeface="Livvic Medium"/>
                <a:ea typeface="Livvic Medium"/>
                <a:cs typeface="Livvic Medium"/>
                <a:sym typeface="Livvic Medium"/>
              </a:rPr>
              <a:t>Code generation from Intent categorization and Dataset Structure.</a:t>
            </a:r>
            <a:endParaRPr>
              <a:solidFill>
                <a:srgbClr val="202124"/>
              </a:solidFill>
              <a:latin typeface="Livvic Medium"/>
              <a:ea typeface="Livvic Medium"/>
              <a:cs typeface="Livvic Medium"/>
              <a:sym typeface="Livvic Medium"/>
            </a:endParaRPr>
          </a:p>
          <a:p>
            <a:pPr indent="-342900" lvl="0" marL="457200" rtl="0" algn="l">
              <a:spcBef>
                <a:spcPts val="0"/>
              </a:spcBef>
              <a:spcAft>
                <a:spcPts val="0"/>
              </a:spcAft>
              <a:buClr>
                <a:srgbClr val="202124"/>
              </a:buClr>
              <a:buSzPts val="1800"/>
              <a:buFont typeface="Livvic Medium"/>
              <a:buAutoNum type="arabicPeriod"/>
            </a:pPr>
            <a:r>
              <a:rPr lang="en-GB">
                <a:solidFill>
                  <a:srgbClr val="202124"/>
                </a:solidFill>
                <a:latin typeface="Livvic Medium"/>
                <a:ea typeface="Livvic Medium"/>
                <a:cs typeface="Livvic Medium"/>
                <a:sym typeface="Livvic Medium"/>
              </a:rPr>
              <a:t>Standardization of Code Snippets for automated EDA</a:t>
            </a:r>
            <a:endParaRPr>
              <a:solidFill>
                <a:srgbClr val="202124"/>
              </a:solidFill>
              <a:latin typeface="Livvic Medium"/>
              <a:ea typeface="Livvic Medium"/>
              <a:cs typeface="Livvic Medium"/>
              <a:sym typeface="Livvic Medium"/>
            </a:endParaRPr>
          </a:p>
          <a:p>
            <a:pPr indent="-317500" lvl="1" marL="914400" rtl="0" algn="l">
              <a:spcBef>
                <a:spcPts val="0"/>
              </a:spcBef>
              <a:spcAft>
                <a:spcPts val="0"/>
              </a:spcAft>
              <a:buClr>
                <a:srgbClr val="202124"/>
              </a:buClr>
              <a:buSzPts val="1400"/>
              <a:buFont typeface="Livvic Medium"/>
              <a:buAutoNum type="alphaLcPeriod"/>
            </a:pPr>
            <a:r>
              <a:rPr lang="en-GB">
                <a:solidFill>
                  <a:srgbClr val="202124"/>
                </a:solidFill>
                <a:latin typeface="Livvic Medium"/>
                <a:ea typeface="Livvic Medium"/>
                <a:cs typeface="Livvic Medium"/>
                <a:sym typeface="Livvic Medium"/>
              </a:rPr>
              <a:t>Dynamic Type capable </a:t>
            </a:r>
            <a:r>
              <a:rPr lang="en-GB">
                <a:solidFill>
                  <a:srgbClr val="202124"/>
                </a:solidFill>
                <a:latin typeface="Livvic Medium"/>
                <a:ea typeface="Livvic Medium"/>
                <a:cs typeface="Livvic Medium"/>
                <a:sym typeface="Livvic Medium"/>
              </a:rPr>
              <a:t>snippets</a:t>
            </a:r>
            <a:endParaRPr>
              <a:solidFill>
                <a:srgbClr val="202124"/>
              </a:solidFill>
              <a:latin typeface="Livvic Medium"/>
              <a:ea typeface="Livvic Medium"/>
              <a:cs typeface="Livvic Medium"/>
              <a:sym typeface="Livvic Medium"/>
            </a:endParaRPr>
          </a:p>
          <a:p>
            <a:pPr indent="0" lvl="0" marL="0" rtl="0" algn="l">
              <a:spcBef>
                <a:spcPts val="1200"/>
              </a:spcBef>
              <a:spcAft>
                <a:spcPts val="0"/>
              </a:spcAft>
              <a:buNone/>
            </a:pPr>
            <a:r>
              <a:t/>
            </a:r>
            <a:endParaRPr>
              <a:solidFill>
                <a:srgbClr val="202124"/>
              </a:solidFill>
              <a:latin typeface="Livvic Medium"/>
              <a:ea typeface="Livvic Medium"/>
              <a:cs typeface="Livvic Medium"/>
              <a:sym typeface="Livvic Medium"/>
            </a:endParaRPr>
          </a:p>
          <a:p>
            <a:pPr indent="0" lvl="0" marL="0" rtl="0" algn="l">
              <a:spcBef>
                <a:spcPts val="1200"/>
              </a:spcBef>
              <a:spcAft>
                <a:spcPts val="1200"/>
              </a:spcAft>
              <a:buNone/>
            </a:pPr>
            <a:r>
              <a:rPr lang="en-GB" sz="1900">
                <a:solidFill>
                  <a:srgbClr val="202124"/>
                </a:solidFill>
                <a:latin typeface="Livvic Medium"/>
                <a:ea typeface="Livvic Medium"/>
                <a:cs typeface="Livvic Medium"/>
                <a:sym typeface="Livvic Medium"/>
              </a:rPr>
              <a:t>Our work here will primarily revolve around fine-tuning </a:t>
            </a:r>
            <a:r>
              <a:rPr lang="en-GB" sz="1900">
                <a:solidFill>
                  <a:srgbClr val="202124"/>
                </a:solidFill>
                <a:latin typeface="Livvic Medium"/>
                <a:ea typeface="Livvic Medium"/>
                <a:cs typeface="Livvic Medium"/>
                <a:sym typeface="Livvic Medium"/>
              </a:rPr>
              <a:t>existing</a:t>
            </a:r>
            <a:r>
              <a:rPr lang="en-GB" sz="1900">
                <a:solidFill>
                  <a:srgbClr val="202124"/>
                </a:solidFill>
                <a:latin typeface="Livvic Medium"/>
                <a:ea typeface="Livvic Medium"/>
                <a:cs typeface="Livvic Medium"/>
                <a:sym typeface="Livvic Medium"/>
              </a:rPr>
              <a:t> models and creating carefully thought out test-train sets and scenarios.</a:t>
            </a:r>
            <a:r>
              <a:rPr lang="en-GB">
                <a:solidFill>
                  <a:srgbClr val="202124"/>
                </a:solidFill>
                <a:latin typeface="Livvic Medium"/>
                <a:ea typeface="Livvic Medium"/>
                <a:cs typeface="Livvic Medium"/>
                <a:sym typeface="Livvic Medium"/>
              </a:rPr>
              <a:t> </a:t>
            </a:r>
            <a:endParaRPr>
              <a:solidFill>
                <a:srgbClr val="202124"/>
              </a:solidFill>
              <a:latin typeface="Livvic Medium"/>
              <a:ea typeface="Livvic Medium"/>
              <a:cs typeface="Livvic Medium"/>
              <a:sym typeface="Livvic Medium"/>
            </a:endParaRPr>
          </a:p>
        </p:txBody>
      </p:sp>
      <p:pic>
        <p:nvPicPr>
          <p:cNvPr id="70" name="Google Shape;70;p15"/>
          <p:cNvPicPr preferRelativeResize="0"/>
          <p:nvPr/>
        </p:nvPicPr>
        <p:blipFill>
          <a:blip r:embed="rId3">
            <a:alphaModFix/>
          </a:blip>
          <a:stretch>
            <a:fillRect/>
          </a:stretch>
        </p:blipFill>
        <p:spPr>
          <a:xfrm>
            <a:off x="0" y="0"/>
            <a:ext cx="9144001" cy="1290725"/>
          </a:xfrm>
          <a:prstGeom prst="rect">
            <a:avLst/>
          </a:prstGeom>
          <a:noFill/>
          <a:ln>
            <a:noFill/>
          </a:ln>
        </p:spPr>
      </p:pic>
      <p:sp>
        <p:nvSpPr>
          <p:cNvPr id="71" name="Google Shape;71;p15"/>
          <p:cNvSpPr txBox="1"/>
          <p:nvPr>
            <p:ph type="title"/>
          </p:nvPr>
        </p:nvSpPr>
        <p:spPr>
          <a:xfrm>
            <a:off x="190775" y="244863"/>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Plan Of Action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idx="1" type="body"/>
          </p:nvPr>
        </p:nvSpPr>
        <p:spPr>
          <a:xfrm>
            <a:off x="341100" y="1354375"/>
            <a:ext cx="8461800" cy="37170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SzPts val="1500"/>
              <a:buFont typeface="Livvic Medium"/>
              <a:buChar char="●"/>
            </a:pPr>
            <a:r>
              <a:rPr lang="en-GB" sz="1500">
                <a:latin typeface="Livvic Medium"/>
                <a:ea typeface="Livvic Medium"/>
                <a:cs typeface="Livvic Medium"/>
                <a:sym typeface="Livvic Medium"/>
              </a:rPr>
              <a:t>GPT3 is a large language model, [</a:t>
            </a:r>
            <a:r>
              <a:rPr lang="en-GB" sz="1500">
                <a:solidFill>
                  <a:srgbClr val="202124"/>
                </a:solidFill>
                <a:highlight>
                  <a:schemeClr val="lt1"/>
                </a:highlight>
                <a:latin typeface="Livvic Medium"/>
                <a:ea typeface="Livvic Medium"/>
                <a:cs typeface="Livvic Medium"/>
                <a:sym typeface="Livvic Medium"/>
              </a:rPr>
              <a:t>Generative Pre-trained Transformer 3] is an autoregressive language model that uses deep learning to produce human-like text. </a:t>
            </a:r>
            <a:endParaRPr sz="1500">
              <a:solidFill>
                <a:srgbClr val="202124"/>
              </a:solidFill>
              <a:highlight>
                <a:schemeClr val="lt1"/>
              </a:highlight>
              <a:latin typeface="Livvic Medium"/>
              <a:ea typeface="Livvic Medium"/>
              <a:cs typeface="Livvic Medium"/>
              <a:sym typeface="Livvic Medium"/>
            </a:endParaRPr>
          </a:p>
          <a:p>
            <a:pPr indent="-323850" lvl="0" marL="457200" rtl="0" algn="just">
              <a:spcBef>
                <a:spcPts val="0"/>
              </a:spcBef>
              <a:spcAft>
                <a:spcPts val="0"/>
              </a:spcAft>
              <a:buClr>
                <a:srgbClr val="202124"/>
              </a:buClr>
              <a:buSzPts val="1500"/>
              <a:buFont typeface="Livvic Medium"/>
              <a:buChar char="●"/>
            </a:pPr>
            <a:r>
              <a:rPr lang="en-GB" sz="1500">
                <a:solidFill>
                  <a:srgbClr val="202124"/>
                </a:solidFill>
                <a:highlight>
                  <a:schemeClr val="lt1"/>
                </a:highlight>
                <a:latin typeface="Livvic Medium"/>
                <a:ea typeface="Livvic Medium"/>
                <a:cs typeface="Livvic Medium"/>
                <a:sym typeface="Livvic Medium"/>
              </a:rPr>
              <a:t>We will be leveraging the API provided by OpenAPI, the creators of GPT3, to first test our </a:t>
            </a:r>
            <a:r>
              <a:rPr lang="en-GB" sz="1500">
                <a:solidFill>
                  <a:srgbClr val="202124"/>
                </a:solidFill>
                <a:highlight>
                  <a:schemeClr val="lt1"/>
                </a:highlight>
                <a:latin typeface="Livvic Medium"/>
                <a:ea typeface="Livvic Medium"/>
                <a:cs typeface="Livvic Medium"/>
                <a:sym typeface="Livvic Medium"/>
              </a:rPr>
              <a:t>initial</a:t>
            </a:r>
            <a:r>
              <a:rPr lang="en-GB" sz="1500">
                <a:solidFill>
                  <a:srgbClr val="202124"/>
                </a:solidFill>
                <a:highlight>
                  <a:schemeClr val="lt1"/>
                </a:highlight>
                <a:latin typeface="Livvic Medium"/>
                <a:ea typeface="Livvic Medium"/>
                <a:cs typeface="Livvic Medium"/>
                <a:sym typeface="Livvic Medium"/>
              </a:rPr>
              <a:t> hypothesis - and confirm that intent detection and semantic </a:t>
            </a:r>
            <a:r>
              <a:rPr lang="en-GB" sz="1500">
                <a:solidFill>
                  <a:srgbClr val="202124"/>
                </a:solidFill>
                <a:highlight>
                  <a:schemeClr val="lt1"/>
                </a:highlight>
                <a:latin typeface="Livvic Medium"/>
                <a:ea typeface="Livvic Medium"/>
                <a:cs typeface="Livvic Medium"/>
                <a:sym typeface="Livvic Medium"/>
              </a:rPr>
              <a:t>understanding</a:t>
            </a:r>
            <a:r>
              <a:rPr lang="en-GB" sz="1500">
                <a:solidFill>
                  <a:srgbClr val="202124"/>
                </a:solidFill>
                <a:highlight>
                  <a:schemeClr val="lt1"/>
                </a:highlight>
                <a:latin typeface="Livvic Medium"/>
                <a:ea typeface="Livvic Medium"/>
                <a:cs typeface="Livvic Medium"/>
                <a:sym typeface="Livvic Medium"/>
              </a:rPr>
              <a:t> of use actions can be automated.</a:t>
            </a:r>
            <a:endParaRPr sz="1500">
              <a:solidFill>
                <a:srgbClr val="202124"/>
              </a:solidFill>
              <a:highlight>
                <a:schemeClr val="lt1"/>
              </a:highlight>
              <a:latin typeface="Livvic Medium"/>
              <a:ea typeface="Livvic Medium"/>
              <a:cs typeface="Livvic Medium"/>
              <a:sym typeface="Livvic Medium"/>
            </a:endParaRPr>
          </a:p>
          <a:p>
            <a:pPr indent="-323850" lvl="0" marL="457200" rtl="0" algn="just">
              <a:spcBef>
                <a:spcPts val="0"/>
              </a:spcBef>
              <a:spcAft>
                <a:spcPts val="0"/>
              </a:spcAft>
              <a:buClr>
                <a:srgbClr val="202124"/>
              </a:buClr>
              <a:buSzPts val="1500"/>
              <a:buFont typeface="Livvic Medium"/>
              <a:buChar char="●"/>
            </a:pPr>
            <a:r>
              <a:rPr lang="en-GB" sz="1500">
                <a:solidFill>
                  <a:srgbClr val="202124"/>
                </a:solidFill>
                <a:highlight>
                  <a:schemeClr val="lt1"/>
                </a:highlight>
                <a:latin typeface="Livvic Medium"/>
                <a:ea typeface="Livvic Medium"/>
                <a:cs typeface="Livvic Medium"/>
                <a:sym typeface="Livvic Medium"/>
              </a:rPr>
              <a:t>The alternatives of GPT3 are few, and the ones that are open source are very computationally expensive to test and train, which is why we have stuck with GPT3.</a:t>
            </a:r>
            <a:endParaRPr sz="1500">
              <a:solidFill>
                <a:srgbClr val="202124"/>
              </a:solidFill>
              <a:highlight>
                <a:schemeClr val="lt1"/>
              </a:highlight>
              <a:latin typeface="Livvic Medium"/>
              <a:ea typeface="Livvic Medium"/>
              <a:cs typeface="Livvic Medium"/>
              <a:sym typeface="Livvic Medium"/>
            </a:endParaRPr>
          </a:p>
          <a:p>
            <a:pPr indent="-323850" lvl="0" marL="457200" rtl="0" algn="just">
              <a:spcBef>
                <a:spcPts val="0"/>
              </a:spcBef>
              <a:spcAft>
                <a:spcPts val="0"/>
              </a:spcAft>
              <a:buClr>
                <a:srgbClr val="202124"/>
              </a:buClr>
              <a:buSzPts val="1500"/>
              <a:buFont typeface="Livvic Medium"/>
              <a:buChar char="●"/>
            </a:pPr>
            <a:r>
              <a:rPr lang="en-GB" sz="1500">
                <a:solidFill>
                  <a:srgbClr val="202124"/>
                </a:solidFill>
                <a:highlight>
                  <a:schemeClr val="lt1"/>
                </a:highlight>
                <a:latin typeface="Livvic Medium"/>
                <a:ea typeface="Livvic Medium"/>
                <a:cs typeface="Livvic Medium"/>
                <a:sym typeface="Livvic Medium"/>
              </a:rPr>
              <a:t>The most </a:t>
            </a:r>
            <a:r>
              <a:rPr lang="en-GB" sz="1500">
                <a:solidFill>
                  <a:srgbClr val="202124"/>
                </a:solidFill>
                <a:highlight>
                  <a:schemeClr val="lt1"/>
                </a:highlight>
                <a:latin typeface="Livvic Medium"/>
                <a:ea typeface="Livvic Medium"/>
                <a:cs typeface="Livvic Medium"/>
                <a:sym typeface="Livvic Medium"/>
              </a:rPr>
              <a:t>important</a:t>
            </a:r>
            <a:r>
              <a:rPr lang="en-GB" sz="1500">
                <a:solidFill>
                  <a:srgbClr val="202124"/>
                </a:solidFill>
                <a:highlight>
                  <a:schemeClr val="lt1"/>
                </a:highlight>
                <a:latin typeface="Livvic Medium"/>
                <a:ea typeface="Livvic Medium"/>
                <a:cs typeface="Livvic Medium"/>
                <a:sym typeface="Livvic Medium"/>
              </a:rPr>
              <a:t> thing to us about this model is it’s few-shot learning capabilities. It can provide us with very </a:t>
            </a:r>
            <a:r>
              <a:rPr lang="en-GB" sz="1500">
                <a:solidFill>
                  <a:srgbClr val="202124"/>
                </a:solidFill>
                <a:highlight>
                  <a:schemeClr val="lt1"/>
                </a:highlight>
                <a:latin typeface="Livvic Medium"/>
                <a:ea typeface="Livvic Medium"/>
                <a:cs typeface="Livvic Medium"/>
                <a:sym typeface="Livvic Medium"/>
              </a:rPr>
              <a:t>accurate</a:t>
            </a:r>
            <a:r>
              <a:rPr lang="en-GB" sz="1500">
                <a:solidFill>
                  <a:srgbClr val="202124"/>
                </a:solidFill>
                <a:highlight>
                  <a:schemeClr val="lt1"/>
                </a:highlight>
                <a:latin typeface="Livvic Medium"/>
                <a:ea typeface="Livvic Medium"/>
                <a:cs typeface="Livvic Medium"/>
                <a:sym typeface="Livvic Medium"/>
              </a:rPr>
              <a:t> outputs with only a small set of examples. Moreover, the APIs provided, allow us to tune and re-train the model at 0 cost of computation via a token-based request system.</a:t>
            </a:r>
            <a:endParaRPr sz="1500">
              <a:solidFill>
                <a:srgbClr val="202124"/>
              </a:solidFill>
              <a:highlight>
                <a:schemeClr val="lt1"/>
              </a:highlight>
              <a:latin typeface="Livvic Medium"/>
              <a:ea typeface="Livvic Medium"/>
              <a:cs typeface="Livvic Medium"/>
              <a:sym typeface="Livvic Medium"/>
            </a:endParaRPr>
          </a:p>
          <a:p>
            <a:pPr indent="-323850" lvl="0" marL="457200" rtl="0" algn="just">
              <a:spcBef>
                <a:spcPts val="0"/>
              </a:spcBef>
              <a:spcAft>
                <a:spcPts val="0"/>
              </a:spcAft>
              <a:buClr>
                <a:srgbClr val="202124"/>
              </a:buClr>
              <a:buSzPts val="1500"/>
              <a:buFont typeface="Livvic Medium"/>
              <a:buChar char="●"/>
            </a:pPr>
            <a:r>
              <a:rPr lang="en-GB" sz="1500">
                <a:solidFill>
                  <a:srgbClr val="202124"/>
                </a:solidFill>
                <a:highlight>
                  <a:schemeClr val="lt1"/>
                </a:highlight>
                <a:latin typeface="Livvic Medium"/>
                <a:ea typeface="Livvic Medium"/>
                <a:cs typeface="Livvic Medium"/>
                <a:sym typeface="Livvic Medium"/>
              </a:rPr>
              <a:t>GPT3 also has an </a:t>
            </a:r>
            <a:r>
              <a:rPr lang="en-GB" sz="1500">
                <a:solidFill>
                  <a:srgbClr val="202124"/>
                </a:solidFill>
                <a:highlight>
                  <a:schemeClr val="lt1"/>
                </a:highlight>
                <a:latin typeface="Livvic Medium"/>
                <a:ea typeface="Livvic Medium"/>
                <a:cs typeface="Livvic Medium"/>
                <a:sym typeface="Livvic Medium"/>
              </a:rPr>
              <a:t>offshoot</a:t>
            </a:r>
            <a:r>
              <a:rPr lang="en-GB" sz="1500">
                <a:solidFill>
                  <a:srgbClr val="202124"/>
                </a:solidFill>
                <a:highlight>
                  <a:schemeClr val="lt1"/>
                </a:highlight>
                <a:latin typeface="Livvic Medium"/>
                <a:ea typeface="Livvic Medium"/>
                <a:cs typeface="Livvic Medium"/>
                <a:sym typeface="Livvic Medium"/>
              </a:rPr>
              <a:t> model trained on open source code from GitHub, called Codex, which will allow us to generate code dynamically, depending on the dataset. </a:t>
            </a:r>
            <a:endParaRPr sz="1500">
              <a:solidFill>
                <a:srgbClr val="202124"/>
              </a:solidFill>
              <a:highlight>
                <a:schemeClr val="lt1"/>
              </a:highlight>
              <a:latin typeface="Livvic Medium"/>
              <a:ea typeface="Livvic Medium"/>
              <a:cs typeface="Livvic Medium"/>
              <a:sym typeface="Livvic Medium"/>
            </a:endParaRPr>
          </a:p>
        </p:txBody>
      </p:sp>
      <p:pic>
        <p:nvPicPr>
          <p:cNvPr id="77" name="Google Shape;77;p16"/>
          <p:cNvPicPr preferRelativeResize="0"/>
          <p:nvPr/>
        </p:nvPicPr>
        <p:blipFill>
          <a:blip r:embed="rId3">
            <a:alphaModFix/>
          </a:blip>
          <a:stretch>
            <a:fillRect/>
          </a:stretch>
        </p:blipFill>
        <p:spPr>
          <a:xfrm>
            <a:off x="0" y="0"/>
            <a:ext cx="9144001" cy="1290725"/>
          </a:xfrm>
          <a:prstGeom prst="rect">
            <a:avLst/>
          </a:prstGeom>
          <a:noFill/>
          <a:ln>
            <a:noFill/>
          </a:ln>
        </p:spPr>
      </p:pic>
      <p:sp>
        <p:nvSpPr>
          <p:cNvPr id="78" name="Google Shape;78;p16"/>
          <p:cNvSpPr txBox="1"/>
          <p:nvPr>
            <p:ph type="title"/>
          </p:nvPr>
        </p:nvSpPr>
        <p:spPr>
          <a:xfrm>
            <a:off x="311700" y="2886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4480"/>
              <a:t>GPT3</a:t>
            </a:r>
            <a:endParaRPr sz="448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idx="1" type="body"/>
          </p:nvPr>
        </p:nvSpPr>
        <p:spPr>
          <a:xfrm>
            <a:off x="125850" y="1067425"/>
            <a:ext cx="8892300" cy="38583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rgbClr val="202124"/>
              </a:buClr>
              <a:buSzPts val="1500"/>
              <a:buFont typeface="Livvic Medium"/>
              <a:buChar char="●"/>
            </a:pPr>
            <a:r>
              <a:rPr lang="en-GB" sz="1500">
                <a:solidFill>
                  <a:srgbClr val="202124"/>
                </a:solidFill>
                <a:latin typeface="Livvic Medium"/>
                <a:ea typeface="Livvic Medium"/>
                <a:cs typeface="Livvic Medium"/>
                <a:sym typeface="Livvic Medium"/>
              </a:rPr>
              <a:t>API Linkin</a:t>
            </a:r>
            <a:r>
              <a:rPr lang="en-GB" sz="1500">
                <a:solidFill>
                  <a:srgbClr val="202124"/>
                </a:solidFill>
                <a:latin typeface="Livvic Medium"/>
                <a:ea typeface="Livvic Medium"/>
                <a:cs typeface="Livvic Medium"/>
                <a:sym typeface="Livvic Medium"/>
              </a:rPr>
              <a:t>g is the process in which we provide a communication platform for two applications for further processing.</a:t>
            </a:r>
            <a:endParaRPr sz="1500">
              <a:solidFill>
                <a:srgbClr val="202124"/>
              </a:solidFill>
              <a:latin typeface="Livvic Medium"/>
              <a:ea typeface="Livvic Medium"/>
              <a:cs typeface="Livvic Medium"/>
              <a:sym typeface="Livvic Medium"/>
            </a:endParaRPr>
          </a:p>
          <a:p>
            <a:pPr indent="0" lvl="0" marL="457200" rtl="0" algn="l">
              <a:lnSpc>
                <a:spcPct val="100000"/>
              </a:lnSpc>
              <a:spcBef>
                <a:spcPts val="1200"/>
              </a:spcBef>
              <a:spcAft>
                <a:spcPts val="0"/>
              </a:spcAft>
              <a:buNone/>
            </a:pPr>
            <a:r>
              <a:t/>
            </a:r>
            <a:endParaRPr sz="1500">
              <a:solidFill>
                <a:srgbClr val="202124"/>
              </a:solidFill>
              <a:latin typeface="Livvic Medium"/>
              <a:ea typeface="Livvic Medium"/>
              <a:cs typeface="Livvic Medium"/>
              <a:sym typeface="Livvic Medium"/>
            </a:endParaRPr>
          </a:p>
          <a:p>
            <a:pPr indent="-323850" lvl="0" marL="457200" rtl="0" algn="l">
              <a:lnSpc>
                <a:spcPct val="100000"/>
              </a:lnSpc>
              <a:spcBef>
                <a:spcPts val="1200"/>
              </a:spcBef>
              <a:spcAft>
                <a:spcPts val="0"/>
              </a:spcAft>
              <a:buClr>
                <a:srgbClr val="202124"/>
              </a:buClr>
              <a:buSzPts val="1500"/>
              <a:buFont typeface="Livvic Medium"/>
              <a:buChar char="●"/>
            </a:pPr>
            <a:r>
              <a:rPr lang="en-GB" sz="1500">
                <a:solidFill>
                  <a:srgbClr val="202124"/>
                </a:solidFill>
                <a:latin typeface="Livvic Medium"/>
                <a:ea typeface="Livvic Medium"/>
                <a:cs typeface="Livvic Medium"/>
                <a:sym typeface="Livvic Medium"/>
              </a:rPr>
              <a:t>API Linking starts with the process of finding / manual typing your own API key for a program and storing that API key. Once we have our own API key we go on the program platform where we need to use the previous program for combined application by mentioning the API key we have. </a:t>
            </a:r>
            <a:endParaRPr sz="1500">
              <a:solidFill>
                <a:srgbClr val="202124"/>
              </a:solidFill>
              <a:latin typeface="Livvic Medium"/>
              <a:ea typeface="Livvic Medium"/>
              <a:cs typeface="Livvic Medium"/>
              <a:sym typeface="Livvic Medium"/>
            </a:endParaRPr>
          </a:p>
          <a:p>
            <a:pPr indent="-323850" lvl="0" marL="457200" rtl="0" algn="l">
              <a:lnSpc>
                <a:spcPct val="100000"/>
              </a:lnSpc>
              <a:spcBef>
                <a:spcPts val="0"/>
              </a:spcBef>
              <a:spcAft>
                <a:spcPts val="0"/>
              </a:spcAft>
              <a:buClr>
                <a:srgbClr val="202124"/>
              </a:buClr>
              <a:buSzPts val="1500"/>
              <a:buFont typeface="Livvic Medium"/>
              <a:buChar char="●"/>
            </a:pPr>
            <a:r>
              <a:rPr lang="en-GB" sz="1500">
                <a:solidFill>
                  <a:srgbClr val="202124"/>
                </a:solidFill>
                <a:latin typeface="Livvic Medium"/>
                <a:ea typeface="Livvic Medium"/>
                <a:cs typeface="Livvic Medium"/>
                <a:sym typeface="Livvic Medium"/>
              </a:rPr>
              <a:t>By this way we will be able to request whatever we need from the first program in form of a query and as we are connected to the first program the query will be resolved via running that application and it will send a response back to the current program.</a:t>
            </a:r>
            <a:endParaRPr sz="1500">
              <a:solidFill>
                <a:srgbClr val="202124"/>
              </a:solidFill>
              <a:latin typeface="Livvic Medium"/>
              <a:ea typeface="Livvic Medium"/>
              <a:cs typeface="Livvic Medium"/>
              <a:sym typeface="Livvic Medium"/>
            </a:endParaRPr>
          </a:p>
          <a:p>
            <a:pPr indent="0" lvl="0" marL="457200" rtl="0" algn="l">
              <a:lnSpc>
                <a:spcPct val="100000"/>
              </a:lnSpc>
              <a:spcBef>
                <a:spcPts val="1200"/>
              </a:spcBef>
              <a:spcAft>
                <a:spcPts val="0"/>
              </a:spcAft>
              <a:buNone/>
            </a:pPr>
            <a:r>
              <a:t/>
            </a:r>
            <a:endParaRPr sz="1500">
              <a:solidFill>
                <a:srgbClr val="202124"/>
              </a:solidFill>
              <a:latin typeface="Livvic Medium"/>
              <a:ea typeface="Livvic Medium"/>
              <a:cs typeface="Livvic Medium"/>
              <a:sym typeface="Livvic Medium"/>
            </a:endParaRPr>
          </a:p>
          <a:p>
            <a:pPr indent="-323850" lvl="0" marL="457200" rtl="0" algn="l">
              <a:lnSpc>
                <a:spcPct val="100000"/>
              </a:lnSpc>
              <a:spcBef>
                <a:spcPts val="1200"/>
              </a:spcBef>
              <a:spcAft>
                <a:spcPts val="0"/>
              </a:spcAft>
              <a:buClr>
                <a:srgbClr val="202124"/>
              </a:buClr>
              <a:buSzPts val="1500"/>
              <a:buFont typeface="Livvic Medium"/>
              <a:buChar char="●"/>
            </a:pPr>
            <a:r>
              <a:rPr lang="en-GB" sz="1500">
                <a:solidFill>
                  <a:srgbClr val="202124"/>
                </a:solidFill>
                <a:latin typeface="Livvic Medium"/>
                <a:ea typeface="Livvic Medium"/>
                <a:cs typeface="Livvic Medium"/>
                <a:sym typeface="Livvic Medium"/>
              </a:rPr>
              <a:t>General syntax for API Linking is given by:-</a:t>
            </a:r>
            <a:endParaRPr sz="1500">
              <a:solidFill>
                <a:srgbClr val="202124"/>
              </a:solidFill>
              <a:latin typeface="Livvic Medium"/>
              <a:ea typeface="Livvic Medium"/>
              <a:cs typeface="Livvic Medium"/>
              <a:sym typeface="Livvic Medium"/>
            </a:endParaRPr>
          </a:p>
          <a:p>
            <a:pPr indent="0" lvl="0" marL="457200" rtl="0" algn="l">
              <a:lnSpc>
                <a:spcPct val="100000"/>
              </a:lnSpc>
              <a:spcBef>
                <a:spcPts val="1200"/>
              </a:spcBef>
              <a:spcAft>
                <a:spcPts val="1200"/>
              </a:spcAft>
              <a:buNone/>
            </a:pPr>
            <a:r>
              <a:rPr lang="en-GB" sz="1500">
                <a:solidFill>
                  <a:srgbClr val="202124"/>
                </a:solidFill>
                <a:latin typeface="Livvic Medium"/>
                <a:ea typeface="Livvic Medium"/>
                <a:cs typeface="Livvic Medium"/>
                <a:sym typeface="Livvic Medium"/>
              </a:rPr>
              <a:t>openai.api_key = 'fg-zfyj9uL0198R7U9oNy0mT3BlbkFJoQoFCMZClQa5Rbgeefefgg’'</a:t>
            </a:r>
            <a:endParaRPr sz="1500">
              <a:solidFill>
                <a:srgbClr val="202124"/>
              </a:solidFill>
              <a:latin typeface="Livvic Medium"/>
              <a:ea typeface="Livvic Medium"/>
              <a:cs typeface="Livvic Medium"/>
              <a:sym typeface="Livvic Medium"/>
            </a:endParaRPr>
          </a:p>
        </p:txBody>
      </p:sp>
      <p:pic>
        <p:nvPicPr>
          <p:cNvPr id="84" name="Google Shape;84;p17"/>
          <p:cNvPicPr preferRelativeResize="0"/>
          <p:nvPr/>
        </p:nvPicPr>
        <p:blipFill>
          <a:blip r:embed="rId3">
            <a:alphaModFix/>
          </a:blip>
          <a:stretch>
            <a:fillRect/>
          </a:stretch>
        </p:blipFill>
        <p:spPr>
          <a:xfrm>
            <a:off x="0" y="0"/>
            <a:ext cx="9144001" cy="975500"/>
          </a:xfrm>
          <a:prstGeom prst="rect">
            <a:avLst/>
          </a:prstGeom>
          <a:noFill/>
          <a:ln>
            <a:noFill/>
          </a:ln>
        </p:spPr>
      </p:pic>
      <p:sp>
        <p:nvSpPr>
          <p:cNvPr id="85" name="Google Shape;85;p17"/>
          <p:cNvSpPr txBox="1"/>
          <p:nvPr>
            <p:ph type="title"/>
          </p:nvPr>
        </p:nvSpPr>
        <p:spPr>
          <a:xfrm>
            <a:off x="311700" y="872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4080"/>
              <a:t>API Linking</a:t>
            </a:r>
            <a:endParaRPr sz="408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1" type="body"/>
          </p:nvPr>
        </p:nvSpPr>
        <p:spPr>
          <a:xfrm>
            <a:off x="241350" y="1180300"/>
            <a:ext cx="8661300" cy="3818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202124"/>
              </a:buClr>
              <a:buSzPts val="1500"/>
              <a:buFont typeface="Livvic Medium"/>
              <a:buAutoNum type="arabicPeriod"/>
            </a:pPr>
            <a:r>
              <a:rPr lang="en-GB" sz="1500">
                <a:solidFill>
                  <a:srgbClr val="202124"/>
                </a:solidFill>
                <a:latin typeface="Livvic Medium"/>
                <a:ea typeface="Livvic Medium"/>
                <a:cs typeface="Livvic Medium"/>
                <a:sym typeface="Livvic Medium"/>
              </a:rPr>
              <a:t>Model Selection:- Model Selection is the parameter on which your Playground Runs on. There are </a:t>
            </a:r>
            <a:r>
              <a:rPr lang="en-GB" sz="1500">
                <a:solidFill>
                  <a:srgbClr val="202124"/>
                </a:solidFill>
                <a:latin typeface="Livvic Medium"/>
                <a:ea typeface="Livvic Medium"/>
                <a:cs typeface="Livvic Medium"/>
                <a:sym typeface="Livvic Medium"/>
              </a:rPr>
              <a:t>different</a:t>
            </a:r>
            <a:r>
              <a:rPr lang="en-GB" sz="1500">
                <a:solidFill>
                  <a:srgbClr val="202124"/>
                </a:solidFill>
                <a:latin typeface="Livvic Medium"/>
                <a:ea typeface="Livvic Medium"/>
                <a:cs typeface="Livvic Medium"/>
                <a:sym typeface="Livvic Medium"/>
              </a:rPr>
              <a:t> models available and supported by Open-AI. In this case we are using Davinci- Codex Model because of its wide range of Codebases available.</a:t>
            </a:r>
            <a:endParaRPr sz="1500">
              <a:solidFill>
                <a:srgbClr val="202124"/>
              </a:solidFill>
              <a:latin typeface="Livvic Medium"/>
              <a:ea typeface="Livvic Medium"/>
              <a:cs typeface="Livvic Medium"/>
              <a:sym typeface="Livvic Medium"/>
            </a:endParaRPr>
          </a:p>
          <a:p>
            <a:pPr indent="0" lvl="0" marL="457200" rtl="0" algn="l">
              <a:spcBef>
                <a:spcPts val="1200"/>
              </a:spcBef>
              <a:spcAft>
                <a:spcPts val="0"/>
              </a:spcAft>
              <a:buNone/>
            </a:pPr>
            <a:r>
              <a:t/>
            </a:r>
            <a:endParaRPr sz="1500">
              <a:solidFill>
                <a:srgbClr val="202124"/>
              </a:solidFill>
              <a:latin typeface="Livvic Medium"/>
              <a:ea typeface="Livvic Medium"/>
              <a:cs typeface="Livvic Medium"/>
              <a:sym typeface="Livvic Medium"/>
            </a:endParaRPr>
          </a:p>
          <a:p>
            <a:pPr indent="-323850" lvl="0" marL="457200" rtl="0" algn="l">
              <a:spcBef>
                <a:spcPts val="1200"/>
              </a:spcBef>
              <a:spcAft>
                <a:spcPts val="0"/>
              </a:spcAft>
              <a:buClr>
                <a:srgbClr val="202124"/>
              </a:buClr>
              <a:buSzPts val="1500"/>
              <a:buFont typeface="Livvic Medium"/>
              <a:buAutoNum type="arabicPeriod"/>
            </a:pPr>
            <a:r>
              <a:rPr lang="en-GB" sz="1500">
                <a:solidFill>
                  <a:srgbClr val="202124"/>
                </a:solidFill>
                <a:latin typeface="Livvic Medium"/>
                <a:ea typeface="Livvic Medium"/>
                <a:cs typeface="Livvic Medium"/>
                <a:sym typeface="Livvic Medium"/>
              </a:rPr>
              <a:t>Temperature</a:t>
            </a:r>
            <a:r>
              <a:rPr lang="en-GB" sz="1500">
                <a:solidFill>
                  <a:srgbClr val="202124"/>
                </a:solidFill>
                <a:latin typeface="Livvic Medium"/>
                <a:ea typeface="Livvic Medium"/>
                <a:cs typeface="Livvic Medium"/>
                <a:sym typeface="Livvic Medium"/>
              </a:rPr>
              <a:t>:- It is responsible for controlling Randomness. As the </a:t>
            </a:r>
            <a:r>
              <a:rPr lang="en-GB" sz="1500">
                <a:solidFill>
                  <a:srgbClr val="202124"/>
                </a:solidFill>
                <a:latin typeface="Livvic Medium"/>
                <a:ea typeface="Livvic Medium"/>
                <a:cs typeface="Livvic Medium"/>
                <a:sym typeface="Livvic Medium"/>
              </a:rPr>
              <a:t>Temperature</a:t>
            </a:r>
            <a:r>
              <a:rPr lang="en-GB" sz="1500">
                <a:solidFill>
                  <a:srgbClr val="202124"/>
                </a:solidFill>
                <a:latin typeface="Livvic Medium"/>
                <a:ea typeface="Livvic Medium"/>
                <a:cs typeface="Livvic Medium"/>
                <a:sym typeface="Livvic Medium"/>
              </a:rPr>
              <a:t> approaches zero the model will become more </a:t>
            </a:r>
            <a:r>
              <a:rPr lang="en-GB" sz="1500">
                <a:solidFill>
                  <a:srgbClr val="202124"/>
                </a:solidFill>
                <a:latin typeface="Livvic Medium"/>
                <a:ea typeface="Livvic Medium"/>
                <a:cs typeface="Livvic Medium"/>
                <a:sym typeface="Livvic Medium"/>
              </a:rPr>
              <a:t>deterministic</a:t>
            </a:r>
            <a:r>
              <a:rPr lang="en-GB" sz="1500">
                <a:solidFill>
                  <a:srgbClr val="202124"/>
                </a:solidFill>
                <a:latin typeface="Livvic Medium"/>
                <a:ea typeface="Livvic Medium"/>
                <a:cs typeface="Livvic Medium"/>
                <a:sym typeface="Livvic Medium"/>
              </a:rPr>
              <a:t> and </a:t>
            </a:r>
            <a:r>
              <a:rPr lang="en-GB" sz="1500">
                <a:solidFill>
                  <a:srgbClr val="202124"/>
                </a:solidFill>
                <a:latin typeface="Livvic Medium"/>
                <a:ea typeface="Livvic Medium"/>
                <a:cs typeface="Livvic Medium"/>
                <a:sym typeface="Livvic Medium"/>
              </a:rPr>
              <a:t>repetitive.</a:t>
            </a:r>
            <a:endParaRPr sz="1500">
              <a:solidFill>
                <a:srgbClr val="202124"/>
              </a:solidFill>
              <a:latin typeface="Livvic Medium"/>
              <a:ea typeface="Livvic Medium"/>
              <a:cs typeface="Livvic Medium"/>
              <a:sym typeface="Livvic Medium"/>
            </a:endParaRPr>
          </a:p>
          <a:p>
            <a:pPr indent="0" lvl="0" marL="457200" rtl="0" algn="l">
              <a:spcBef>
                <a:spcPts val="1200"/>
              </a:spcBef>
              <a:spcAft>
                <a:spcPts val="0"/>
              </a:spcAft>
              <a:buNone/>
            </a:pPr>
            <a:r>
              <a:t/>
            </a:r>
            <a:endParaRPr sz="1500">
              <a:solidFill>
                <a:srgbClr val="202124"/>
              </a:solidFill>
              <a:latin typeface="Livvic Medium"/>
              <a:ea typeface="Livvic Medium"/>
              <a:cs typeface="Livvic Medium"/>
              <a:sym typeface="Livvic Medium"/>
            </a:endParaRPr>
          </a:p>
          <a:p>
            <a:pPr indent="-323850" lvl="0" marL="457200" rtl="0" algn="l">
              <a:spcBef>
                <a:spcPts val="1200"/>
              </a:spcBef>
              <a:spcAft>
                <a:spcPts val="0"/>
              </a:spcAft>
              <a:buClr>
                <a:srgbClr val="202124"/>
              </a:buClr>
              <a:buSzPts val="1500"/>
              <a:buFont typeface="Livvic Medium"/>
              <a:buAutoNum type="arabicPeriod"/>
            </a:pPr>
            <a:r>
              <a:rPr lang="en-GB" sz="1500">
                <a:solidFill>
                  <a:srgbClr val="202124"/>
                </a:solidFill>
                <a:latin typeface="Livvic Medium"/>
                <a:ea typeface="Livvic Medium"/>
                <a:cs typeface="Livvic Medium"/>
                <a:sym typeface="Livvic Medium"/>
              </a:rPr>
              <a:t>Response Length:- It generally means that length of response you are expecting of your output should be. If you keep more response length than required then solution can be repetitive and if response length is less than required solution, the solution might be incomplete. So selecting the perfect response length range is very essential.</a:t>
            </a:r>
            <a:r>
              <a:rPr lang="en-GB" sz="1500">
                <a:solidFill>
                  <a:srgbClr val="202124"/>
                </a:solidFill>
                <a:latin typeface="Livvic Medium"/>
                <a:ea typeface="Livvic Medium"/>
                <a:cs typeface="Livvic Medium"/>
                <a:sym typeface="Livvic Medium"/>
              </a:rPr>
              <a:t>  </a:t>
            </a:r>
            <a:endParaRPr sz="1500">
              <a:solidFill>
                <a:srgbClr val="202124"/>
              </a:solidFill>
              <a:latin typeface="Livvic Medium"/>
              <a:ea typeface="Livvic Medium"/>
              <a:cs typeface="Livvic Medium"/>
              <a:sym typeface="Livvic Medium"/>
            </a:endParaRPr>
          </a:p>
        </p:txBody>
      </p:sp>
      <p:pic>
        <p:nvPicPr>
          <p:cNvPr id="91" name="Google Shape;91;p18"/>
          <p:cNvPicPr preferRelativeResize="0"/>
          <p:nvPr/>
        </p:nvPicPr>
        <p:blipFill>
          <a:blip r:embed="rId3">
            <a:alphaModFix/>
          </a:blip>
          <a:stretch>
            <a:fillRect/>
          </a:stretch>
        </p:blipFill>
        <p:spPr>
          <a:xfrm>
            <a:off x="0" y="0"/>
            <a:ext cx="9144001" cy="975500"/>
          </a:xfrm>
          <a:prstGeom prst="rect">
            <a:avLst/>
          </a:prstGeom>
          <a:noFill/>
          <a:ln>
            <a:noFill/>
          </a:ln>
        </p:spPr>
      </p:pic>
      <p:sp>
        <p:nvSpPr>
          <p:cNvPr id="92" name="Google Shape;92;p18"/>
          <p:cNvSpPr txBox="1"/>
          <p:nvPr>
            <p:ph type="title"/>
          </p:nvPr>
        </p:nvSpPr>
        <p:spPr>
          <a:xfrm>
            <a:off x="311700" y="872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PArameters Of open-ai models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idx="1" type="body"/>
          </p:nvPr>
        </p:nvSpPr>
        <p:spPr>
          <a:xfrm>
            <a:off x="314425" y="1247975"/>
            <a:ext cx="61440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rgbClr val="202124"/>
                </a:solidFill>
                <a:latin typeface="Livvic Medium"/>
                <a:ea typeface="Livvic Medium"/>
                <a:cs typeface="Livvic Medium"/>
                <a:sym typeface="Livvic Medium"/>
              </a:rPr>
              <a:t>4.)</a:t>
            </a:r>
            <a:r>
              <a:rPr lang="en-GB" sz="1500">
                <a:solidFill>
                  <a:srgbClr val="202124"/>
                </a:solidFill>
                <a:latin typeface="Livvic Medium"/>
                <a:ea typeface="Livvic Medium"/>
                <a:cs typeface="Livvic Medium"/>
                <a:sym typeface="Livvic Medium"/>
              </a:rPr>
              <a:t>Frequency and presence penalties:- The frequency and presence penalties found in the completions API can be used to reduce the likelihood of sampling repetitive sequences of tokens. They work by directly modifying the logits (un-normalized log-probabilities) with an additive contribution.</a:t>
            </a:r>
            <a:endParaRPr sz="1500">
              <a:solidFill>
                <a:srgbClr val="202124"/>
              </a:solidFill>
              <a:latin typeface="Livvic Medium"/>
              <a:ea typeface="Livvic Medium"/>
              <a:cs typeface="Livvic Medium"/>
              <a:sym typeface="Livvic Medium"/>
            </a:endParaRPr>
          </a:p>
          <a:p>
            <a:pPr indent="0" lvl="0" marL="0" rtl="0" algn="l">
              <a:spcBef>
                <a:spcPts val="1200"/>
              </a:spcBef>
              <a:spcAft>
                <a:spcPts val="0"/>
              </a:spcAft>
              <a:buNone/>
            </a:pPr>
            <a:r>
              <a:t/>
            </a:r>
            <a:endParaRPr sz="1500">
              <a:solidFill>
                <a:srgbClr val="202124"/>
              </a:solidFill>
              <a:latin typeface="Livvic Medium"/>
              <a:ea typeface="Livvic Medium"/>
              <a:cs typeface="Livvic Medium"/>
              <a:sym typeface="Livvic Medium"/>
            </a:endParaRPr>
          </a:p>
          <a:p>
            <a:pPr indent="0" lvl="0" marL="0" rtl="0" algn="l">
              <a:spcBef>
                <a:spcPts val="1200"/>
              </a:spcBef>
              <a:spcAft>
                <a:spcPts val="0"/>
              </a:spcAft>
              <a:buNone/>
            </a:pPr>
            <a:r>
              <a:rPr lang="en-GB" sz="1500">
                <a:solidFill>
                  <a:srgbClr val="202124"/>
                </a:solidFill>
                <a:latin typeface="Livvic Medium"/>
                <a:ea typeface="Livvic Medium"/>
                <a:cs typeface="Livvic Medium"/>
                <a:sym typeface="Livvic Medium"/>
              </a:rPr>
              <a:t>5.) Stop Sequences:- We can enter maximum of 4 sequences where the API will stop generating further tokens or further program generation. Can be </a:t>
            </a:r>
            <a:r>
              <a:rPr lang="en-GB" sz="1500">
                <a:solidFill>
                  <a:srgbClr val="202124"/>
                </a:solidFill>
                <a:latin typeface="Livvic Medium"/>
                <a:ea typeface="Livvic Medium"/>
                <a:cs typeface="Livvic Medium"/>
                <a:sym typeface="Livvic Medium"/>
              </a:rPr>
              <a:t>used</a:t>
            </a:r>
            <a:r>
              <a:rPr lang="en-GB" sz="1500">
                <a:solidFill>
                  <a:srgbClr val="202124"/>
                </a:solidFill>
                <a:latin typeface="Livvic Medium"/>
                <a:ea typeface="Livvic Medium"/>
                <a:cs typeface="Livvic Medium"/>
                <a:sym typeface="Livvic Medium"/>
              </a:rPr>
              <a:t> to terminate the process whenever </a:t>
            </a:r>
            <a:r>
              <a:rPr lang="en-GB" sz="1500">
                <a:solidFill>
                  <a:srgbClr val="202124"/>
                </a:solidFill>
                <a:latin typeface="Livvic Medium"/>
                <a:ea typeface="Livvic Medium"/>
                <a:cs typeface="Livvic Medium"/>
                <a:sym typeface="Livvic Medium"/>
              </a:rPr>
              <a:t>required</a:t>
            </a:r>
            <a:r>
              <a:rPr lang="en-GB" sz="1500">
                <a:solidFill>
                  <a:srgbClr val="202124"/>
                </a:solidFill>
                <a:latin typeface="Livvic Medium"/>
                <a:ea typeface="Livvic Medium"/>
                <a:cs typeface="Livvic Medium"/>
                <a:sym typeface="Livvic Medium"/>
              </a:rPr>
              <a:t>.</a:t>
            </a:r>
            <a:endParaRPr sz="1500">
              <a:solidFill>
                <a:srgbClr val="202124"/>
              </a:solidFill>
              <a:latin typeface="Livvic Medium"/>
              <a:ea typeface="Livvic Medium"/>
              <a:cs typeface="Livvic Medium"/>
              <a:sym typeface="Livvic Medium"/>
            </a:endParaRPr>
          </a:p>
          <a:p>
            <a:pPr indent="0" lvl="0" marL="0" rtl="0" algn="l">
              <a:spcBef>
                <a:spcPts val="1200"/>
              </a:spcBef>
              <a:spcAft>
                <a:spcPts val="0"/>
              </a:spcAft>
              <a:buNone/>
            </a:pPr>
            <a:r>
              <a:t/>
            </a:r>
            <a:endParaRPr sz="1500">
              <a:solidFill>
                <a:srgbClr val="202124"/>
              </a:solidFill>
              <a:latin typeface="Livvic Medium"/>
              <a:ea typeface="Livvic Medium"/>
              <a:cs typeface="Livvic Medium"/>
              <a:sym typeface="Livvic Medium"/>
            </a:endParaRPr>
          </a:p>
          <a:p>
            <a:pPr indent="0" lvl="0" marL="0" rtl="0" algn="l">
              <a:spcBef>
                <a:spcPts val="1200"/>
              </a:spcBef>
              <a:spcAft>
                <a:spcPts val="0"/>
              </a:spcAft>
              <a:buNone/>
            </a:pPr>
            <a:r>
              <a:t/>
            </a:r>
            <a:endParaRPr sz="1500">
              <a:solidFill>
                <a:srgbClr val="202124"/>
              </a:solidFill>
              <a:latin typeface="Livvic Medium"/>
              <a:ea typeface="Livvic Medium"/>
              <a:cs typeface="Livvic Medium"/>
              <a:sym typeface="Livvic Medium"/>
            </a:endParaRPr>
          </a:p>
          <a:p>
            <a:pPr indent="0" lvl="0" marL="0" rtl="0" algn="l">
              <a:spcBef>
                <a:spcPts val="1200"/>
              </a:spcBef>
              <a:spcAft>
                <a:spcPts val="1200"/>
              </a:spcAft>
              <a:buNone/>
            </a:pPr>
            <a:r>
              <a:t/>
            </a:r>
            <a:endParaRPr sz="1500">
              <a:solidFill>
                <a:srgbClr val="202124"/>
              </a:solidFill>
              <a:latin typeface="Livvic Medium"/>
              <a:ea typeface="Livvic Medium"/>
              <a:cs typeface="Livvic Medium"/>
              <a:sym typeface="Livvic Medium"/>
            </a:endParaRPr>
          </a:p>
        </p:txBody>
      </p:sp>
      <p:pic>
        <p:nvPicPr>
          <p:cNvPr id="98" name="Google Shape;98;p19"/>
          <p:cNvPicPr preferRelativeResize="0"/>
          <p:nvPr/>
        </p:nvPicPr>
        <p:blipFill>
          <a:blip r:embed="rId3">
            <a:alphaModFix/>
          </a:blip>
          <a:stretch>
            <a:fillRect/>
          </a:stretch>
        </p:blipFill>
        <p:spPr>
          <a:xfrm>
            <a:off x="0" y="0"/>
            <a:ext cx="9144001" cy="975500"/>
          </a:xfrm>
          <a:prstGeom prst="rect">
            <a:avLst/>
          </a:prstGeom>
          <a:noFill/>
          <a:ln>
            <a:noFill/>
          </a:ln>
        </p:spPr>
      </p:pic>
      <p:sp>
        <p:nvSpPr>
          <p:cNvPr id="99" name="Google Shape;99;p19"/>
          <p:cNvSpPr txBox="1"/>
          <p:nvPr>
            <p:ph type="title"/>
          </p:nvPr>
        </p:nvSpPr>
        <p:spPr>
          <a:xfrm>
            <a:off x="158525" y="872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PArameters Of open-ai models</a:t>
            </a:r>
            <a:endParaRPr/>
          </a:p>
        </p:txBody>
      </p:sp>
      <p:pic>
        <p:nvPicPr>
          <p:cNvPr id="100" name="Google Shape;100;p19"/>
          <p:cNvPicPr preferRelativeResize="0"/>
          <p:nvPr/>
        </p:nvPicPr>
        <p:blipFill>
          <a:blip r:embed="rId4">
            <a:alphaModFix/>
          </a:blip>
          <a:stretch>
            <a:fillRect/>
          </a:stretch>
        </p:blipFill>
        <p:spPr>
          <a:xfrm>
            <a:off x="6926875" y="1968710"/>
            <a:ext cx="1752249" cy="1608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0"/>
          <p:cNvPicPr preferRelativeResize="0"/>
          <p:nvPr/>
        </p:nvPicPr>
        <p:blipFill>
          <a:blip r:embed="rId3">
            <a:alphaModFix/>
          </a:blip>
          <a:stretch>
            <a:fillRect/>
          </a:stretch>
        </p:blipFill>
        <p:spPr>
          <a:xfrm>
            <a:off x="0" y="0"/>
            <a:ext cx="2731199" cy="5143500"/>
          </a:xfrm>
          <a:prstGeom prst="rect">
            <a:avLst/>
          </a:prstGeom>
          <a:noFill/>
          <a:ln>
            <a:noFill/>
          </a:ln>
        </p:spPr>
      </p:pic>
      <p:sp>
        <p:nvSpPr>
          <p:cNvPr id="106" name="Google Shape;106;p20"/>
          <p:cNvSpPr txBox="1"/>
          <p:nvPr>
            <p:ph type="title"/>
          </p:nvPr>
        </p:nvSpPr>
        <p:spPr>
          <a:xfrm>
            <a:off x="219450" y="1706250"/>
            <a:ext cx="2304000" cy="117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Flowchart</a:t>
            </a:r>
            <a:endParaRPr/>
          </a:p>
        </p:txBody>
      </p:sp>
      <p:pic>
        <p:nvPicPr>
          <p:cNvPr id="107" name="Google Shape;107;p20"/>
          <p:cNvPicPr preferRelativeResize="0"/>
          <p:nvPr/>
        </p:nvPicPr>
        <p:blipFill>
          <a:blip r:embed="rId4">
            <a:alphaModFix/>
          </a:blip>
          <a:stretch>
            <a:fillRect/>
          </a:stretch>
        </p:blipFill>
        <p:spPr>
          <a:xfrm>
            <a:off x="2353500" y="404888"/>
            <a:ext cx="6412800" cy="4474574"/>
          </a:xfrm>
          <a:prstGeom prst="rect">
            <a:avLst/>
          </a:prstGeom>
          <a:noFill/>
          <a:ln>
            <a:noFill/>
          </a:ln>
        </p:spPr>
      </p:pic>
      <p:pic>
        <p:nvPicPr>
          <p:cNvPr id="108" name="Google Shape;108;p20"/>
          <p:cNvPicPr preferRelativeResize="0"/>
          <p:nvPr/>
        </p:nvPicPr>
        <p:blipFill>
          <a:blip r:embed="rId3">
            <a:alphaModFix/>
          </a:blip>
          <a:stretch>
            <a:fillRect/>
          </a:stretch>
        </p:blipFill>
        <p:spPr>
          <a:xfrm>
            <a:off x="2731200" y="0"/>
            <a:ext cx="6412799" cy="404900"/>
          </a:xfrm>
          <a:prstGeom prst="rect">
            <a:avLst/>
          </a:prstGeom>
          <a:noFill/>
          <a:ln>
            <a:noFill/>
          </a:ln>
        </p:spPr>
      </p:pic>
      <p:pic>
        <p:nvPicPr>
          <p:cNvPr id="109" name="Google Shape;109;p20"/>
          <p:cNvPicPr preferRelativeResize="0"/>
          <p:nvPr/>
        </p:nvPicPr>
        <p:blipFill>
          <a:blip r:embed="rId3">
            <a:alphaModFix/>
          </a:blip>
          <a:stretch>
            <a:fillRect/>
          </a:stretch>
        </p:blipFill>
        <p:spPr>
          <a:xfrm>
            <a:off x="2236300" y="4767800"/>
            <a:ext cx="6907699" cy="375700"/>
          </a:xfrm>
          <a:prstGeom prst="rect">
            <a:avLst/>
          </a:prstGeom>
          <a:noFill/>
          <a:ln>
            <a:noFill/>
          </a:ln>
        </p:spPr>
      </p:pic>
      <p:pic>
        <p:nvPicPr>
          <p:cNvPr id="110" name="Google Shape;110;p20"/>
          <p:cNvPicPr preferRelativeResize="0"/>
          <p:nvPr/>
        </p:nvPicPr>
        <p:blipFill>
          <a:blip r:embed="rId3">
            <a:alphaModFix/>
          </a:blip>
          <a:stretch>
            <a:fillRect/>
          </a:stretch>
        </p:blipFill>
        <p:spPr>
          <a:xfrm>
            <a:off x="8766300" y="334475"/>
            <a:ext cx="377699" cy="4615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idx="1" type="body"/>
          </p:nvPr>
        </p:nvSpPr>
        <p:spPr>
          <a:xfrm>
            <a:off x="491250" y="1418400"/>
            <a:ext cx="8161500" cy="32091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rgbClr val="202124"/>
              </a:buClr>
              <a:buSzPts val="1800"/>
              <a:buFont typeface="Livvic Medium"/>
              <a:buChar char="●"/>
            </a:pPr>
            <a:r>
              <a:rPr lang="en-GB">
                <a:solidFill>
                  <a:srgbClr val="202124"/>
                </a:solidFill>
                <a:latin typeface="Livvic Medium"/>
                <a:ea typeface="Livvic Medium"/>
                <a:cs typeface="Livvic Medium"/>
                <a:sym typeface="Livvic Medium"/>
              </a:rPr>
              <a:t>The future scope of our project is very expandable as it is a one shot solution for all the data understanding and analysis related problems. 4</a:t>
            </a:r>
            <a:endParaRPr>
              <a:solidFill>
                <a:srgbClr val="202124"/>
              </a:solidFill>
              <a:latin typeface="Livvic Medium"/>
              <a:ea typeface="Livvic Medium"/>
              <a:cs typeface="Livvic Medium"/>
              <a:sym typeface="Livvic Medium"/>
            </a:endParaRPr>
          </a:p>
          <a:p>
            <a:pPr indent="0" lvl="0" marL="457200" rtl="0" algn="l">
              <a:spcBef>
                <a:spcPts val="1200"/>
              </a:spcBef>
              <a:spcAft>
                <a:spcPts val="0"/>
              </a:spcAft>
              <a:buNone/>
            </a:pPr>
            <a:r>
              <a:t/>
            </a:r>
            <a:endParaRPr>
              <a:solidFill>
                <a:srgbClr val="202124"/>
              </a:solidFill>
              <a:latin typeface="Livvic Medium"/>
              <a:ea typeface="Livvic Medium"/>
              <a:cs typeface="Livvic Medium"/>
              <a:sym typeface="Livvic Medium"/>
            </a:endParaRPr>
          </a:p>
          <a:p>
            <a:pPr indent="-342900" lvl="0" marL="457200" rtl="0" algn="l">
              <a:spcBef>
                <a:spcPts val="1200"/>
              </a:spcBef>
              <a:spcAft>
                <a:spcPts val="0"/>
              </a:spcAft>
              <a:buClr>
                <a:srgbClr val="202124"/>
              </a:buClr>
              <a:buSzPts val="1800"/>
              <a:buFont typeface="Livvic Medium"/>
              <a:buChar char="●"/>
            </a:pPr>
            <a:r>
              <a:rPr lang="en-GB">
                <a:solidFill>
                  <a:srgbClr val="202124"/>
                </a:solidFill>
                <a:latin typeface="Livvic Medium"/>
                <a:ea typeface="Livvic Medium"/>
                <a:cs typeface="Livvic Medium"/>
                <a:sym typeface="Livvic Medium"/>
              </a:rPr>
              <a:t>Companies </a:t>
            </a:r>
            <a:r>
              <a:rPr lang="en-GB">
                <a:solidFill>
                  <a:srgbClr val="202124"/>
                </a:solidFill>
                <a:latin typeface="Livvic Medium"/>
                <a:ea typeface="Livvic Medium"/>
                <a:cs typeface="Livvic Medium"/>
                <a:sym typeface="Livvic Medium"/>
              </a:rPr>
              <a:t>wouldn't</a:t>
            </a:r>
            <a:r>
              <a:rPr lang="en-GB">
                <a:solidFill>
                  <a:srgbClr val="202124"/>
                </a:solidFill>
                <a:latin typeface="Livvic Medium"/>
                <a:ea typeface="Livvic Medium"/>
                <a:cs typeface="Livvic Medium"/>
                <a:sym typeface="Livvic Medium"/>
              </a:rPr>
              <a:t> have to invest a great effort and Time in analyzing the patterns and trends in a given dataset.</a:t>
            </a:r>
            <a:endParaRPr>
              <a:solidFill>
                <a:srgbClr val="202124"/>
              </a:solidFill>
              <a:latin typeface="Livvic Medium"/>
              <a:ea typeface="Livvic Medium"/>
              <a:cs typeface="Livvic Medium"/>
              <a:sym typeface="Livvic Medium"/>
            </a:endParaRPr>
          </a:p>
          <a:p>
            <a:pPr indent="0" lvl="0" marL="457200" rtl="0" algn="l">
              <a:spcBef>
                <a:spcPts val="1200"/>
              </a:spcBef>
              <a:spcAft>
                <a:spcPts val="0"/>
              </a:spcAft>
              <a:buNone/>
            </a:pPr>
            <a:r>
              <a:t/>
            </a:r>
            <a:endParaRPr>
              <a:solidFill>
                <a:srgbClr val="202124"/>
              </a:solidFill>
              <a:latin typeface="Livvic Medium"/>
              <a:ea typeface="Livvic Medium"/>
              <a:cs typeface="Livvic Medium"/>
              <a:sym typeface="Livvic Medium"/>
            </a:endParaRPr>
          </a:p>
          <a:p>
            <a:pPr indent="-342900" lvl="0" marL="457200" rtl="0" algn="l">
              <a:spcBef>
                <a:spcPts val="1200"/>
              </a:spcBef>
              <a:spcAft>
                <a:spcPts val="0"/>
              </a:spcAft>
              <a:buClr>
                <a:srgbClr val="202124"/>
              </a:buClr>
              <a:buSzPts val="1800"/>
              <a:buFont typeface="Livvic Medium"/>
              <a:buChar char="●"/>
            </a:pPr>
            <a:r>
              <a:rPr lang="en-GB">
                <a:solidFill>
                  <a:srgbClr val="202124"/>
                </a:solidFill>
                <a:latin typeface="Livvic Medium"/>
                <a:ea typeface="Livvic Medium"/>
                <a:cs typeface="Livvic Medium"/>
                <a:sym typeface="Livvic Medium"/>
              </a:rPr>
              <a:t>The project has the </a:t>
            </a:r>
            <a:r>
              <a:rPr lang="en-GB">
                <a:solidFill>
                  <a:srgbClr val="202124"/>
                </a:solidFill>
                <a:latin typeface="Livvic Medium"/>
                <a:ea typeface="Livvic Medium"/>
                <a:cs typeface="Livvic Medium"/>
                <a:sym typeface="Livvic Medium"/>
              </a:rPr>
              <a:t>potential</a:t>
            </a:r>
            <a:r>
              <a:rPr lang="en-GB">
                <a:solidFill>
                  <a:srgbClr val="202124"/>
                </a:solidFill>
                <a:latin typeface="Livvic Medium"/>
                <a:ea typeface="Livvic Medium"/>
                <a:cs typeface="Livvic Medium"/>
                <a:sym typeface="Livvic Medium"/>
              </a:rPr>
              <a:t> to greatly </a:t>
            </a:r>
            <a:r>
              <a:rPr lang="en-GB">
                <a:solidFill>
                  <a:srgbClr val="202124"/>
                </a:solidFill>
                <a:latin typeface="Livvic Medium"/>
                <a:ea typeface="Livvic Medium"/>
                <a:cs typeface="Livvic Medium"/>
                <a:sym typeface="Livvic Medium"/>
              </a:rPr>
              <a:t>augment</a:t>
            </a:r>
            <a:r>
              <a:rPr lang="en-GB">
                <a:solidFill>
                  <a:srgbClr val="202124"/>
                </a:solidFill>
                <a:latin typeface="Livvic Medium"/>
                <a:ea typeface="Livvic Medium"/>
                <a:cs typeface="Livvic Medium"/>
                <a:sym typeface="Livvic Medium"/>
              </a:rPr>
              <a:t> the work of a Data </a:t>
            </a:r>
            <a:r>
              <a:rPr lang="en-GB">
                <a:solidFill>
                  <a:srgbClr val="202124"/>
                </a:solidFill>
                <a:latin typeface="Livvic Medium"/>
                <a:ea typeface="Livvic Medium"/>
                <a:cs typeface="Livvic Medium"/>
                <a:sym typeface="Livvic Medium"/>
              </a:rPr>
              <a:t>Scientist, or to replace them entirely with a simple API call to our service.</a:t>
            </a:r>
            <a:r>
              <a:rPr lang="en-GB">
                <a:solidFill>
                  <a:srgbClr val="202124"/>
                </a:solidFill>
                <a:latin typeface="Livvic Medium"/>
                <a:ea typeface="Livvic Medium"/>
                <a:cs typeface="Livvic Medium"/>
                <a:sym typeface="Livvic Medium"/>
              </a:rPr>
              <a:t> </a:t>
            </a:r>
            <a:endParaRPr>
              <a:solidFill>
                <a:srgbClr val="202124"/>
              </a:solidFill>
              <a:latin typeface="Livvic Medium"/>
              <a:ea typeface="Livvic Medium"/>
              <a:cs typeface="Livvic Medium"/>
              <a:sym typeface="Livvic Medium"/>
            </a:endParaRPr>
          </a:p>
        </p:txBody>
      </p:sp>
      <p:pic>
        <p:nvPicPr>
          <p:cNvPr id="116" name="Google Shape;116;p21"/>
          <p:cNvPicPr preferRelativeResize="0"/>
          <p:nvPr/>
        </p:nvPicPr>
        <p:blipFill>
          <a:blip r:embed="rId3">
            <a:alphaModFix/>
          </a:blip>
          <a:stretch>
            <a:fillRect/>
          </a:stretch>
        </p:blipFill>
        <p:spPr>
          <a:xfrm>
            <a:off x="0" y="0"/>
            <a:ext cx="9144001" cy="975500"/>
          </a:xfrm>
          <a:prstGeom prst="rect">
            <a:avLst/>
          </a:prstGeom>
          <a:noFill/>
          <a:ln>
            <a:noFill/>
          </a:ln>
        </p:spPr>
      </p:pic>
      <p:sp>
        <p:nvSpPr>
          <p:cNvPr id="117" name="Google Shape;117;p21"/>
          <p:cNvSpPr txBox="1"/>
          <p:nvPr>
            <p:ph type="title"/>
          </p:nvPr>
        </p:nvSpPr>
        <p:spPr>
          <a:xfrm>
            <a:off x="311700" y="872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Applications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