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2" d="100"/>
          <a:sy n="72" d="100"/>
        </p:scale>
        <p:origin x="61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E2D378-6A19-4A90-AC7F-D85834EEB752}"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C7DA95C3-95E9-4328-9608-01F8607E6707}">
      <dgm:prSet/>
      <dgm:spPr/>
      <dgm:t>
        <a:bodyPr/>
        <a:lstStyle/>
        <a:p>
          <a:r>
            <a:rPr lang="en-IN" b="0" i="0"/>
            <a:t>Introduction</a:t>
          </a:r>
          <a:endParaRPr lang="en-US"/>
        </a:p>
      </dgm:t>
    </dgm:pt>
    <dgm:pt modelId="{6F2A4F94-194B-4BBC-87BA-AE8B4BA57265}" type="parTrans" cxnId="{3E112CD5-902A-4247-92A0-AC28E6B367EC}">
      <dgm:prSet/>
      <dgm:spPr/>
      <dgm:t>
        <a:bodyPr/>
        <a:lstStyle/>
        <a:p>
          <a:endParaRPr lang="en-US"/>
        </a:p>
      </dgm:t>
    </dgm:pt>
    <dgm:pt modelId="{6B83F043-2277-47EC-B87D-282A49CBBEE7}" type="sibTrans" cxnId="{3E112CD5-902A-4247-92A0-AC28E6B367EC}">
      <dgm:prSet/>
      <dgm:spPr/>
      <dgm:t>
        <a:bodyPr/>
        <a:lstStyle/>
        <a:p>
          <a:endParaRPr lang="en-US"/>
        </a:p>
      </dgm:t>
    </dgm:pt>
    <dgm:pt modelId="{279B766A-CD01-4BCD-A2BC-2595D45A40B7}">
      <dgm:prSet/>
      <dgm:spPr/>
      <dgm:t>
        <a:bodyPr/>
        <a:lstStyle/>
        <a:p>
          <a:r>
            <a:rPr lang="en-IN" b="0" i="0"/>
            <a:t>Prediction model used</a:t>
          </a:r>
          <a:endParaRPr lang="en-US"/>
        </a:p>
      </dgm:t>
    </dgm:pt>
    <dgm:pt modelId="{8090F3AB-700E-40CD-9932-483F62BD0D52}" type="parTrans" cxnId="{F59FC10D-3BE8-45BF-83CC-999581111B88}">
      <dgm:prSet/>
      <dgm:spPr/>
      <dgm:t>
        <a:bodyPr/>
        <a:lstStyle/>
        <a:p>
          <a:endParaRPr lang="en-US"/>
        </a:p>
      </dgm:t>
    </dgm:pt>
    <dgm:pt modelId="{08778147-07D4-4914-BC1A-7F9140DFBCEE}" type="sibTrans" cxnId="{F59FC10D-3BE8-45BF-83CC-999581111B88}">
      <dgm:prSet/>
      <dgm:spPr/>
      <dgm:t>
        <a:bodyPr/>
        <a:lstStyle/>
        <a:p>
          <a:endParaRPr lang="en-US"/>
        </a:p>
      </dgm:t>
    </dgm:pt>
    <dgm:pt modelId="{167C0CD1-D55A-4A5C-94F1-68377D3A6228}">
      <dgm:prSet/>
      <dgm:spPr/>
      <dgm:t>
        <a:bodyPr/>
        <a:lstStyle/>
        <a:p>
          <a:r>
            <a:rPr lang="en-IN" b="0" i="0"/>
            <a:t>Evaluation model used</a:t>
          </a:r>
          <a:endParaRPr lang="en-US"/>
        </a:p>
      </dgm:t>
    </dgm:pt>
    <dgm:pt modelId="{282AF7D5-E810-4049-94B8-908C680B442C}" type="parTrans" cxnId="{2FEAB777-CB68-408E-8C72-881353D2000C}">
      <dgm:prSet/>
      <dgm:spPr/>
      <dgm:t>
        <a:bodyPr/>
        <a:lstStyle/>
        <a:p>
          <a:endParaRPr lang="en-US"/>
        </a:p>
      </dgm:t>
    </dgm:pt>
    <dgm:pt modelId="{B0F3B9AE-0C0E-4263-89D6-C7675985869B}" type="sibTrans" cxnId="{2FEAB777-CB68-408E-8C72-881353D2000C}">
      <dgm:prSet/>
      <dgm:spPr/>
      <dgm:t>
        <a:bodyPr/>
        <a:lstStyle/>
        <a:p>
          <a:endParaRPr lang="en-US"/>
        </a:p>
      </dgm:t>
    </dgm:pt>
    <dgm:pt modelId="{A283FB32-2713-4724-BFC5-8B56667138F2}">
      <dgm:prSet/>
      <dgm:spPr/>
      <dgm:t>
        <a:bodyPr/>
        <a:lstStyle/>
        <a:p>
          <a:r>
            <a:rPr lang="en-IN" b="0" i="0"/>
            <a:t>conclusion </a:t>
          </a:r>
          <a:endParaRPr lang="en-US"/>
        </a:p>
      </dgm:t>
    </dgm:pt>
    <dgm:pt modelId="{0C163A57-9536-4B59-ADE4-0CAA5C26080D}" type="parTrans" cxnId="{B04F83CF-C9AF-40ED-A612-DDDBC72A4943}">
      <dgm:prSet/>
      <dgm:spPr/>
      <dgm:t>
        <a:bodyPr/>
        <a:lstStyle/>
        <a:p>
          <a:endParaRPr lang="en-US"/>
        </a:p>
      </dgm:t>
    </dgm:pt>
    <dgm:pt modelId="{4329E51E-E8E3-46D5-BB1F-7C4EB0BE807F}" type="sibTrans" cxnId="{B04F83CF-C9AF-40ED-A612-DDDBC72A4943}">
      <dgm:prSet/>
      <dgm:spPr/>
      <dgm:t>
        <a:bodyPr/>
        <a:lstStyle/>
        <a:p>
          <a:endParaRPr lang="en-US"/>
        </a:p>
      </dgm:t>
    </dgm:pt>
    <dgm:pt modelId="{F642B609-5F71-4342-8816-E1FDD9134FD0}" type="pres">
      <dgm:prSet presAssocID="{50E2D378-6A19-4A90-AC7F-D85834EEB752}" presName="linear" presStyleCnt="0">
        <dgm:presLayoutVars>
          <dgm:animLvl val="lvl"/>
          <dgm:resizeHandles val="exact"/>
        </dgm:presLayoutVars>
      </dgm:prSet>
      <dgm:spPr/>
    </dgm:pt>
    <dgm:pt modelId="{1AA0D27A-AAC6-48FA-BB6B-9C057664F76C}" type="pres">
      <dgm:prSet presAssocID="{C7DA95C3-95E9-4328-9608-01F8607E6707}" presName="parentText" presStyleLbl="node1" presStyleIdx="0" presStyleCnt="4">
        <dgm:presLayoutVars>
          <dgm:chMax val="0"/>
          <dgm:bulletEnabled val="1"/>
        </dgm:presLayoutVars>
      </dgm:prSet>
      <dgm:spPr/>
    </dgm:pt>
    <dgm:pt modelId="{4DACE4DB-1A6C-4A8D-B3FA-D46C0E5F2A0C}" type="pres">
      <dgm:prSet presAssocID="{6B83F043-2277-47EC-B87D-282A49CBBEE7}" presName="spacer" presStyleCnt="0"/>
      <dgm:spPr/>
    </dgm:pt>
    <dgm:pt modelId="{54534C7B-823B-48A7-ADA0-7E7D7F38A9D3}" type="pres">
      <dgm:prSet presAssocID="{279B766A-CD01-4BCD-A2BC-2595D45A40B7}" presName="parentText" presStyleLbl="node1" presStyleIdx="1" presStyleCnt="4">
        <dgm:presLayoutVars>
          <dgm:chMax val="0"/>
          <dgm:bulletEnabled val="1"/>
        </dgm:presLayoutVars>
      </dgm:prSet>
      <dgm:spPr/>
    </dgm:pt>
    <dgm:pt modelId="{76EF356F-F5DF-4052-A961-FE2BAD85022A}" type="pres">
      <dgm:prSet presAssocID="{08778147-07D4-4914-BC1A-7F9140DFBCEE}" presName="spacer" presStyleCnt="0"/>
      <dgm:spPr/>
    </dgm:pt>
    <dgm:pt modelId="{83D7D35C-78A0-438F-97AD-BDB831ECEBB4}" type="pres">
      <dgm:prSet presAssocID="{167C0CD1-D55A-4A5C-94F1-68377D3A6228}" presName="parentText" presStyleLbl="node1" presStyleIdx="2" presStyleCnt="4">
        <dgm:presLayoutVars>
          <dgm:chMax val="0"/>
          <dgm:bulletEnabled val="1"/>
        </dgm:presLayoutVars>
      </dgm:prSet>
      <dgm:spPr/>
    </dgm:pt>
    <dgm:pt modelId="{93CF92D0-D97A-4283-9B11-7A227139AEE9}" type="pres">
      <dgm:prSet presAssocID="{B0F3B9AE-0C0E-4263-89D6-C7675985869B}" presName="spacer" presStyleCnt="0"/>
      <dgm:spPr/>
    </dgm:pt>
    <dgm:pt modelId="{D9FDE26E-EFD4-4C3B-AC2D-11A6892B1A34}" type="pres">
      <dgm:prSet presAssocID="{A283FB32-2713-4724-BFC5-8B56667138F2}" presName="parentText" presStyleLbl="node1" presStyleIdx="3" presStyleCnt="4">
        <dgm:presLayoutVars>
          <dgm:chMax val="0"/>
          <dgm:bulletEnabled val="1"/>
        </dgm:presLayoutVars>
      </dgm:prSet>
      <dgm:spPr/>
    </dgm:pt>
  </dgm:ptLst>
  <dgm:cxnLst>
    <dgm:cxn modelId="{F59FC10D-3BE8-45BF-83CC-999581111B88}" srcId="{50E2D378-6A19-4A90-AC7F-D85834EEB752}" destId="{279B766A-CD01-4BCD-A2BC-2595D45A40B7}" srcOrd="1" destOrd="0" parTransId="{8090F3AB-700E-40CD-9932-483F62BD0D52}" sibTransId="{08778147-07D4-4914-BC1A-7F9140DFBCEE}"/>
    <dgm:cxn modelId="{AB64294A-FF26-4B7D-A153-68876BBBA4E4}" type="presOf" srcId="{167C0CD1-D55A-4A5C-94F1-68377D3A6228}" destId="{83D7D35C-78A0-438F-97AD-BDB831ECEBB4}" srcOrd="0" destOrd="0" presId="urn:microsoft.com/office/officeart/2005/8/layout/vList2"/>
    <dgm:cxn modelId="{B550A351-03D7-4581-8443-67FA6B8C642F}" type="presOf" srcId="{279B766A-CD01-4BCD-A2BC-2595D45A40B7}" destId="{54534C7B-823B-48A7-ADA0-7E7D7F38A9D3}" srcOrd="0" destOrd="0" presId="urn:microsoft.com/office/officeart/2005/8/layout/vList2"/>
    <dgm:cxn modelId="{2FEAB777-CB68-408E-8C72-881353D2000C}" srcId="{50E2D378-6A19-4A90-AC7F-D85834EEB752}" destId="{167C0CD1-D55A-4A5C-94F1-68377D3A6228}" srcOrd="2" destOrd="0" parTransId="{282AF7D5-E810-4049-94B8-908C680B442C}" sibTransId="{B0F3B9AE-0C0E-4263-89D6-C7675985869B}"/>
    <dgm:cxn modelId="{B04F83CF-C9AF-40ED-A612-DDDBC72A4943}" srcId="{50E2D378-6A19-4A90-AC7F-D85834EEB752}" destId="{A283FB32-2713-4724-BFC5-8B56667138F2}" srcOrd="3" destOrd="0" parTransId="{0C163A57-9536-4B59-ADE4-0CAA5C26080D}" sibTransId="{4329E51E-E8E3-46D5-BB1F-7C4EB0BE807F}"/>
    <dgm:cxn modelId="{3E112CD5-902A-4247-92A0-AC28E6B367EC}" srcId="{50E2D378-6A19-4A90-AC7F-D85834EEB752}" destId="{C7DA95C3-95E9-4328-9608-01F8607E6707}" srcOrd="0" destOrd="0" parTransId="{6F2A4F94-194B-4BBC-87BA-AE8B4BA57265}" sibTransId="{6B83F043-2277-47EC-B87D-282A49CBBEE7}"/>
    <dgm:cxn modelId="{61E188DA-5BE5-497E-9520-3A437E97ED2C}" type="presOf" srcId="{C7DA95C3-95E9-4328-9608-01F8607E6707}" destId="{1AA0D27A-AAC6-48FA-BB6B-9C057664F76C}" srcOrd="0" destOrd="0" presId="urn:microsoft.com/office/officeart/2005/8/layout/vList2"/>
    <dgm:cxn modelId="{C170AAF5-5BFA-45CA-9B23-24C69DE59CD2}" type="presOf" srcId="{50E2D378-6A19-4A90-AC7F-D85834EEB752}" destId="{F642B609-5F71-4342-8816-E1FDD9134FD0}" srcOrd="0" destOrd="0" presId="urn:microsoft.com/office/officeart/2005/8/layout/vList2"/>
    <dgm:cxn modelId="{D00600F8-D0D9-45FA-AFE2-E4727D444AB9}" type="presOf" srcId="{A283FB32-2713-4724-BFC5-8B56667138F2}" destId="{D9FDE26E-EFD4-4C3B-AC2D-11A6892B1A34}" srcOrd="0" destOrd="0" presId="urn:microsoft.com/office/officeart/2005/8/layout/vList2"/>
    <dgm:cxn modelId="{6AA76FCD-2F7C-4D36-B4C5-C36A6C7FA992}" type="presParOf" srcId="{F642B609-5F71-4342-8816-E1FDD9134FD0}" destId="{1AA0D27A-AAC6-48FA-BB6B-9C057664F76C}" srcOrd="0" destOrd="0" presId="urn:microsoft.com/office/officeart/2005/8/layout/vList2"/>
    <dgm:cxn modelId="{0ABE7984-6EB3-4386-88F3-7FE933D223A7}" type="presParOf" srcId="{F642B609-5F71-4342-8816-E1FDD9134FD0}" destId="{4DACE4DB-1A6C-4A8D-B3FA-D46C0E5F2A0C}" srcOrd="1" destOrd="0" presId="urn:microsoft.com/office/officeart/2005/8/layout/vList2"/>
    <dgm:cxn modelId="{DF0C2D9A-D84E-4737-83FF-1D4CF90141C8}" type="presParOf" srcId="{F642B609-5F71-4342-8816-E1FDD9134FD0}" destId="{54534C7B-823B-48A7-ADA0-7E7D7F38A9D3}" srcOrd="2" destOrd="0" presId="urn:microsoft.com/office/officeart/2005/8/layout/vList2"/>
    <dgm:cxn modelId="{F588874B-0D03-4800-B3E3-46D30364438A}" type="presParOf" srcId="{F642B609-5F71-4342-8816-E1FDD9134FD0}" destId="{76EF356F-F5DF-4052-A961-FE2BAD85022A}" srcOrd="3" destOrd="0" presId="urn:microsoft.com/office/officeart/2005/8/layout/vList2"/>
    <dgm:cxn modelId="{6127C519-E254-4C51-890F-9E9CB7FE8A57}" type="presParOf" srcId="{F642B609-5F71-4342-8816-E1FDD9134FD0}" destId="{83D7D35C-78A0-438F-97AD-BDB831ECEBB4}" srcOrd="4" destOrd="0" presId="urn:microsoft.com/office/officeart/2005/8/layout/vList2"/>
    <dgm:cxn modelId="{E828DE56-2259-4F70-9D33-E375F4CAE20A}" type="presParOf" srcId="{F642B609-5F71-4342-8816-E1FDD9134FD0}" destId="{93CF92D0-D97A-4283-9B11-7A227139AEE9}" srcOrd="5" destOrd="0" presId="urn:microsoft.com/office/officeart/2005/8/layout/vList2"/>
    <dgm:cxn modelId="{F21CA4BE-D4AD-4CFF-9D36-564F88B20B7A}" type="presParOf" srcId="{F642B609-5F71-4342-8816-E1FDD9134FD0}" destId="{D9FDE26E-EFD4-4C3B-AC2D-11A6892B1A34}"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CAA9F3F-6EB3-4F1F-88EF-E08C1B585796}"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50E4C8A6-49C6-4406-9776-9B16DEB68B86}">
      <dgm:prSet/>
      <dgm:spPr/>
      <dgm:t>
        <a:bodyPr/>
        <a:lstStyle/>
        <a:p>
          <a:r>
            <a:rPr lang="en-IN" b="0" i="0" dirty="0"/>
            <a:t>Customer churn is the percentage of customers that stopped using a particular company’s product or service during a certain time frame.</a:t>
          </a:r>
          <a:endParaRPr lang="en-US" dirty="0"/>
        </a:p>
      </dgm:t>
    </dgm:pt>
    <dgm:pt modelId="{AAB67D61-E102-4141-8279-BEC533A0DAEB}" type="parTrans" cxnId="{A4DA64F6-9B93-4A80-8731-6F6A4EA8B28C}">
      <dgm:prSet/>
      <dgm:spPr/>
      <dgm:t>
        <a:bodyPr/>
        <a:lstStyle/>
        <a:p>
          <a:endParaRPr lang="en-US"/>
        </a:p>
      </dgm:t>
    </dgm:pt>
    <dgm:pt modelId="{CF318248-74B5-4C21-814A-840E5411742E}" type="sibTrans" cxnId="{A4DA64F6-9B93-4A80-8731-6F6A4EA8B28C}">
      <dgm:prSet/>
      <dgm:spPr/>
      <dgm:t>
        <a:bodyPr/>
        <a:lstStyle/>
        <a:p>
          <a:endParaRPr lang="en-US"/>
        </a:p>
      </dgm:t>
    </dgm:pt>
    <dgm:pt modelId="{25B9794D-8599-4AAE-A627-61FF0D052D7F}">
      <dgm:prSet/>
      <dgm:spPr/>
      <dgm:t>
        <a:bodyPr/>
        <a:lstStyle/>
        <a:p>
          <a:r>
            <a:rPr lang="en-IN" b="0" i="0" dirty="0"/>
            <a:t>To avoid customer churn, companies keep track of the percentage churn and the factors leading to it, so that they can try to minimize the churn by taking preventive measures and by providing better service.</a:t>
          </a:r>
          <a:endParaRPr lang="en-US" dirty="0"/>
        </a:p>
      </dgm:t>
    </dgm:pt>
    <dgm:pt modelId="{A1052D42-D42F-4814-A1E3-1E4AB15DBA4F}" type="parTrans" cxnId="{6D48E40B-9D64-4226-9354-DC6EA883F2AB}">
      <dgm:prSet/>
      <dgm:spPr/>
      <dgm:t>
        <a:bodyPr/>
        <a:lstStyle/>
        <a:p>
          <a:endParaRPr lang="en-US"/>
        </a:p>
      </dgm:t>
    </dgm:pt>
    <dgm:pt modelId="{DA9015BD-C0BA-4678-9EE5-DEB816157280}" type="sibTrans" cxnId="{6D48E40B-9D64-4226-9354-DC6EA883F2AB}">
      <dgm:prSet/>
      <dgm:spPr/>
      <dgm:t>
        <a:bodyPr/>
        <a:lstStyle/>
        <a:p>
          <a:endParaRPr lang="en-US"/>
        </a:p>
      </dgm:t>
    </dgm:pt>
    <dgm:pt modelId="{5C406656-FCE1-4081-9E04-2C03373C75EF}">
      <dgm:prSet/>
      <dgm:spPr/>
      <dgm:t>
        <a:bodyPr/>
        <a:lstStyle/>
        <a:p>
          <a:r>
            <a:rPr lang="en-IN" b="0" i="0"/>
            <a:t>Churn can also be reduced by predicting the percentage churn which will take place as per the previous churn and factors. Churn prediction will help the organization from losing their customers and stock value in market.</a:t>
          </a:r>
          <a:endParaRPr lang="en-US"/>
        </a:p>
      </dgm:t>
    </dgm:pt>
    <dgm:pt modelId="{44BE9D3E-4205-40C4-A99D-B9ECE372E3CD}" type="parTrans" cxnId="{C01BB753-64E4-429E-9AFA-A30626BA81C8}">
      <dgm:prSet/>
      <dgm:spPr/>
      <dgm:t>
        <a:bodyPr/>
        <a:lstStyle/>
        <a:p>
          <a:endParaRPr lang="en-US"/>
        </a:p>
      </dgm:t>
    </dgm:pt>
    <dgm:pt modelId="{CF9616B0-C624-4467-A397-7EBF78D3A395}" type="sibTrans" cxnId="{C01BB753-64E4-429E-9AFA-A30626BA81C8}">
      <dgm:prSet/>
      <dgm:spPr/>
      <dgm:t>
        <a:bodyPr/>
        <a:lstStyle/>
        <a:p>
          <a:endParaRPr lang="en-US"/>
        </a:p>
      </dgm:t>
    </dgm:pt>
    <dgm:pt modelId="{50757B8A-8FC3-4B5D-BF84-136F3DACE7FA}">
      <dgm:prSet/>
      <dgm:spPr/>
      <dgm:t>
        <a:bodyPr/>
        <a:lstStyle/>
        <a:p>
          <a:r>
            <a:rPr lang="en-IN" b="0" i="0"/>
            <a:t>In order to predict the churn, I have built a prediction model which will predict and help to reduce the organization’s loss.</a:t>
          </a:r>
          <a:endParaRPr lang="en-US"/>
        </a:p>
      </dgm:t>
    </dgm:pt>
    <dgm:pt modelId="{F5042418-8221-4B53-A9F7-E6C4437B2018}" type="parTrans" cxnId="{E2C8F353-6284-45DA-919C-760E4F4CB675}">
      <dgm:prSet/>
      <dgm:spPr/>
      <dgm:t>
        <a:bodyPr/>
        <a:lstStyle/>
        <a:p>
          <a:endParaRPr lang="en-US"/>
        </a:p>
      </dgm:t>
    </dgm:pt>
    <dgm:pt modelId="{CD28EB94-9FAA-41E6-8F08-E1D9E918208C}" type="sibTrans" cxnId="{E2C8F353-6284-45DA-919C-760E4F4CB675}">
      <dgm:prSet/>
      <dgm:spPr/>
      <dgm:t>
        <a:bodyPr/>
        <a:lstStyle/>
        <a:p>
          <a:endParaRPr lang="en-US"/>
        </a:p>
      </dgm:t>
    </dgm:pt>
    <dgm:pt modelId="{51F29A1F-8475-456E-B260-56F0D61F404F}" type="pres">
      <dgm:prSet presAssocID="{ACAA9F3F-6EB3-4F1F-88EF-E08C1B585796}" presName="vert0" presStyleCnt="0">
        <dgm:presLayoutVars>
          <dgm:dir/>
          <dgm:animOne val="branch"/>
          <dgm:animLvl val="lvl"/>
        </dgm:presLayoutVars>
      </dgm:prSet>
      <dgm:spPr/>
    </dgm:pt>
    <dgm:pt modelId="{7E5C560F-DC44-41B3-A5CA-63EC52C89388}" type="pres">
      <dgm:prSet presAssocID="{50E4C8A6-49C6-4406-9776-9B16DEB68B86}" presName="thickLine" presStyleLbl="alignNode1" presStyleIdx="0" presStyleCnt="4"/>
      <dgm:spPr/>
    </dgm:pt>
    <dgm:pt modelId="{A7F1BE55-0DFC-4D64-856B-343F15E964E8}" type="pres">
      <dgm:prSet presAssocID="{50E4C8A6-49C6-4406-9776-9B16DEB68B86}" presName="horz1" presStyleCnt="0"/>
      <dgm:spPr/>
    </dgm:pt>
    <dgm:pt modelId="{0F4C5A73-CEE0-4153-8DF5-E1B5FBD60917}" type="pres">
      <dgm:prSet presAssocID="{50E4C8A6-49C6-4406-9776-9B16DEB68B86}" presName="tx1" presStyleLbl="revTx" presStyleIdx="0" presStyleCnt="4"/>
      <dgm:spPr/>
    </dgm:pt>
    <dgm:pt modelId="{C20D78E6-4680-43E5-A109-C3021DB055AB}" type="pres">
      <dgm:prSet presAssocID="{50E4C8A6-49C6-4406-9776-9B16DEB68B86}" presName="vert1" presStyleCnt="0"/>
      <dgm:spPr/>
    </dgm:pt>
    <dgm:pt modelId="{32371AF3-9FB6-4A10-AC36-3FA28CA77130}" type="pres">
      <dgm:prSet presAssocID="{25B9794D-8599-4AAE-A627-61FF0D052D7F}" presName="thickLine" presStyleLbl="alignNode1" presStyleIdx="1" presStyleCnt="4"/>
      <dgm:spPr/>
    </dgm:pt>
    <dgm:pt modelId="{68C2A227-D95D-4A1F-A803-F1CA4014549C}" type="pres">
      <dgm:prSet presAssocID="{25B9794D-8599-4AAE-A627-61FF0D052D7F}" presName="horz1" presStyleCnt="0"/>
      <dgm:spPr/>
    </dgm:pt>
    <dgm:pt modelId="{3974E222-035E-4135-A86F-8C60856AF0AB}" type="pres">
      <dgm:prSet presAssocID="{25B9794D-8599-4AAE-A627-61FF0D052D7F}" presName="tx1" presStyleLbl="revTx" presStyleIdx="1" presStyleCnt="4"/>
      <dgm:spPr/>
    </dgm:pt>
    <dgm:pt modelId="{FB3FC4CB-1DC7-4301-B8A0-78DA962F5E4B}" type="pres">
      <dgm:prSet presAssocID="{25B9794D-8599-4AAE-A627-61FF0D052D7F}" presName="vert1" presStyleCnt="0"/>
      <dgm:spPr/>
    </dgm:pt>
    <dgm:pt modelId="{578E1C21-B0A8-470C-A6A7-3E3F87443653}" type="pres">
      <dgm:prSet presAssocID="{5C406656-FCE1-4081-9E04-2C03373C75EF}" presName="thickLine" presStyleLbl="alignNode1" presStyleIdx="2" presStyleCnt="4"/>
      <dgm:spPr/>
    </dgm:pt>
    <dgm:pt modelId="{9F33C997-752C-45F2-843A-719A87DF1CFC}" type="pres">
      <dgm:prSet presAssocID="{5C406656-FCE1-4081-9E04-2C03373C75EF}" presName="horz1" presStyleCnt="0"/>
      <dgm:spPr/>
    </dgm:pt>
    <dgm:pt modelId="{867F0F95-5389-49D0-9574-5B833DA210BE}" type="pres">
      <dgm:prSet presAssocID="{5C406656-FCE1-4081-9E04-2C03373C75EF}" presName="tx1" presStyleLbl="revTx" presStyleIdx="2" presStyleCnt="4"/>
      <dgm:spPr/>
    </dgm:pt>
    <dgm:pt modelId="{3B70D06B-0A5B-4B6F-8A8B-381BCA25E8A3}" type="pres">
      <dgm:prSet presAssocID="{5C406656-FCE1-4081-9E04-2C03373C75EF}" presName="vert1" presStyleCnt="0"/>
      <dgm:spPr/>
    </dgm:pt>
    <dgm:pt modelId="{C2EC9B19-E67A-4880-9B95-1C36DA130B50}" type="pres">
      <dgm:prSet presAssocID="{50757B8A-8FC3-4B5D-BF84-136F3DACE7FA}" presName="thickLine" presStyleLbl="alignNode1" presStyleIdx="3" presStyleCnt="4"/>
      <dgm:spPr/>
    </dgm:pt>
    <dgm:pt modelId="{CE8FB493-B120-4C8A-BE4E-48671D17BE75}" type="pres">
      <dgm:prSet presAssocID="{50757B8A-8FC3-4B5D-BF84-136F3DACE7FA}" presName="horz1" presStyleCnt="0"/>
      <dgm:spPr/>
    </dgm:pt>
    <dgm:pt modelId="{7491C3EF-A641-4124-A17B-9A1BD716955D}" type="pres">
      <dgm:prSet presAssocID="{50757B8A-8FC3-4B5D-BF84-136F3DACE7FA}" presName="tx1" presStyleLbl="revTx" presStyleIdx="3" presStyleCnt="4"/>
      <dgm:spPr/>
    </dgm:pt>
    <dgm:pt modelId="{0F006D6D-73EB-48F4-B675-0175A589D4FF}" type="pres">
      <dgm:prSet presAssocID="{50757B8A-8FC3-4B5D-BF84-136F3DACE7FA}" presName="vert1" presStyleCnt="0"/>
      <dgm:spPr/>
    </dgm:pt>
  </dgm:ptLst>
  <dgm:cxnLst>
    <dgm:cxn modelId="{6D48E40B-9D64-4226-9354-DC6EA883F2AB}" srcId="{ACAA9F3F-6EB3-4F1F-88EF-E08C1B585796}" destId="{25B9794D-8599-4AAE-A627-61FF0D052D7F}" srcOrd="1" destOrd="0" parTransId="{A1052D42-D42F-4814-A1E3-1E4AB15DBA4F}" sibTransId="{DA9015BD-C0BA-4678-9EE5-DEB816157280}"/>
    <dgm:cxn modelId="{06F79361-6108-4D33-9B39-30B5A3676581}" type="presOf" srcId="{50757B8A-8FC3-4B5D-BF84-136F3DACE7FA}" destId="{7491C3EF-A641-4124-A17B-9A1BD716955D}" srcOrd="0" destOrd="0" presId="urn:microsoft.com/office/officeart/2008/layout/LinedList"/>
    <dgm:cxn modelId="{C01BB753-64E4-429E-9AFA-A30626BA81C8}" srcId="{ACAA9F3F-6EB3-4F1F-88EF-E08C1B585796}" destId="{5C406656-FCE1-4081-9E04-2C03373C75EF}" srcOrd="2" destOrd="0" parTransId="{44BE9D3E-4205-40C4-A99D-B9ECE372E3CD}" sibTransId="{CF9616B0-C624-4467-A397-7EBF78D3A395}"/>
    <dgm:cxn modelId="{E2C8F353-6284-45DA-919C-760E4F4CB675}" srcId="{ACAA9F3F-6EB3-4F1F-88EF-E08C1B585796}" destId="{50757B8A-8FC3-4B5D-BF84-136F3DACE7FA}" srcOrd="3" destOrd="0" parTransId="{F5042418-8221-4B53-A9F7-E6C4437B2018}" sibTransId="{CD28EB94-9FAA-41E6-8F08-E1D9E918208C}"/>
    <dgm:cxn modelId="{D01D669D-E7F3-4A8F-9224-2B40BA640383}" type="presOf" srcId="{5C406656-FCE1-4081-9E04-2C03373C75EF}" destId="{867F0F95-5389-49D0-9574-5B833DA210BE}" srcOrd="0" destOrd="0" presId="urn:microsoft.com/office/officeart/2008/layout/LinedList"/>
    <dgm:cxn modelId="{6BB9BBAF-502B-4F1E-B0EC-094992909193}" type="presOf" srcId="{ACAA9F3F-6EB3-4F1F-88EF-E08C1B585796}" destId="{51F29A1F-8475-456E-B260-56F0D61F404F}" srcOrd="0" destOrd="0" presId="urn:microsoft.com/office/officeart/2008/layout/LinedList"/>
    <dgm:cxn modelId="{2914C0D6-CDAC-4187-AF48-85E11C02EFB6}" type="presOf" srcId="{50E4C8A6-49C6-4406-9776-9B16DEB68B86}" destId="{0F4C5A73-CEE0-4153-8DF5-E1B5FBD60917}" srcOrd="0" destOrd="0" presId="urn:microsoft.com/office/officeart/2008/layout/LinedList"/>
    <dgm:cxn modelId="{6C9A2FF0-D1CA-432D-B8DD-50B6B2BE97D3}" type="presOf" srcId="{25B9794D-8599-4AAE-A627-61FF0D052D7F}" destId="{3974E222-035E-4135-A86F-8C60856AF0AB}" srcOrd="0" destOrd="0" presId="urn:microsoft.com/office/officeart/2008/layout/LinedList"/>
    <dgm:cxn modelId="{A4DA64F6-9B93-4A80-8731-6F6A4EA8B28C}" srcId="{ACAA9F3F-6EB3-4F1F-88EF-E08C1B585796}" destId="{50E4C8A6-49C6-4406-9776-9B16DEB68B86}" srcOrd="0" destOrd="0" parTransId="{AAB67D61-E102-4141-8279-BEC533A0DAEB}" sibTransId="{CF318248-74B5-4C21-814A-840E5411742E}"/>
    <dgm:cxn modelId="{E9FA5303-5361-4BE2-B61C-A4725B3138F9}" type="presParOf" srcId="{51F29A1F-8475-456E-B260-56F0D61F404F}" destId="{7E5C560F-DC44-41B3-A5CA-63EC52C89388}" srcOrd="0" destOrd="0" presId="urn:microsoft.com/office/officeart/2008/layout/LinedList"/>
    <dgm:cxn modelId="{1440F321-3C14-4EE2-A71F-5EA97B8696B3}" type="presParOf" srcId="{51F29A1F-8475-456E-B260-56F0D61F404F}" destId="{A7F1BE55-0DFC-4D64-856B-343F15E964E8}" srcOrd="1" destOrd="0" presId="urn:microsoft.com/office/officeart/2008/layout/LinedList"/>
    <dgm:cxn modelId="{9BF04BEE-45DA-498B-8970-1D691ABC148A}" type="presParOf" srcId="{A7F1BE55-0DFC-4D64-856B-343F15E964E8}" destId="{0F4C5A73-CEE0-4153-8DF5-E1B5FBD60917}" srcOrd="0" destOrd="0" presId="urn:microsoft.com/office/officeart/2008/layout/LinedList"/>
    <dgm:cxn modelId="{698B84B6-8D4D-48F1-8707-FD05E06BAD52}" type="presParOf" srcId="{A7F1BE55-0DFC-4D64-856B-343F15E964E8}" destId="{C20D78E6-4680-43E5-A109-C3021DB055AB}" srcOrd="1" destOrd="0" presId="urn:microsoft.com/office/officeart/2008/layout/LinedList"/>
    <dgm:cxn modelId="{B8926293-0EF0-41D1-9CFD-CBE7F36E2F12}" type="presParOf" srcId="{51F29A1F-8475-456E-B260-56F0D61F404F}" destId="{32371AF3-9FB6-4A10-AC36-3FA28CA77130}" srcOrd="2" destOrd="0" presId="urn:microsoft.com/office/officeart/2008/layout/LinedList"/>
    <dgm:cxn modelId="{AA1959AE-D3D0-4BA5-867B-BD79F1F45682}" type="presParOf" srcId="{51F29A1F-8475-456E-B260-56F0D61F404F}" destId="{68C2A227-D95D-4A1F-A803-F1CA4014549C}" srcOrd="3" destOrd="0" presId="urn:microsoft.com/office/officeart/2008/layout/LinedList"/>
    <dgm:cxn modelId="{2C5E3F03-C836-4649-BD32-EF6C9C2DDA65}" type="presParOf" srcId="{68C2A227-D95D-4A1F-A803-F1CA4014549C}" destId="{3974E222-035E-4135-A86F-8C60856AF0AB}" srcOrd="0" destOrd="0" presId="urn:microsoft.com/office/officeart/2008/layout/LinedList"/>
    <dgm:cxn modelId="{950655EE-8BBB-4053-A529-3A6AE6B25782}" type="presParOf" srcId="{68C2A227-D95D-4A1F-A803-F1CA4014549C}" destId="{FB3FC4CB-1DC7-4301-B8A0-78DA962F5E4B}" srcOrd="1" destOrd="0" presId="urn:microsoft.com/office/officeart/2008/layout/LinedList"/>
    <dgm:cxn modelId="{03B38ECE-00CA-46F9-89F0-522E3361BD2C}" type="presParOf" srcId="{51F29A1F-8475-456E-B260-56F0D61F404F}" destId="{578E1C21-B0A8-470C-A6A7-3E3F87443653}" srcOrd="4" destOrd="0" presId="urn:microsoft.com/office/officeart/2008/layout/LinedList"/>
    <dgm:cxn modelId="{9D4F5E88-C320-4416-98EE-DC27E0C614DC}" type="presParOf" srcId="{51F29A1F-8475-456E-B260-56F0D61F404F}" destId="{9F33C997-752C-45F2-843A-719A87DF1CFC}" srcOrd="5" destOrd="0" presId="urn:microsoft.com/office/officeart/2008/layout/LinedList"/>
    <dgm:cxn modelId="{E97EA7FA-83D7-4D9C-A912-B20D4E3827ED}" type="presParOf" srcId="{9F33C997-752C-45F2-843A-719A87DF1CFC}" destId="{867F0F95-5389-49D0-9574-5B833DA210BE}" srcOrd="0" destOrd="0" presId="urn:microsoft.com/office/officeart/2008/layout/LinedList"/>
    <dgm:cxn modelId="{7E373A03-B5BE-4AD4-978C-D684172278D8}" type="presParOf" srcId="{9F33C997-752C-45F2-843A-719A87DF1CFC}" destId="{3B70D06B-0A5B-4B6F-8A8B-381BCA25E8A3}" srcOrd="1" destOrd="0" presId="urn:microsoft.com/office/officeart/2008/layout/LinedList"/>
    <dgm:cxn modelId="{E238C289-08BC-40FC-9195-38ED1FEE29BE}" type="presParOf" srcId="{51F29A1F-8475-456E-B260-56F0D61F404F}" destId="{C2EC9B19-E67A-4880-9B95-1C36DA130B50}" srcOrd="6" destOrd="0" presId="urn:microsoft.com/office/officeart/2008/layout/LinedList"/>
    <dgm:cxn modelId="{12ABF192-9A10-4468-89AC-6F3B94002F65}" type="presParOf" srcId="{51F29A1F-8475-456E-B260-56F0D61F404F}" destId="{CE8FB493-B120-4C8A-BE4E-48671D17BE75}" srcOrd="7" destOrd="0" presId="urn:microsoft.com/office/officeart/2008/layout/LinedList"/>
    <dgm:cxn modelId="{4E187F18-0C3E-4452-91B4-0AF6CE2D46D7}" type="presParOf" srcId="{CE8FB493-B120-4C8A-BE4E-48671D17BE75}" destId="{7491C3EF-A641-4124-A17B-9A1BD716955D}" srcOrd="0" destOrd="0" presId="urn:microsoft.com/office/officeart/2008/layout/LinedList"/>
    <dgm:cxn modelId="{B84D8738-038D-4E83-B375-0C8DBE82F31C}" type="presParOf" srcId="{CE8FB493-B120-4C8A-BE4E-48671D17BE75}" destId="{0F006D6D-73EB-48F4-B675-0175A589D4F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A0D27A-AAC6-48FA-BB6B-9C057664F76C}">
      <dsp:nvSpPr>
        <dsp:cNvPr id="0" name=""/>
        <dsp:cNvSpPr/>
      </dsp:nvSpPr>
      <dsp:spPr>
        <a:xfrm>
          <a:off x="0" y="37530"/>
          <a:ext cx="6496050" cy="1031354"/>
        </a:xfrm>
        <a:prstGeom prst="round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IN" sz="4300" b="0" i="0" kern="1200"/>
            <a:t>Introduction</a:t>
          </a:r>
          <a:endParaRPr lang="en-US" sz="4300" kern="1200"/>
        </a:p>
      </dsp:txBody>
      <dsp:txXfrm>
        <a:off x="50347" y="87877"/>
        <a:ext cx="6395356" cy="930660"/>
      </dsp:txXfrm>
    </dsp:sp>
    <dsp:sp modelId="{54534C7B-823B-48A7-ADA0-7E7D7F38A9D3}">
      <dsp:nvSpPr>
        <dsp:cNvPr id="0" name=""/>
        <dsp:cNvSpPr/>
      </dsp:nvSpPr>
      <dsp:spPr>
        <a:xfrm>
          <a:off x="0" y="1192725"/>
          <a:ext cx="6496050" cy="1031354"/>
        </a:xfrm>
        <a:prstGeom prst="roundRect">
          <a:avLst/>
        </a:prstGeom>
        <a:gradFill rotWithShape="0">
          <a:gsLst>
            <a:gs pos="0">
              <a:schemeClr val="accent2">
                <a:hueOff val="451605"/>
                <a:satOff val="-2211"/>
                <a:lumOff val="1242"/>
                <a:alphaOff val="0"/>
                <a:tint val="98000"/>
                <a:lumMod val="114000"/>
              </a:schemeClr>
            </a:gs>
            <a:gs pos="100000">
              <a:schemeClr val="accent2">
                <a:hueOff val="451605"/>
                <a:satOff val="-2211"/>
                <a:lumOff val="1242"/>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IN" sz="4300" b="0" i="0" kern="1200"/>
            <a:t>Prediction model used</a:t>
          </a:r>
          <a:endParaRPr lang="en-US" sz="4300" kern="1200"/>
        </a:p>
      </dsp:txBody>
      <dsp:txXfrm>
        <a:off x="50347" y="1243072"/>
        <a:ext cx="6395356" cy="930660"/>
      </dsp:txXfrm>
    </dsp:sp>
    <dsp:sp modelId="{83D7D35C-78A0-438F-97AD-BDB831ECEBB4}">
      <dsp:nvSpPr>
        <dsp:cNvPr id="0" name=""/>
        <dsp:cNvSpPr/>
      </dsp:nvSpPr>
      <dsp:spPr>
        <a:xfrm>
          <a:off x="0" y="2347920"/>
          <a:ext cx="6496050" cy="1031354"/>
        </a:xfrm>
        <a:prstGeom prst="roundRect">
          <a:avLst/>
        </a:prstGeom>
        <a:gradFill rotWithShape="0">
          <a:gsLst>
            <a:gs pos="0">
              <a:schemeClr val="accent2">
                <a:hueOff val="903209"/>
                <a:satOff val="-4421"/>
                <a:lumOff val="2483"/>
                <a:alphaOff val="0"/>
                <a:tint val="98000"/>
                <a:lumMod val="114000"/>
              </a:schemeClr>
            </a:gs>
            <a:gs pos="100000">
              <a:schemeClr val="accent2">
                <a:hueOff val="903209"/>
                <a:satOff val="-4421"/>
                <a:lumOff val="2483"/>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IN" sz="4300" b="0" i="0" kern="1200"/>
            <a:t>Evaluation model used</a:t>
          </a:r>
          <a:endParaRPr lang="en-US" sz="4300" kern="1200"/>
        </a:p>
      </dsp:txBody>
      <dsp:txXfrm>
        <a:off x="50347" y="2398267"/>
        <a:ext cx="6395356" cy="930660"/>
      </dsp:txXfrm>
    </dsp:sp>
    <dsp:sp modelId="{D9FDE26E-EFD4-4C3B-AC2D-11A6892B1A34}">
      <dsp:nvSpPr>
        <dsp:cNvPr id="0" name=""/>
        <dsp:cNvSpPr/>
      </dsp:nvSpPr>
      <dsp:spPr>
        <a:xfrm>
          <a:off x="0" y="3503115"/>
          <a:ext cx="6496050" cy="1031354"/>
        </a:xfrm>
        <a:prstGeom prst="roundRect">
          <a:avLst/>
        </a:prstGeom>
        <a:gradFill rotWithShape="0">
          <a:gsLst>
            <a:gs pos="0">
              <a:schemeClr val="accent2">
                <a:hueOff val="1354814"/>
                <a:satOff val="-6632"/>
                <a:lumOff val="3725"/>
                <a:alphaOff val="0"/>
                <a:tint val="98000"/>
                <a:lumMod val="114000"/>
              </a:schemeClr>
            </a:gs>
            <a:gs pos="100000">
              <a:schemeClr val="accent2">
                <a:hueOff val="1354814"/>
                <a:satOff val="-6632"/>
                <a:lumOff val="3725"/>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IN" sz="4300" b="0" i="0" kern="1200"/>
            <a:t>conclusion </a:t>
          </a:r>
          <a:endParaRPr lang="en-US" sz="4300" kern="1200"/>
        </a:p>
      </dsp:txBody>
      <dsp:txXfrm>
        <a:off x="50347" y="3553462"/>
        <a:ext cx="6395356" cy="9306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5C560F-DC44-41B3-A5CA-63EC52C89388}">
      <dsp:nvSpPr>
        <dsp:cNvPr id="0" name=""/>
        <dsp:cNvSpPr/>
      </dsp:nvSpPr>
      <dsp:spPr>
        <a:xfrm>
          <a:off x="0" y="0"/>
          <a:ext cx="6496050" cy="0"/>
        </a:xfrm>
        <a:prstGeom prst="line">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0F4C5A73-CEE0-4153-8DF5-E1B5FBD60917}">
      <dsp:nvSpPr>
        <dsp:cNvPr id="0" name=""/>
        <dsp:cNvSpPr/>
      </dsp:nvSpPr>
      <dsp:spPr>
        <a:xfrm>
          <a:off x="0" y="0"/>
          <a:ext cx="6496050" cy="1143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b="0" i="0" kern="1200" dirty="0"/>
            <a:t>Customer churn is the percentage of customers that stopped using a particular company’s product or service during a certain time frame.</a:t>
          </a:r>
          <a:endParaRPr lang="en-US" sz="1700" kern="1200" dirty="0"/>
        </a:p>
      </dsp:txBody>
      <dsp:txXfrm>
        <a:off x="0" y="0"/>
        <a:ext cx="6496050" cy="1143000"/>
      </dsp:txXfrm>
    </dsp:sp>
    <dsp:sp modelId="{32371AF3-9FB6-4A10-AC36-3FA28CA77130}">
      <dsp:nvSpPr>
        <dsp:cNvPr id="0" name=""/>
        <dsp:cNvSpPr/>
      </dsp:nvSpPr>
      <dsp:spPr>
        <a:xfrm>
          <a:off x="0" y="1143000"/>
          <a:ext cx="6496050" cy="0"/>
        </a:xfrm>
        <a:prstGeom prst="line">
          <a:avLst/>
        </a:prstGeom>
        <a:gradFill rotWithShape="0">
          <a:gsLst>
            <a:gs pos="0">
              <a:schemeClr val="accent2">
                <a:hueOff val="451605"/>
                <a:satOff val="-2211"/>
                <a:lumOff val="1242"/>
                <a:alphaOff val="0"/>
                <a:tint val="98000"/>
                <a:lumMod val="114000"/>
              </a:schemeClr>
            </a:gs>
            <a:gs pos="100000">
              <a:schemeClr val="accent2">
                <a:hueOff val="451605"/>
                <a:satOff val="-2211"/>
                <a:lumOff val="1242"/>
                <a:alphaOff val="0"/>
                <a:shade val="90000"/>
                <a:lumMod val="84000"/>
              </a:schemeClr>
            </a:gs>
          </a:gsLst>
          <a:lin ang="5400000" scaled="0"/>
        </a:gradFill>
        <a:ln w="9525" cap="rnd" cmpd="sng" algn="ctr">
          <a:solidFill>
            <a:schemeClr val="accent2">
              <a:hueOff val="451605"/>
              <a:satOff val="-2211"/>
              <a:lumOff val="1242"/>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3974E222-035E-4135-A86F-8C60856AF0AB}">
      <dsp:nvSpPr>
        <dsp:cNvPr id="0" name=""/>
        <dsp:cNvSpPr/>
      </dsp:nvSpPr>
      <dsp:spPr>
        <a:xfrm>
          <a:off x="0" y="1143000"/>
          <a:ext cx="6496050" cy="1143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b="0" i="0" kern="1200" dirty="0"/>
            <a:t>To avoid customer churn, companies keep track of the percentage churn and the factors leading to it, so that they can try to minimize the churn by taking preventive measures and by providing better service.</a:t>
          </a:r>
          <a:endParaRPr lang="en-US" sz="1700" kern="1200" dirty="0"/>
        </a:p>
      </dsp:txBody>
      <dsp:txXfrm>
        <a:off x="0" y="1143000"/>
        <a:ext cx="6496050" cy="1143000"/>
      </dsp:txXfrm>
    </dsp:sp>
    <dsp:sp modelId="{578E1C21-B0A8-470C-A6A7-3E3F87443653}">
      <dsp:nvSpPr>
        <dsp:cNvPr id="0" name=""/>
        <dsp:cNvSpPr/>
      </dsp:nvSpPr>
      <dsp:spPr>
        <a:xfrm>
          <a:off x="0" y="2286000"/>
          <a:ext cx="6496050" cy="0"/>
        </a:xfrm>
        <a:prstGeom prst="line">
          <a:avLst/>
        </a:prstGeom>
        <a:gradFill rotWithShape="0">
          <a:gsLst>
            <a:gs pos="0">
              <a:schemeClr val="accent2">
                <a:hueOff val="903209"/>
                <a:satOff val="-4421"/>
                <a:lumOff val="2483"/>
                <a:alphaOff val="0"/>
                <a:tint val="98000"/>
                <a:lumMod val="114000"/>
              </a:schemeClr>
            </a:gs>
            <a:gs pos="100000">
              <a:schemeClr val="accent2">
                <a:hueOff val="903209"/>
                <a:satOff val="-4421"/>
                <a:lumOff val="2483"/>
                <a:alphaOff val="0"/>
                <a:shade val="90000"/>
                <a:lumMod val="84000"/>
              </a:schemeClr>
            </a:gs>
          </a:gsLst>
          <a:lin ang="5400000" scaled="0"/>
        </a:gradFill>
        <a:ln w="9525" cap="rnd" cmpd="sng" algn="ctr">
          <a:solidFill>
            <a:schemeClr val="accent2">
              <a:hueOff val="903209"/>
              <a:satOff val="-4421"/>
              <a:lumOff val="2483"/>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867F0F95-5389-49D0-9574-5B833DA210BE}">
      <dsp:nvSpPr>
        <dsp:cNvPr id="0" name=""/>
        <dsp:cNvSpPr/>
      </dsp:nvSpPr>
      <dsp:spPr>
        <a:xfrm>
          <a:off x="0" y="2286000"/>
          <a:ext cx="6496050" cy="1143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b="0" i="0" kern="1200"/>
            <a:t>Churn can also be reduced by predicting the percentage churn which will take place as per the previous churn and factors. Churn prediction will help the organization from losing their customers and stock value in market.</a:t>
          </a:r>
          <a:endParaRPr lang="en-US" sz="1700" kern="1200"/>
        </a:p>
      </dsp:txBody>
      <dsp:txXfrm>
        <a:off x="0" y="2286000"/>
        <a:ext cx="6496050" cy="1143000"/>
      </dsp:txXfrm>
    </dsp:sp>
    <dsp:sp modelId="{C2EC9B19-E67A-4880-9B95-1C36DA130B50}">
      <dsp:nvSpPr>
        <dsp:cNvPr id="0" name=""/>
        <dsp:cNvSpPr/>
      </dsp:nvSpPr>
      <dsp:spPr>
        <a:xfrm>
          <a:off x="0" y="3429000"/>
          <a:ext cx="6496050" cy="0"/>
        </a:xfrm>
        <a:prstGeom prst="line">
          <a:avLst/>
        </a:prstGeom>
        <a:gradFill rotWithShape="0">
          <a:gsLst>
            <a:gs pos="0">
              <a:schemeClr val="accent2">
                <a:hueOff val="1354814"/>
                <a:satOff val="-6632"/>
                <a:lumOff val="3725"/>
                <a:alphaOff val="0"/>
                <a:tint val="98000"/>
                <a:lumMod val="114000"/>
              </a:schemeClr>
            </a:gs>
            <a:gs pos="100000">
              <a:schemeClr val="accent2">
                <a:hueOff val="1354814"/>
                <a:satOff val="-6632"/>
                <a:lumOff val="3725"/>
                <a:alphaOff val="0"/>
                <a:shade val="90000"/>
                <a:lumMod val="84000"/>
              </a:schemeClr>
            </a:gs>
          </a:gsLst>
          <a:lin ang="5400000" scaled="0"/>
        </a:gradFill>
        <a:ln w="9525" cap="rnd" cmpd="sng" algn="ctr">
          <a:solidFill>
            <a:schemeClr val="accent2">
              <a:hueOff val="1354814"/>
              <a:satOff val="-6632"/>
              <a:lumOff val="3725"/>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7491C3EF-A641-4124-A17B-9A1BD716955D}">
      <dsp:nvSpPr>
        <dsp:cNvPr id="0" name=""/>
        <dsp:cNvSpPr/>
      </dsp:nvSpPr>
      <dsp:spPr>
        <a:xfrm>
          <a:off x="0" y="3429000"/>
          <a:ext cx="6496050" cy="1143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b="0" i="0" kern="1200"/>
            <a:t>In order to predict the churn, I have built a prediction model which will predict and help to reduce the organization’s loss.</a:t>
          </a:r>
          <a:endParaRPr lang="en-US" sz="1700" kern="1200"/>
        </a:p>
      </dsp:txBody>
      <dsp:txXfrm>
        <a:off x="0" y="3429000"/>
        <a:ext cx="6496050" cy="1143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2EEECF-077E-41FE-853D-CAC35D3403B0}" type="datetimeFigureOut">
              <a:rPr lang="en-IN" smtClean="0"/>
              <a:t>10-03-2020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22C926-5405-4416-ABA0-4BC216BEBB15}" type="slidenum">
              <a:rPr lang="en-IN" smtClean="0"/>
              <a:t>‹#›</a:t>
            </a:fld>
            <a:endParaRPr lang="en-IN"/>
          </a:p>
        </p:txBody>
      </p:sp>
    </p:spTree>
    <p:extLst>
      <p:ext uri="{BB962C8B-B14F-4D97-AF65-F5344CB8AC3E}">
        <p14:creationId xmlns:p14="http://schemas.microsoft.com/office/powerpoint/2010/main" val="151647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2EEECF-077E-41FE-853D-CAC35D3403B0}" type="datetimeFigureOut">
              <a:rPr lang="en-IN" smtClean="0"/>
              <a:t>10-03-2020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22C926-5405-4416-ABA0-4BC216BEBB15}" type="slidenum">
              <a:rPr lang="en-IN" smtClean="0"/>
              <a:t>‹#›</a:t>
            </a:fld>
            <a:endParaRPr lang="en-IN"/>
          </a:p>
        </p:txBody>
      </p:sp>
    </p:spTree>
    <p:extLst>
      <p:ext uri="{BB962C8B-B14F-4D97-AF65-F5344CB8AC3E}">
        <p14:creationId xmlns:p14="http://schemas.microsoft.com/office/powerpoint/2010/main" val="2683059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C2EEECF-077E-41FE-853D-CAC35D3403B0}" type="datetimeFigureOut">
              <a:rPr lang="en-IN" smtClean="0"/>
              <a:t>10-03-2020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22C926-5405-4416-ABA0-4BC216BEBB15}" type="slidenum">
              <a:rPr lang="en-IN" smtClean="0"/>
              <a:t>‹#›</a:t>
            </a:fld>
            <a:endParaRPr lang="en-IN"/>
          </a:p>
        </p:txBody>
      </p:sp>
    </p:spTree>
    <p:extLst>
      <p:ext uri="{BB962C8B-B14F-4D97-AF65-F5344CB8AC3E}">
        <p14:creationId xmlns:p14="http://schemas.microsoft.com/office/powerpoint/2010/main" val="24943463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C2EEECF-077E-41FE-853D-CAC35D3403B0}" type="datetimeFigureOut">
              <a:rPr lang="en-IN" smtClean="0"/>
              <a:t>10-03-2020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22C926-5405-4416-ABA0-4BC216BEBB15}"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399426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2EEECF-077E-41FE-853D-CAC35D3403B0}" type="datetimeFigureOut">
              <a:rPr lang="en-IN" smtClean="0"/>
              <a:t>10-03-2020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22C926-5405-4416-ABA0-4BC216BEBB15}" type="slidenum">
              <a:rPr lang="en-IN" smtClean="0"/>
              <a:t>‹#›</a:t>
            </a:fld>
            <a:endParaRPr lang="en-IN"/>
          </a:p>
        </p:txBody>
      </p:sp>
    </p:spTree>
    <p:extLst>
      <p:ext uri="{BB962C8B-B14F-4D97-AF65-F5344CB8AC3E}">
        <p14:creationId xmlns:p14="http://schemas.microsoft.com/office/powerpoint/2010/main" val="14714064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C2EEECF-077E-41FE-853D-CAC35D3403B0}" type="datetimeFigureOut">
              <a:rPr lang="en-IN" smtClean="0"/>
              <a:t>10-03-2020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22C926-5405-4416-ABA0-4BC216BEBB15}" type="slidenum">
              <a:rPr lang="en-IN" smtClean="0"/>
              <a:t>‹#›</a:t>
            </a:fld>
            <a:endParaRPr lang="en-IN"/>
          </a:p>
        </p:txBody>
      </p:sp>
    </p:spTree>
    <p:extLst>
      <p:ext uri="{BB962C8B-B14F-4D97-AF65-F5344CB8AC3E}">
        <p14:creationId xmlns:p14="http://schemas.microsoft.com/office/powerpoint/2010/main" val="9883348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C2EEECF-077E-41FE-853D-CAC35D3403B0}" type="datetimeFigureOut">
              <a:rPr lang="en-IN" smtClean="0"/>
              <a:t>10-03-2020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22C926-5405-4416-ABA0-4BC216BEBB15}" type="slidenum">
              <a:rPr lang="en-IN" smtClean="0"/>
              <a:t>‹#›</a:t>
            </a:fld>
            <a:endParaRPr lang="en-IN"/>
          </a:p>
        </p:txBody>
      </p:sp>
    </p:spTree>
    <p:extLst>
      <p:ext uri="{BB962C8B-B14F-4D97-AF65-F5344CB8AC3E}">
        <p14:creationId xmlns:p14="http://schemas.microsoft.com/office/powerpoint/2010/main" val="14461160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2EEECF-077E-41FE-853D-CAC35D3403B0}" type="datetimeFigureOut">
              <a:rPr lang="en-IN" smtClean="0"/>
              <a:t>10-03-2020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22C926-5405-4416-ABA0-4BC216BEBB15}" type="slidenum">
              <a:rPr lang="en-IN" smtClean="0"/>
              <a:t>‹#›</a:t>
            </a:fld>
            <a:endParaRPr lang="en-IN"/>
          </a:p>
        </p:txBody>
      </p:sp>
    </p:spTree>
    <p:extLst>
      <p:ext uri="{BB962C8B-B14F-4D97-AF65-F5344CB8AC3E}">
        <p14:creationId xmlns:p14="http://schemas.microsoft.com/office/powerpoint/2010/main" val="28893557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2EEECF-077E-41FE-853D-CAC35D3403B0}" type="datetimeFigureOut">
              <a:rPr lang="en-IN" smtClean="0"/>
              <a:t>10-03-2020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22C926-5405-4416-ABA0-4BC216BEBB15}" type="slidenum">
              <a:rPr lang="en-IN" smtClean="0"/>
              <a:t>‹#›</a:t>
            </a:fld>
            <a:endParaRPr lang="en-IN"/>
          </a:p>
        </p:txBody>
      </p:sp>
    </p:spTree>
    <p:extLst>
      <p:ext uri="{BB962C8B-B14F-4D97-AF65-F5344CB8AC3E}">
        <p14:creationId xmlns:p14="http://schemas.microsoft.com/office/powerpoint/2010/main" val="4015536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C2EEECF-077E-41FE-853D-CAC35D3403B0}" type="datetimeFigureOut">
              <a:rPr lang="en-IN" smtClean="0"/>
              <a:t>10-03-2020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22C926-5405-4416-ABA0-4BC216BEBB15}" type="slidenum">
              <a:rPr lang="en-IN" smtClean="0"/>
              <a:t>‹#›</a:t>
            </a:fld>
            <a:endParaRPr lang="en-IN"/>
          </a:p>
        </p:txBody>
      </p:sp>
    </p:spTree>
    <p:extLst>
      <p:ext uri="{BB962C8B-B14F-4D97-AF65-F5344CB8AC3E}">
        <p14:creationId xmlns:p14="http://schemas.microsoft.com/office/powerpoint/2010/main" val="2053494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2EEECF-077E-41FE-853D-CAC35D3403B0}" type="datetimeFigureOut">
              <a:rPr lang="en-IN" smtClean="0"/>
              <a:t>10-03-2020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22C926-5405-4416-ABA0-4BC216BEBB15}" type="slidenum">
              <a:rPr lang="en-IN" smtClean="0"/>
              <a:t>‹#›</a:t>
            </a:fld>
            <a:endParaRPr lang="en-IN"/>
          </a:p>
        </p:txBody>
      </p:sp>
    </p:spTree>
    <p:extLst>
      <p:ext uri="{BB962C8B-B14F-4D97-AF65-F5344CB8AC3E}">
        <p14:creationId xmlns:p14="http://schemas.microsoft.com/office/powerpoint/2010/main" val="1541425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2EEECF-077E-41FE-853D-CAC35D3403B0}" type="datetimeFigureOut">
              <a:rPr lang="en-IN" smtClean="0"/>
              <a:t>10-03-2020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22C926-5405-4416-ABA0-4BC216BEBB15}" type="slidenum">
              <a:rPr lang="en-IN" smtClean="0"/>
              <a:t>‹#›</a:t>
            </a:fld>
            <a:endParaRPr lang="en-IN"/>
          </a:p>
        </p:txBody>
      </p:sp>
    </p:spTree>
    <p:extLst>
      <p:ext uri="{BB962C8B-B14F-4D97-AF65-F5344CB8AC3E}">
        <p14:creationId xmlns:p14="http://schemas.microsoft.com/office/powerpoint/2010/main" val="3349918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2EEECF-077E-41FE-853D-CAC35D3403B0}" type="datetimeFigureOut">
              <a:rPr lang="en-IN" smtClean="0"/>
              <a:t>10-03-2020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D22C926-5405-4416-ABA0-4BC216BEBB15}" type="slidenum">
              <a:rPr lang="en-IN" smtClean="0"/>
              <a:t>‹#›</a:t>
            </a:fld>
            <a:endParaRPr lang="en-IN"/>
          </a:p>
        </p:txBody>
      </p:sp>
    </p:spTree>
    <p:extLst>
      <p:ext uri="{BB962C8B-B14F-4D97-AF65-F5344CB8AC3E}">
        <p14:creationId xmlns:p14="http://schemas.microsoft.com/office/powerpoint/2010/main" val="1607346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C2EEECF-077E-41FE-853D-CAC35D3403B0}" type="datetimeFigureOut">
              <a:rPr lang="en-IN" smtClean="0"/>
              <a:t>10-03-2020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3D22C926-5405-4416-ABA0-4BC216BEBB15}" type="slidenum">
              <a:rPr lang="en-IN" smtClean="0"/>
              <a:t>‹#›</a:t>
            </a:fld>
            <a:endParaRPr lang="en-IN"/>
          </a:p>
        </p:txBody>
      </p:sp>
    </p:spTree>
    <p:extLst>
      <p:ext uri="{BB962C8B-B14F-4D97-AF65-F5344CB8AC3E}">
        <p14:creationId xmlns:p14="http://schemas.microsoft.com/office/powerpoint/2010/main" val="3301174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C2EEECF-077E-41FE-853D-CAC35D3403B0}" type="datetimeFigureOut">
              <a:rPr lang="en-IN" smtClean="0"/>
              <a:t>10-03-2020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3D22C926-5405-4416-ABA0-4BC216BEBB15}" type="slidenum">
              <a:rPr lang="en-IN" smtClean="0"/>
              <a:t>‹#›</a:t>
            </a:fld>
            <a:endParaRPr lang="en-IN"/>
          </a:p>
        </p:txBody>
      </p:sp>
    </p:spTree>
    <p:extLst>
      <p:ext uri="{BB962C8B-B14F-4D97-AF65-F5344CB8AC3E}">
        <p14:creationId xmlns:p14="http://schemas.microsoft.com/office/powerpoint/2010/main" val="3328270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C2EEECF-077E-41FE-853D-CAC35D3403B0}" type="datetimeFigureOut">
              <a:rPr lang="en-IN" smtClean="0"/>
              <a:t>10-03-2020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3D22C926-5405-4416-ABA0-4BC216BEBB15}" type="slidenum">
              <a:rPr lang="en-IN" smtClean="0"/>
              <a:t>‹#›</a:t>
            </a:fld>
            <a:endParaRPr lang="en-IN"/>
          </a:p>
        </p:txBody>
      </p:sp>
    </p:spTree>
    <p:extLst>
      <p:ext uri="{BB962C8B-B14F-4D97-AF65-F5344CB8AC3E}">
        <p14:creationId xmlns:p14="http://schemas.microsoft.com/office/powerpoint/2010/main" val="3327384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2EEECF-077E-41FE-853D-CAC35D3403B0}" type="datetimeFigureOut">
              <a:rPr lang="en-IN" smtClean="0"/>
              <a:t>10-03-2020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22C926-5405-4416-ABA0-4BC216BEBB15}" type="slidenum">
              <a:rPr lang="en-IN" smtClean="0"/>
              <a:t>‹#›</a:t>
            </a:fld>
            <a:endParaRPr lang="en-IN"/>
          </a:p>
        </p:txBody>
      </p:sp>
    </p:spTree>
    <p:extLst>
      <p:ext uri="{BB962C8B-B14F-4D97-AF65-F5344CB8AC3E}">
        <p14:creationId xmlns:p14="http://schemas.microsoft.com/office/powerpoint/2010/main" val="3030157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C2EEECF-077E-41FE-853D-CAC35D3403B0}" type="datetimeFigureOut">
              <a:rPr lang="en-IN" smtClean="0"/>
              <a:t>10-03-2020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D22C926-5405-4416-ABA0-4BC216BEBB15}" type="slidenum">
              <a:rPr lang="en-IN" smtClean="0"/>
              <a:t>‹#›</a:t>
            </a:fld>
            <a:endParaRPr lang="en-IN"/>
          </a:p>
        </p:txBody>
      </p:sp>
    </p:spTree>
    <p:extLst>
      <p:ext uri="{BB962C8B-B14F-4D97-AF65-F5344CB8AC3E}">
        <p14:creationId xmlns:p14="http://schemas.microsoft.com/office/powerpoint/2010/main" val="101621381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12" name="Freeform: Shape 11">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98D88B-1FBE-413B-A307-7832E581BE6B}"/>
              </a:ext>
            </a:extLst>
          </p:cNvPr>
          <p:cNvSpPr>
            <a:spLocks noGrp="1"/>
          </p:cNvSpPr>
          <p:nvPr>
            <p:ph type="ctrTitle"/>
          </p:nvPr>
        </p:nvSpPr>
        <p:spPr>
          <a:xfrm>
            <a:off x="965505" y="623571"/>
            <a:ext cx="10260990" cy="3523885"/>
          </a:xfrm>
        </p:spPr>
        <p:txBody>
          <a:bodyPr>
            <a:normAutofit/>
          </a:bodyPr>
          <a:lstStyle/>
          <a:p>
            <a:pPr algn="ctr">
              <a:lnSpc>
                <a:spcPct val="90000"/>
              </a:lnSpc>
            </a:pPr>
            <a:r>
              <a:rPr lang="en-IN" sz="8000" dirty="0">
                <a:latin typeface="Times New Roman" panose="02020603050405020304" pitchFamily="18" charset="0"/>
                <a:cs typeface="Times New Roman" panose="02020603050405020304" pitchFamily="18" charset="0"/>
              </a:rPr>
              <a:t>Customer churn prediction and evaluation</a:t>
            </a:r>
          </a:p>
        </p:txBody>
      </p:sp>
      <p:sp>
        <p:nvSpPr>
          <p:cNvPr id="3" name="Subtitle 2">
            <a:extLst>
              <a:ext uri="{FF2B5EF4-FFF2-40B4-BE49-F238E27FC236}">
                <a16:creationId xmlns:a16="http://schemas.microsoft.com/office/drawing/2014/main" id="{0646C2E4-7F25-402C-BFC8-3883F65E1830}"/>
              </a:ext>
            </a:extLst>
          </p:cNvPr>
          <p:cNvSpPr>
            <a:spLocks noGrp="1"/>
          </p:cNvSpPr>
          <p:nvPr>
            <p:ph type="subTitle" idx="1"/>
          </p:nvPr>
        </p:nvSpPr>
        <p:spPr>
          <a:xfrm>
            <a:off x="965505" y="4777380"/>
            <a:ext cx="10260990" cy="1209763"/>
          </a:xfrm>
        </p:spPr>
        <p:txBody>
          <a:bodyPr>
            <a:normAutofit/>
          </a:bodyPr>
          <a:lstStyle/>
          <a:p>
            <a:pPr algn="ctr"/>
            <a:endParaRPr lang="en-IN" sz="2400">
              <a:solidFill>
                <a:schemeClr val="bg2"/>
              </a:solidFill>
            </a:endParaRPr>
          </a:p>
          <a:p>
            <a:pPr algn="ctr"/>
            <a:endParaRPr lang="en-IN" sz="240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3545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922EF6-2D57-4DFF-BC99-DB31214F238A}"/>
              </a:ext>
            </a:extLst>
          </p:cNvPr>
          <p:cNvSpPr>
            <a:spLocks noGrp="1"/>
          </p:cNvSpPr>
          <p:nvPr>
            <p:ph type="title"/>
          </p:nvPr>
        </p:nvSpPr>
        <p:spPr>
          <a:xfrm>
            <a:off x="643855" y="1447800"/>
            <a:ext cx="3108626" cy="4572000"/>
          </a:xfrm>
        </p:spPr>
        <p:txBody>
          <a:bodyPr anchor="ctr">
            <a:normAutofit/>
          </a:bodyPr>
          <a:lstStyle/>
          <a:p>
            <a:r>
              <a:rPr lang="en-IN" sz="3200">
                <a:solidFill>
                  <a:srgbClr val="F2F2F2"/>
                </a:solidFill>
              </a:rPr>
              <a:t>Content</a:t>
            </a:r>
          </a:p>
        </p:txBody>
      </p:sp>
      <p:sp>
        <p:nvSpPr>
          <p:cNvPr id="12" name="Freeform: Shape 11">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6" name="Rectangle 15">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C8F262DD-A641-4401-8FB8-8E13924B1F88}"/>
              </a:ext>
            </a:extLst>
          </p:cNvPr>
          <p:cNvGraphicFramePr>
            <a:graphicFrameLocks noGrp="1"/>
          </p:cNvGraphicFramePr>
          <p:nvPr>
            <p:ph idx="1"/>
            <p:extLst>
              <p:ext uri="{D42A27DB-BD31-4B8C-83A1-F6EECF244321}">
                <p14:modId xmlns:p14="http://schemas.microsoft.com/office/powerpoint/2010/main" val="123169109"/>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5876066"/>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D7F6EB-5E3E-48A6-88BF-783AE43D2E2B}"/>
              </a:ext>
            </a:extLst>
          </p:cNvPr>
          <p:cNvSpPr>
            <a:spLocks noGrp="1"/>
          </p:cNvSpPr>
          <p:nvPr>
            <p:ph type="title"/>
          </p:nvPr>
        </p:nvSpPr>
        <p:spPr>
          <a:xfrm>
            <a:off x="643855" y="1447800"/>
            <a:ext cx="3108626" cy="4572000"/>
          </a:xfrm>
        </p:spPr>
        <p:txBody>
          <a:bodyPr anchor="ctr">
            <a:normAutofit/>
          </a:bodyPr>
          <a:lstStyle/>
          <a:p>
            <a:r>
              <a:rPr lang="en-IN" sz="3200">
                <a:solidFill>
                  <a:srgbClr val="F2F2F2"/>
                </a:solidFill>
              </a:rPr>
              <a:t>Introduction</a:t>
            </a:r>
          </a:p>
        </p:txBody>
      </p:sp>
      <p:sp>
        <p:nvSpPr>
          <p:cNvPr id="12" name="Freeform: Shape 11">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6" name="Rectangle 15">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BF068B8C-3821-4B75-9EE7-393148FD223D}"/>
              </a:ext>
            </a:extLst>
          </p:cNvPr>
          <p:cNvGraphicFramePr>
            <a:graphicFrameLocks noGrp="1"/>
          </p:cNvGraphicFramePr>
          <p:nvPr>
            <p:ph idx="1"/>
            <p:extLst>
              <p:ext uri="{D42A27DB-BD31-4B8C-83A1-F6EECF244321}">
                <p14:modId xmlns:p14="http://schemas.microsoft.com/office/powerpoint/2010/main" val="4105759342"/>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1830483"/>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7"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4" name="Title 3">
            <a:extLst>
              <a:ext uri="{FF2B5EF4-FFF2-40B4-BE49-F238E27FC236}">
                <a16:creationId xmlns:a16="http://schemas.microsoft.com/office/drawing/2014/main" id="{680224A2-1419-4982-A711-0B646234CD9E}"/>
              </a:ext>
            </a:extLst>
          </p:cNvPr>
          <p:cNvSpPr>
            <a:spLocks noGrp="1"/>
          </p:cNvSpPr>
          <p:nvPr>
            <p:ph type="title"/>
          </p:nvPr>
        </p:nvSpPr>
        <p:spPr>
          <a:xfrm>
            <a:off x="806195" y="804672"/>
            <a:ext cx="3521359" cy="5248656"/>
          </a:xfrm>
        </p:spPr>
        <p:txBody>
          <a:bodyPr anchor="ctr">
            <a:normAutofit/>
          </a:bodyPr>
          <a:lstStyle/>
          <a:p>
            <a:pPr algn="ctr"/>
            <a:r>
              <a:rPr lang="en-IN" dirty="0"/>
              <a:t>Prediction Model Used and flow</a:t>
            </a:r>
            <a:endParaRPr lang="en-IN"/>
          </a:p>
        </p:txBody>
      </p:sp>
      <p:sp>
        <p:nvSpPr>
          <p:cNvPr id="3" name="Content Placeholder 2">
            <a:extLst>
              <a:ext uri="{FF2B5EF4-FFF2-40B4-BE49-F238E27FC236}">
                <a16:creationId xmlns:a16="http://schemas.microsoft.com/office/drawing/2014/main" id="{DB410DC3-DBF4-4562-9B8E-0A02DFD5B59A}"/>
              </a:ext>
            </a:extLst>
          </p:cNvPr>
          <p:cNvSpPr>
            <a:spLocks noGrp="1"/>
          </p:cNvSpPr>
          <p:nvPr>
            <p:ph idx="1"/>
          </p:nvPr>
        </p:nvSpPr>
        <p:spPr>
          <a:xfrm>
            <a:off x="4894917" y="1360423"/>
            <a:ext cx="6399930" cy="5248657"/>
          </a:xfrm>
        </p:spPr>
        <p:txBody>
          <a:bodyPr anchor="ctr">
            <a:normAutofit lnSpcReduction="10000"/>
          </a:bodyPr>
          <a:lstStyle/>
          <a:p>
            <a:pPr algn="just"/>
            <a:endParaRPr lang="en-IN" dirty="0"/>
          </a:p>
          <a:p>
            <a:pPr algn="just"/>
            <a:r>
              <a:rPr lang="en-IN" dirty="0"/>
              <a:t>Used random forest for prediction.</a:t>
            </a:r>
          </a:p>
          <a:p>
            <a:pPr algn="just"/>
            <a:r>
              <a:rPr lang="en-IN" dirty="0"/>
              <a:t>Basically any model would help to predict such as KNN, logistic regression and etc.</a:t>
            </a:r>
          </a:p>
          <a:p>
            <a:pPr algn="just"/>
            <a:r>
              <a:rPr lang="en-IN" dirty="0"/>
              <a:t>Choose random forest as it is convenient for me to work on and you can achieve high prediction percentage by using random forest.</a:t>
            </a:r>
          </a:p>
          <a:p>
            <a:pPr algn="just"/>
            <a:r>
              <a:rPr lang="en-IN" dirty="0"/>
              <a:t>Firstly I imported the data set and eliminated the columns which were not necessary for classification.</a:t>
            </a:r>
          </a:p>
          <a:p>
            <a:pPr algn="just"/>
            <a:r>
              <a:rPr lang="en-IN" dirty="0"/>
              <a:t>After removing the unnecessary fields, data is split into two categories training and testing. And after splitting data clean function is used to omit NA values as they are not required for classification.</a:t>
            </a:r>
          </a:p>
          <a:p>
            <a:pPr algn="just"/>
            <a:endParaRPr lang="en-IN" dirty="0"/>
          </a:p>
          <a:p>
            <a:pPr marL="0" indent="0" algn="just">
              <a:buNone/>
            </a:pPr>
            <a:endParaRPr lang="en-IN" dirty="0"/>
          </a:p>
          <a:p>
            <a:pPr algn="just"/>
            <a:endParaRPr lang="en-IN" dirty="0"/>
          </a:p>
        </p:txBody>
      </p:sp>
    </p:spTree>
    <p:extLst>
      <p:ext uri="{BB962C8B-B14F-4D97-AF65-F5344CB8AC3E}">
        <p14:creationId xmlns:p14="http://schemas.microsoft.com/office/powerpoint/2010/main" val="2477693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2" name="Freeform: Shape 12">
            <a:extLst>
              <a:ext uri="{FF2B5EF4-FFF2-40B4-BE49-F238E27FC236}">
                <a16:creationId xmlns:a16="http://schemas.microsoft.com/office/drawing/2014/main" id="{DBAF956B-591A-4461-BB3C-79AA176B09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15" name="Freeform 23">
            <a:extLst>
              <a:ext uri="{FF2B5EF4-FFF2-40B4-BE49-F238E27FC236}">
                <a16:creationId xmlns:a16="http://schemas.microsoft.com/office/drawing/2014/main" id="{E8895FAA-0D03-43F6-9594-A8733552E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7" name="Picture 6" descr="A screenshot of a cell phone&#10;&#10;Description automatically generated">
            <a:extLst>
              <a:ext uri="{FF2B5EF4-FFF2-40B4-BE49-F238E27FC236}">
                <a16:creationId xmlns:a16="http://schemas.microsoft.com/office/drawing/2014/main" id="{7ABBB997-4471-407B-86AA-AD26684E08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4410" y="673833"/>
            <a:ext cx="5449471" cy="3189934"/>
          </a:xfrm>
          <a:prstGeom prst="rect">
            <a:avLst/>
          </a:prstGeom>
          <a:effectLst/>
        </p:spPr>
      </p:pic>
      <p:sp>
        <p:nvSpPr>
          <p:cNvPr id="17" name="Rectangle 16">
            <a:extLst>
              <a:ext uri="{FF2B5EF4-FFF2-40B4-BE49-F238E27FC236}">
                <a16:creationId xmlns:a16="http://schemas.microsoft.com/office/drawing/2014/main" id="{918FB696-BC5E-43A4-9768-4BB5278B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BC0665BF-B85D-449F-ABEB-363C808C85B1}"/>
              </a:ext>
            </a:extLst>
          </p:cNvPr>
          <p:cNvSpPr>
            <a:spLocks noGrp="1"/>
          </p:cNvSpPr>
          <p:nvPr>
            <p:ph idx="1"/>
          </p:nvPr>
        </p:nvSpPr>
        <p:spPr>
          <a:xfrm>
            <a:off x="0" y="833796"/>
            <a:ext cx="5231209" cy="5751689"/>
          </a:xfrm>
        </p:spPr>
        <p:txBody>
          <a:bodyPr>
            <a:noAutofit/>
          </a:bodyPr>
          <a:lstStyle/>
          <a:p>
            <a:pPr algn="just">
              <a:lnSpc>
                <a:spcPct val="90000"/>
              </a:lnSpc>
            </a:pPr>
            <a:r>
              <a:rPr lang="en-IN" sz="1600" dirty="0"/>
              <a:t>Prediction model is then built using random forest.</a:t>
            </a:r>
          </a:p>
          <a:p>
            <a:pPr algn="just">
              <a:lnSpc>
                <a:spcPct val="90000"/>
              </a:lnSpc>
            </a:pPr>
            <a:r>
              <a:rPr lang="en-IN" sz="1600" dirty="0"/>
              <a:t>To obtain most skilful and accurate prediction, a machine learning algorithm is tuned.</a:t>
            </a:r>
          </a:p>
          <a:p>
            <a:pPr algn="just">
              <a:lnSpc>
                <a:spcPct val="90000"/>
              </a:lnSpc>
            </a:pPr>
            <a:r>
              <a:rPr lang="en-IN" sz="1600" dirty="0"/>
              <a:t>To discover that hyperparameters of the model are tuned.</a:t>
            </a:r>
          </a:p>
          <a:p>
            <a:pPr algn="just">
              <a:lnSpc>
                <a:spcPct val="90000"/>
              </a:lnSpc>
            </a:pPr>
            <a:r>
              <a:rPr lang="en-IN" sz="1600" dirty="0"/>
              <a:t>The model is tuned using </a:t>
            </a:r>
            <a:r>
              <a:rPr lang="en-IN" sz="1600" dirty="0" err="1"/>
              <a:t>tuneRF</a:t>
            </a:r>
            <a:r>
              <a:rPr lang="en-IN" sz="1600" dirty="0"/>
              <a:t> function and tuning is performed by splitting the node using </a:t>
            </a:r>
            <a:r>
              <a:rPr lang="en-IN" sz="1600" dirty="0" err="1"/>
              <a:t>mtry</a:t>
            </a:r>
            <a:r>
              <a:rPr lang="en-IN" sz="1600" dirty="0"/>
              <a:t> function.</a:t>
            </a:r>
          </a:p>
          <a:p>
            <a:pPr algn="just">
              <a:lnSpc>
                <a:spcPct val="90000"/>
              </a:lnSpc>
            </a:pPr>
            <a:r>
              <a:rPr lang="en-IN" sz="1600" dirty="0" err="1"/>
              <a:t>mtry</a:t>
            </a:r>
            <a:r>
              <a:rPr lang="en-IN" sz="1600" dirty="0"/>
              <a:t> splits every tree node. </a:t>
            </a:r>
            <a:r>
              <a:rPr lang="en-IN" sz="1600" dirty="0" err="1"/>
              <a:t>mtry</a:t>
            </a:r>
            <a:r>
              <a:rPr lang="en-IN" sz="1600" dirty="0"/>
              <a:t> defines the number of variables randomly sampled as candidates at each split.</a:t>
            </a:r>
          </a:p>
          <a:p>
            <a:pPr algn="just">
              <a:lnSpc>
                <a:spcPct val="90000"/>
              </a:lnSpc>
            </a:pPr>
            <a:r>
              <a:rPr lang="en-IN" sz="1600" dirty="0"/>
              <a:t>The attached screen shot shows the results obtained after splitting trees from random forest prediction model.</a:t>
            </a:r>
          </a:p>
          <a:p>
            <a:pPr algn="just">
              <a:lnSpc>
                <a:spcPct val="90000"/>
              </a:lnSpc>
            </a:pPr>
            <a:r>
              <a:rPr lang="en-IN" sz="1600" dirty="0"/>
              <a:t>Initially the accuracy was 79%  then taking the factors of </a:t>
            </a:r>
            <a:r>
              <a:rPr lang="en-IN" sz="1600" dirty="0" err="1"/>
              <a:t>mtry</a:t>
            </a:r>
            <a:r>
              <a:rPr lang="en-IN" sz="1600" dirty="0"/>
              <a:t> and trees into consideration, accuracy is increased to 97%  after completion of current model.</a:t>
            </a:r>
          </a:p>
          <a:p>
            <a:pPr algn="just">
              <a:lnSpc>
                <a:spcPct val="90000"/>
              </a:lnSpc>
            </a:pPr>
            <a:endParaRPr lang="en-IN" sz="1600" dirty="0"/>
          </a:p>
        </p:txBody>
      </p:sp>
      <p:pic>
        <p:nvPicPr>
          <p:cNvPr id="8" name="Picture 7" descr="A screenshot of a cell phone&#10;&#10;Description automatically generated">
            <a:extLst>
              <a:ext uri="{FF2B5EF4-FFF2-40B4-BE49-F238E27FC236}">
                <a16:creationId xmlns:a16="http://schemas.microsoft.com/office/drawing/2014/main" id="{8A307BC4-2E4A-46F6-AD16-87B5C16822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60792" y="4085841"/>
            <a:ext cx="3716706" cy="2162557"/>
          </a:xfrm>
          <a:prstGeom prst="rect">
            <a:avLst/>
          </a:prstGeom>
          <a:effectLst/>
        </p:spPr>
      </p:pic>
    </p:spTree>
    <p:extLst>
      <p:ext uri="{BB962C8B-B14F-4D97-AF65-F5344CB8AC3E}">
        <p14:creationId xmlns:p14="http://schemas.microsoft.com/office/powerpoint/2010/main" val="940047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0">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C4B3AB-B753-44AB-ABDC-8D6FC54E9549}"/>
              </a:ext>
            </a:extLst>
          </p:cNvPr>
          <p:cNvSpPr>
            <a:spLocks noGrp="1"/>
          </p:cNvSpPr>
          <p:nvPr>
            <p:ph type="title"/>
          </p:nvPr>
        </p:nvSpPr>
        <p:spPr>
          <a:xfrm>
            <a:off x="643855" y="1447799"/>
            <a:ext cx="3108626" cy="1444752"/>
          </a:xfrm>
        </p:spPr>
        <p:txBody>
          <a:bodyPr anchor="b">
            <a:normAutofit/>
          </a:bodyPr>
          <a:lstStyle/>
          <a:p>
            <a:pPr>
              <a:lnSpc>
                <a:spcPct val="90000"/>
              </a:lnSpc>
            </a:pPr>
            <a:r>
              <a:rPr lang="en-IN" sz="3200">
                <a:solidFill>
                  <a:srgbClr val="EBEBEB"/>
                </a:solidFill>
              </a:rPr>
              <a:t>Log loss evaluation model</a:t>
            </a:r>
          </a:p>
        </p:txBody>
      </p:sp>
      <p:sp>
        <p:nvSpPr>
          <p:cNvPr id="30"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1" name="Freeform: Shape 24">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32" name="Rectangle 26">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6D2A14CA-4FEE-4266-8778-62A745340A00}"/>
              </a:ext>
            </a:extLst>
          </p:cNvPr>
          <p:cNvSpPr>
            <a:spLocks noGrp="1"/>
          </p:cNvSpPr>
          <p:nvPr>
            <p:ph idx="1"/>
          </p:nvPr>
        </p:nvSpPr>
        <p:spPr>
          <a:xfrm>
            <a:off x="643855" y="3072385"/>
            <a:ext cx="3108057" cy="2947415"/>
          </a:xfrm>
        </p:spPr>
        <p:txBody>
          <a:bodyPr>
            <a:normAutofit/>
          </a:bodyPr>
          <a:lstStyle/>
          <a:p>
            <a:pPr>
              <a:lnSpc>
                <a:spcPct val="90000"/>
              </a:lnSpc>
            </a:pPr>
            <a:r>
              <a:rPr lang="en-IN" sz="1400">
                <a:solidFill>
                  <a:srgbClr val="FFFFFF"/>
                </a:solidFill>
              </a:rPr>
              <a:t>Log Loss takes into account the uncertainty of your prediction based on how much it varies from the actual label. This gives us a more nuanced view into the performance of our model.</a:t>
            </a:r>
          </a:p>
          <a:p>
            <a:pPr>
              <a:lnSpc>
                <a:spcPct val="90000"/>
              </a:lnSpc>
            </a:pPr>
            <a:r>
              <a:rPr lang="en-IN" sz="1400">
                <a:solidFill>
                  <a:srgbClr val="FFFFFF"/>
                </a:solidFill>
              </a:rPr>
              <a:t>In the developed model, churn is considered to be 1 and 0 for Yes and No respectively. And decided the performance of the model by the probability of obtaining class as 1 (Yes).</a:t>
            </a:r>
          </a:p>
        </p:txBody>
      </p:sp>
      <p:pic>
        <p:nvPicPr>
          <p:cNvPr id="5" name="Picture 4" descr="A screenshot of a cell phone&#10;&#10;Description automatically generated">
            <a:extLst>
              <a:ext uri="{FF2B5EF4-FFF2-40B4-BE49-F238E27FC236}">
                <a16:creationId xmlns:a16="http://schemas.microsoft.com/office/drawing/2014/main" id="{BCB0414A-8F8D-4517-8FFD-15218E737AE3}"/>
              </a:ext>
            </a:extLst>
          </p:cNvPr>
          <p:cNvPicPr>
            <a:picLocks noChangeAspect="1"/>
          </p:cNvPicPr>
          <p:nvPr/>
        </p:nvPicPr>
        <p:blipFill rotWithShape="1">
          <a:blip r:embed="rId2">
            <a:extLst>
              <a:ext uri="{28A0092B-C50C-407E-A947-70E740481C1C}">
                <a14:useLocalDpi xmlns:a14="http://schemas.microsoft.com/office/drawing/2010/main" val="0"/>
              </a:ext>
            </a:extLst>
          </a:blip>
          <a:srcRect t="14514"/>
          <a:stretch/>
        </p:blipFill>
        <p:spPr>
          <a:xfrm>
            <a:off x="5777366" y="1447799"/>
            <a:ext cx="5038017" cy="4572001"/>
          </a:xfrm>
          <a:prstGeom prst="rect">
            <a:avLst/>
          </a:prstGeom>
          <a:effectLst/>
        </p:spPr>
      </p:pic>
    </p:spTree>
    <p:extLst>
      <p:ext uri="{BB962C8B-B14F-4D97-AF65-F5344CB8AC3E}">
        <p14:creationId xmlns:p14="http://schemas.microsoft.com/office/powerpoint/2010/main" val="59366901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C73EC-1A47-4692-8D3D-1EE8437E3EFB}"/>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C61F7B1F-CE45-425A-AA10-92C96F3AEAF3}"/>
              </a:ext>
            </a:extLst>
          </p:cNvPr>
          <p:cNvSpPr>
            <a:spLocks noGrp="1"/>
          </p:cNvSpPr>
          <p:nvPr>
            <p:ph idx="1"/>
          </p:nvPr>
        </p:nvSpPr>
        <p:spPr/>
        <p:txBody>
          <a:bodyPr/>
          <a:lstStyle/>
          <a:p>
            <a:pPr algn="just"/>
            <a:r>
              <a:rPr lang="en-IN" dirty="0"/>
              <a:t>As the predicted probability approaches 1, log loss slowly decreases. As the predicted probability decreases, however, the log loss increases rapidly. Log loss penalizes both types of errors, but especially those predications that are confident and wrong.</a:t>
            </a:r>
          </a:p>
        </p:txBody>
      </p:sp>
    </p:spTree>
    <p:extLst>
      <p:ext uri="{BB962C8B-B14F-4D97-AF65-F5344CB8AC3E}">
        <p14:creationId xmlns:p14="http://schemas.microsoft.com/office/powerpoint/2010/main" val="29462833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12</TotalTime>
  <Words>481</Words>
  <Application>Microsoft Office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Century Gothic</vt:lpstr>
      <vt:lpstr>Times New Roman</vt:lpstr>
      <vt:lpstr>Wingdings 3</vt:lpstr>
      <vt:lpstr>Ion</vt:lpstr>
      <vt:lpstr>Customer churn prediction and evaluation</vt:lpstr>
      <vt:lpstr>Content</vt:lpstr>
      <vt:lpstr>Introduction</vt:lpstr>
      <vt:lpstr>Prediction Model Used and flow</vt:lpstr>
      <vt:lpstr>PowerPoint Presentation</vt:lpstr>
      <vt:lpstr>Log loss evaluation model</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prediction and evaluation</dc:title>
  <dc:creator>Ishan Gaikwad</dc:creator>
  <cp:lastModifiedBy>Ishan Gaikwad</cp:lastModifiedBy>
  <cp:revision>2</cp:revision>
  <dcterms:created xsi:type="dcterms:W3CDTF">2020-03-11T05:03:48Z</dcterms:created>
  <dcterms:modified xsi:type="dcterms:W3CDTF">2020-03-11T05:16:37Z</dcterms:modified>
</cp:coreProperties>
</file>