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2" r:id="rId7"/>
    <p:sldId id="261" r:id="rId8"/>
    <p:sldId id="258" r:id="rId9"/>
    <p:sldId id="259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79BDB-8A07-43DC-9E63-0278EBEC75F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DE40FD-4305-4CB8-83F1-124118007D5E}">
      <dgm:prSet/>
      <dgm:spPr/>
      <dgm:t>
        <a:bodyPr/>
        <a:lstStyle/>
        <a:p>
          <a:r>
            <a:rPr lang="en-IN"/>
            <a:t>Persistent stored data sets.</a:t>
          </a:r>
          <a:endParaRPr lang="en-US"/>
        </a:p>
      </dgm:t>
    </dgm:pt>
    <dgm:pt modelId="{2BBBCE27-B4F2-4954-B3C6-8C8123A59443}" type="parTrans" cxnId="{D64D281A-1229-4EEA-99D5-BFDE6AFA06BA}">
      <dgm:prSet/>
      <dgm:spPr/>
      <dgm:t>
        <a:bodyPr/>
        <a:lstStyle/>
        <a:p>
          <a:endParaRPr lang="en-US"/>
        </a:p>
      </dgm:t>
    </dgm:pt>
    <dgm:pt modelId="{9DDE1DEC-26D4-46F7-B08B-9FCDE1711DC2}" type="sibTrans" cxnId="{D64D281A-1229-4EEA-99D5-BFDE6AFA06BA}">
      <dgm:prSet/>
      <dgm:spPr/>
      <dgm:t>
        <a:bodyPr/>
        <a:lstStyle/>
        <a:p>
          <a:endParaRPr lang="en-US"/>
        </a:p>
      </dgm:t>
    </dgm:pt>
    <dgm:pt modelId="{1F317C42-58DE-4A52-A244-DD04B260D30D}">
      <dgm:prSet/>
      <dgm:spPr/>
      <dgm:t>
        <a:bodyPr/>
        <a:lstStyle/>
        <a:p>
          <a:r>
            <a:rPr lang="en-IN"/>
            <a:t>Hierarchic name space visible to all processes.</a:t>
          </a:r>
          <a:endParaRPr lang="en-US"/>
        </a:p>
      </dgm:t>
    </dgm:pt>
    <dgm:pt modelId="{F24A81D5-1E2F-49BF-9C4A-ABDD0FDD2575}" type="parTrans" cxnId="{1C63B8B6-0EC4-4554-B0D9-693C6EBEB024}">
      <dgm:prSet/>
      <dgm:spPr/>
      <dgm:t>
        <a:bodyPr/>
        <a:lstStyle/>
        <a:p>
          <a:endParaRPr lang="en-US"/>
        </a:p>
      </dgm:t>
    </dgm:pt>
    <dgm:pt modelId="{176E9905-1B1C-497B-B292-173C7D8DCD3E}" type="sibTrans" cxnId="{1C63B8B6-0EC4-4554-B0D9-693C6EBEB024}">
      <dgm:prSet/>
      <dgm:spPr/>
      <dgm:t>
        <a:bodyPr/>
        <a:lstStyle/>
        <a:p>
          <a:endParaRPr lang="en-US"/>
        </a:p>
      </dgm:t>
    </dgm:pt>
    <dgm:pt modelId="{63AFB0F9-54CE-4DDE-B690-916E303EE59C}">
      <dgm:prSet/>
      <dgm:spPr/>
      <dgm:t>
        <a:bodyPr/>
        <a:lstStyle/>
        <a:p>
          <a:r>
            <a:rPr lang="en-IN"/>
            <a:t>API with the following characteristics:</a:t>
          </a:r>
          <a:endParaRPr lang="en-US"/>
        </a:p>
      </dgm:t>
    </dgm:pt>
    <dgm:pt modelId="{1CAA50A4-C51B-435B-BE40-2402052A0E9A}" type="parTrans" cxnId="{3E74799F-603A-4C57-B9A1-86A59E2ADB28}">
      <dgm:prSet/>
      <dgm:spPr/>
      <dgm:t>
        <a:bodyPr/>
        <a:lstStyle/>
        <a:p>
          <a:endParaRPr lang="en-US"/>
        </a:p>
      </dgm:t>
    </dgm:pt>
    <dgm:pt modelId="{40E5BED8-C7A5-41C0-8E6A-22CD66445857}" type="sibTrans" cxnId="{3E74799F-603A-4C57-B9A1-86A59E2ADB28}">
      <dgm:prSet/>
      <dgm:spPr/>
      <dgm:t>
        <a:bodyPr/>
        <a:lstStyle/>
        <a:p>
          <a:endParaRPr lang="en-US"/>
        </a:p>
      </dgm:t>
    </dgm:pt>
    <dgm:pt modelId="{A2BC9BD9-B2CA-444C-A8AB-39B1BBD159A8}">
      <dgm:prSet/>
      <dgm:spPr/>
      <dgm:t>
        <a:bodyPr/>
        <a:lstStyle/>
        <a:p>
          <a:r>
            <a:rPr lang="en-IN"/>
            <a:t>Share date between users , with access control.</a:t>
          </a:r>
          <a:endParaRPr lang="en-US"/>
        </a:p>
      </dgm:t>
    </dgm:pt>
    <dgm:pt modelId="{B338DE7B-0DC9-4DA0-B7B2-2701111244F1}" type="parTrans" cxnId="{E1646880-6CC7-405C-A10C-6C884917457C}">
      <dgm:prSet/>
      <dgm:spPr/>
      <dgm:t>
        <a:bodyPr/>
        <a:lstStyle/>
        <a:p>
          <a:endParaRPr lang="en-US"/>
        </a:p>
      </dgm:t>
    </dgm:pt>
    <dgm:pt modelId="{B62B917C-4C29-4568-A445-04062EB027B6}" type="sibTrans" cxnId="{E1646880-6CC7-405C-A10C-6C884917457C}">
      <dgm:prSet/>
      <dgm:spPr/>
      <dgm:t>
        <a:bodyPr/>
        <a:lstStyle/>
        <a:p>
          <a:endParaRPr lang="en-US"/>
        </a:p>
      </dgm:t>
    </dgm:pt>
    <dgm:pt modelId="{0BF2B491-14CE-4198-AA33-A0B1D1D012C5}">
      <dgm:prSet/>
      <dgm:spPr/>
      <dgm:t>
        <a:bodyPr/>
        <a:lstStyle/>
        <a:p>
          <a:r>
            <a:rPr lang="en-IN"/>
            <a:t>Access and update operations on persistently stored data sets.</a:t>
          </a:r>
          <a:endParaRPr lang="en-US"/>
        </a:p>
      </dgm:t>
    </dgm:pt>
    <dgm:pt modelId="{F29DFB6D-873E-4F43-9690-6E7DB814E729}" type="parTrans" cxnId="{C985D60C-5122-4F18-852E-46B2ABB66C81}">
      <dgm:prSet/>
      <dgm:spPr/>
      <dgm:t>
        <a:bodyPr/>
        <a:lstStyle/>
        <a:p>
          <a:endParaRPr lang="en-US"/>
        </a:p>
      </dgm:t>
    </dgm:pt>
    <dgm:pt modelId="{B3F00B4C-9BD7-433B-994D-A9A899C23511}" type="sibTrans" cxnId="{C985D60C-5122-4F18-852E-46B2ABB66C81}">
      <dgm:prSet/>
      <dgm:spPr/>
      <dgm:t>
        <a:bodyPr/>
        <a:lstStyle/>
        <a:p>
          <a:endParaRPr lang="en-US"/>
        </a:p>
      </dgm:t>
    </dgm:pt>
    <dgm:pt modelId="{CFEC9548-0E71-48FB-9D47-3B46D18D974F}">
      <dgm:prSet/>
      <dgm:spPr/>
      <dgm:t>
        <a:bodyPr/>
        <a:lstStyle/>
        <a:p>
          <a:r>
            <a:rPr lang="en-IN"/>
            <a:t>Sequential access model.</a:t>
          </a:r>
          <a:endParaRPr lang="en-US"/>
        </a:p>
      </dgm:t>
    </dgm:pt>
    <dgm:pt modelId="{41FDE192-7FA2-4042-8105-9B032B7A7DAF}" type="parTrans" cxnId="{B54B8E25-C5AD-441D-A412-0C552CFE5635}">
      <dgm:prSet/>
      <dgm:spPr/>
      <dgm:t>
        <a:bodyPr/>
        <a:lstStyle/>
        <a:p>
          <a:endParaRPr lang="en-US"/>
        </a:p>
      </dgm:t>
    </dgm:pt>
    <dgm:pt modelId="{625B65B6-352E-4431-BE7D-2097E2A0465A}" type="sibTrans" cxnId="{B54B8E25-C5AD-441D-A412-0C552CFE5635}">
      <dgm:prSet/>
      <dgm:spPr/>
      <dgm:t>
        <a:bodyPr/>
        <a:lstStyle/>
        <a:p>
          <a:endParaRPr lang="en-US"/>
        </a:p>
      </dgm:t>
    </dgm:pt>
    <dgm:pt modelId="{A11E6EC6-C54C-4DF8-9012-38A87DF1199C}">
      <dgm:prSet/>
      <dgm:spPr/>
      <dgm:t>
        <a:bodyPr/>
        <a:lstStyle/>
        <a:p>
          <a:r>
            <a:rPr lang="en-IN"/>
            <a:t>Concurrent access:- Only for read-only access.</a:t>
          </a:r>
          <a:endParaRPr lang="en-US"/>
        </a:p>
      </dgm:t>
    </dgm:pt>
    <dgm:pt modelId="{6B986857-7726-4DBF-B07D-D4FE1152BEAA}" type="parTrans" cxnId="{9FD1F889-031C-41F3-B61F-6C1ED6EC6E20}">
      <dgm:prSet/>
      <dgm:spPr/>
      <dgm:t>
        <a:bodyPr/>
        <a:lstStyle/>
        <a:p>
          <a:endParaRPr lang="en-US"/>
        </a:p>
      </dgm:t>
    </dgm:pt>
    <dgm:pt modelId="{91F0DF1A-3309-4BE8-BBEF-205D490E838B}" type="sibTrans" cxnId="{9FD1F889-031C-41F3-B61F-6C1ED6EC6E20}">
      <dgm:prSet/>
      <dgm:spPr/>
      <dgm:t>
        <a:bodyPr/>
        <a:lstStyle/>
        <a:p>
          <a:endParaRPr lang="en-US"/>
        </a:p>
      </dgm:t>
    </dgm:pt>
    <dgm:pt modelId="{5AE61FC1-A755-4A2D-9940-BCF9AE81C032}">
      <dgm:prSet/>
      <dgm:spPr/>
      <dgm:t>
        <a:bodyPr/>
        <a:lstStyle/>
        <a:p>
          <a:r>
            <a:rPr lang="en-IN"/>
            <a:t>Other features:- mountable file stores</a:t>
          </a:r>
          <a:endParaRPr lang="en-US"/>
        </a:p>
      </dgm:t>
    </dgm:pt>
    <dgm:pt modelId="{F3CE4021-341A-41FE-86C2-FB2CDA5CF2A7}" type="parTrans" cxnId="{AC6641DF-F145-4831-81ED-67A3BCE54F3C}">
      <dgm:prSet/>
      <dgm:spPr/>
      <dgm:t>
        <a:bodyPr/>
        <a:lstStyle/>
        <a:p>
          <a:endParaRPr lang="en-US"/>
        </a:p>
      </dgm:t>
    </dgm:pt>
    <dgm:pt modelId="{9443FA82-4978-4541-B520-7244E36DFB9D}" type="sibTrans" cxnId="{AC6641DF-F145-4831-81ED-67A3BCE54F3C}">
      <dgm:prSet/>
      <dgm:spPr/>
      <dgm:t>
        <a:bodyPr/>
        <a:lstStyle/>
        <a:p>
          <a:endParaRPr lang="en-US"/>
        </a:p>
      </dgm:t>
    </dgm:pt>
    <dgm:pt modelId="{53BDB4FF-0BD5-494F-B68B-06222EBD7CAF}" type="pres">
      <dgm:prSet presAssocID="{22179BDB-8A07-43DC-9E63-0278EBEC75F7}" presName="Name0" presStyleCnt="0">
        <dgm:presLayoutVars>
          <dgm:dir/>
          <dgm:animLvl val="lvl"/>
          <dgm:resizeHandles val="exact"/>
        </dgm:presLayoutVars>
      </dgm:prSet>
      <dgm:spPr/>
    </dgm:pt>
    <dgm:pt modelId="{B6059977-C479-4DC1-9043-A773A3E121CF}" type="pres">
      <dgm:prSet presAssocID="{63AFB0F9-54CE-4DDE-B690-916E303EE59C}" presName="boxAndChildren" presStyleCnt="0"/>
      <dgm:spPr/>
    </dgm:pt>
    <dgm:pt modelId="{39CDC914-4066-483D-86DA-C828E549E7A9}" type="pres">
      <dgm:prSet presAssocID="{63AFB0F9-54CE-4DDE-B690-916E303EE59C}" presName="parentTextBox" presStyleLbl="node1" presStyleIdx="0" presStyleCnt="3"/>
      <dgm:spPr/>
    </dgm:pt>
    <dgm:pt modelId="{765CF0B4-28F0-4D80-B486-016D877200C2}" type="pres">
      <dgm:prSet presAssocID="{63AFB0F9-54CE-4DDE-B690-916E303EE59C}" presName="entireBox" presStyleLbl="node1" presStyleIdx="0" presStyleCnt="3"/>
      <dgm:spPr/>
    </dgm:pt>
    <dgm:pt modelId="{A60DDCF6-1F4C-44AA-B1C6-AB50E51617F5}" type="pres">
      <dgm:prSet presAssocID="{63AFB0F9-54CE-4DDE-B690-916E303EE59C}" presName="descendantBox" presStyleCnt="0"/>
      <dgm:spPr/>
    </dgm:pt>
    <dgm:pt modelId="{C05DC762-8CC3-45C6-981E-24D520C144BD}" type="pres">
      <dgm:prSet presAssocID="{A2BC9BD9-B2CA-444C-A8AB-39B1BBD159A8}" presName="childTextBox" presStyleLbl="fgAccFollowNode1" presStyleIdx="0" presStyleCnt="5">
        <dgm:presLayoutVars>
          <dgm:bulletEnabled val="1"/>
        </dgm:presLayoutVars>
      </dgm:prSet>
      <dgm:spPr/>
    </dgm:pt>
    <dgm:pt modelId="{D8D4EBB2-FCF1-4167-B159-1322A9E2E01B}" type="pres">
      <dgm:prSet presAssocID="{0BF2B491-14CE-4198-AA33-A0B1D1D012C5}" presName="childTextBox" presStyleLbl="fgAccFollowNode1" presStyleIdx="1" presStyleCnt="5">
        <dgm:presLayoutVars>
          <dgm:bulletEnabled val="1"/>
        </dgm:presLayoutVars>
      </dgm:prSet>
      <dgm:spPr/>
    </dgm:pt>
    <dgm:pt modelId="{A716D269-C527-47F4-A7F4-B19C436D2109}" type="pres">
      <dgm:prSet presAssocID="{CFEC9548-0E71-48FB-9D47-3B46D18D974F}" presName="childTextBox" presStyleLbl="fgAccFollowNode1" presStyleIdx="2" presStyleCnt="5">
        <dgm:presLayoutVars>
          <dgm:bulletEnabled val="1"/>
        </dgm:presLayoutVars>
      </dgm:prSet>
      <dgm:spPr/>
    </dgm:pt>
    <dgm:pt modelId="{6193A86F-A84E-4B50-9F37-3F30590E0635}" type="pres">
      <dgm:prSet presAssocID="{A11E6EC6-C54C-4DF8-9012-38A87DF1199C}" presName="childTextBox" presStyleLbl="fgAccFollowNode1" presStyleIdx="3" presStyleCnt="5">
        <dgm:presLayoutVars>
          <dgm:bulletEnabled val="1"/>
        </dgm:presLayoutVars>
      </dgm:prSet>
      <dgm:spPr/>
    </dgm:pt>
    <dgm:pt modelId="{A2D7B75A-F083-495A-B31A-65865B1D2278}" type="pres">
      <dgm:prSet presAssocID="{5AE61FC1-A755-4A2D-9940-BCF9AE81C032}" presName="childTextBox" presStyleLbl="fgAccFollowNode1" presStyleIdx="4" presStyleCnt="5">
        <dgm:presLayoutVars>
          <dgm:bulletEnabled val="1"/>
        </dgm:presLayoutVars>
      </dgm:prSet>
      <dgm:spPr/>
    </dgm:pt>
    <dgm:pt modelId="{87C6E026-969D-410B-B1F7-E5A595086467}" type="pres">
      <dgm:prSet presAssocID="{176E9905-1B1C-497B-B292-173C7D8DCD3E}" presName="sp" presStyleCnt="0"/>
      <dgm:spPr/>
    </dgm:pt>
    <dgm:pt modelId="{AC4E682C-EFDC-4882-A19B-C4B314561026}" type="pres">
      <dgm:prSet presAssocID="{1F317C42-58DE-4A52-A244-DD04B260D30D}" presName="arrowAndChildren" presStyleCnt="0"/>
      <dgm:spPr/>
    </dgm:pt>
    <dgm:pt modelId="{8BFD422D-6EAB-4B37-A209-FF0CC322B7E3}" type="pres">
      <dgm:prSet presAssocID="{1F317C42-58DE-4A52-A244-DD04B260D30D}" presName="parentTextArrow" presStyleLbl="node1" presStyleIdx="1" presStyleCnt="3"/>
      <dgm:spPr/>
    </dgm:pt>
    <dgm:pt modelId="{449097E0-B83C-49EB-B618-2DE5D7BEA36D}" type="pres">
      <dgm:prSet presAssocID="{9DDE1DEC-26D4-46F7-B08B-9FCDE1711DC2}" presName="sp" presStyleCnt="0"/>
      <dgm:spPr/>
    </dgm:pt>
    <dgm:pt modelId="{CC99BC30-8805-42F6-A215-FE37EF06F7F4}" type="pres">
      <dgm:prSet presAssocID="{F4DE40FD-4305-4CB8-83F1-124118007D5E}" presName="arrowAndChildren" presStyleCnt="0"/>
      <dgm:spPr/>
    </dgm:pt>
    <dgm:pt modelId="{38A2AA0E-9B97-4D9A-9AD8-5BD7C381A313}" type="pres">
      <dgm:prSet presAssocID="{F4DE40FD-4305-4CB8-83F1-124118007D5E}" presName="parentTextArrow" presStyleLbl="node1" presStyleIdx="2" presStyleCnt="3"/>
      <dgm:spPr/>
    </dgm:pt>
  </dgm:ptLst>
  <dgm:cxnLst>
    <dgm:cxn modelId="{C985D60C-5122-4F18-852E-46B2ABB66C81}" srcId="{63AFB0F9-54CE-4DDE-B690-916E303EE59C}" destId="{0BF2B491-14CE-4198-AA33-A0B1D1D012C5}" srcOrd="1" destOrd="0" parTransId="{F29DFB6D-873E-4F43-9690-6E7DB814E729}" sibTransId="{B3F00B4C-9BD7-433B-994D-A9A899C23511}"/>
    <dgm:cxn modelId="{2440510F-8FE6-4287-A59D-7F5237F351DC}" type="presOf" srcId="{63AFB0F9-54CE-4DDE-B690-916E303EE59C}" destId="{39CDC914-4066-483D-86DA-C828E549E7A9}" srcOrd="0" destOrd="0" presId="urn:microsoft.com/office/officeart/2005/8/layout/process4"/>
    <dgm:cxn modelId="{E2617A14-8A44-400C-8902-4E61CD817274}" type="presOf" srcId="{0BF2B491-14CE-4198-AA33-A0B1D1D012C5}" destId="{D8D4EBB2-FCF1-4167-B159-1322A9E2E01B}" srcOrd="0" destOrd="0" presId="urn:microsoft.com/office/officeart/2005/8/layout/process4"/>
    <dgm:cxn modelId="{D64D281A-1229-4EEA-99D5-BFDE6AFA06BA}" srcId="{22179BDB-8A07-43DC-9E63-0278EBEC75F7}" destId="{F4DE40FD-4305-4CB8-83F1-124118007D5E}" srcOrd="0" destOrd="0" parTransId="{2BBBCE27-B4F2-4954-B3C6-8C8123A59443}" sibTransId="{9DDE1DEC-26D4-46F7-B08B-9FCDE1711DC2}"/>
    <dgm:cxn modelId="{B54B8E25-C5AD-441D-A412-0C552CFE5635}" srcId="{63AFB0F9-54CE-4DDE-B690-916E303EE59C}" destId="{CFEC9548-0E71-48FB-9D47-3B46D18D974F}" srcOrd="2" destOrd="0" parTransId="{41FDE192-7FA2-4042-8105-9B032B7A7DAF}" sibTransId="{625B65B6-352E-4431-BE7D-2097E2A0465A}"/>
    <dgm:cxn modelId="{92B7E125-1700-4AF0-ABE9-AF4FB036EA53}" type="presOf" srcId="{5AE61FC1-A755-4A2D-9940-BCF9AE81C032}" destId="{A2D7B75A-F083-495A-B31A-65865B1D2278}" srcOrd="0" destOrd="0" presId="urn:microsoft.com/office/officeart/2005/8/layout/process4"/>
    <dgm:cxn modelId="{2BE59F6E-27D9-41CC-882D-84F6FC99527B}" type="presOf" srcId="{A2BC9BD9-B2CA-444C-A8AB-39B1BBD159A8}" destId="{C05DC762-8CC3-45C6-981E-24D520C144BD}" srcOrd="0" destOrd="0" presId="urn:microsoft.com/office/officeart/2005/8/layout/process4"/>
    <dgm:cxn modelId="{65EF0179-059D-419A-9A8C-586788F9CA2A}" type="presOf" srcId="{63AFB0F9-54CE-4DDE-B690-916E303EE59C}" destId="{765CF0B4-28F0-4D80-B486-016D877200C2}" srcOrd="1" destOrd="0" presId="urn:microsoft.com/office/officeart/2005/8/layout/process4"/>
    <dgm:cxn modelId="{1C2A567C-22F8-479D-BD6F-344B4C262E9D}" type="presOf" srcId="{A11E6EC6-C54C-4DF8-9012-38A87DF1199C}" destId="{6193A86F-A84E-4B50-9F37-3F30590E0635}" srcOrd="0" destOrd="0" presId="urn:microsoft.com/office/officeart/2005/8/layout/process4"/>
    <dgm:cxn modelId="{E1646880-6CC7-405C-A10C-6C884917457C}" srcId="{63AFB0F9-54CE-4DDE-B690-916E303EE59C}" destId="{A2BC9BD9-B2CA-444C-A8AB-39B1BBD159A8}" srcOrd="0" destOrd="0" parTransId="{B338DE7B-0DC9-4DA0-B7B2-2701111244F1}" sibTransId="{B62B917C-4C29-4568-A445-04062EB027B6}"/>
    <dgm:cxn modelId="{9FD1F889-031C-41F3-B61F-6C1ED6EC6E20}" srcId="{63AFB0F9-54CE-4DDE-B690-916E303EE59C}" destId="{A11E6EC6-C54C-4DF8-9012-38A87DF1199C}" srcOrd="3" destOrd="0" parTransId="{6B986857-7726-4DBF-B07D-D4FE1152BEAA}" sibTransId="{91F0DF1A-3309-4BE8-BBEF-205D490E838B}"/>
    <dgm:cxn modelId="{3E74799F-603A-4C57-B9A1-86A59E2ADB28}" srcId="{22179BDB-8A07-43DC-9E63-0278EBEC75F7}" destId="{63AFB0F9-54CE-4DDE-B690-916E303EE59C}" srcOrd="2" destOrd="0" parTransId="{1CAA50A4-C51B-435B-BE40-2402052A0E9A}" sibTransId="{40E5BED8-C7A5-41C0-8E6A-22CD66445857}"/>
    <dgm:cxn modelId="{75B0FBA2-C56D-4D4F-8323-601120E2990C}" type="presOf" srcId="{22179BDB-8A07-43DC-9E63-0278EBEC75F7}" destId="{53BDB4FF-0BD5-494F-B68B-06222EBD7CAF}" srcOrd="0" destOrd="0" presId="urn:microsoft.com/office/officeart/2005/8/layout/process4"/>
    <dgm:cxn modelId="{22A19BA5-88E6-4197-AAB2-8B5850A7218B}" type="presOf" srcId="{CFEC9548-0E71-48FB-9D47-3B46D18D974F}" destId="{A716D269-C527-47F4-A7F4-B19C436D2109}" srcOrd="0" destOrd="0" presId="urn:microsoft.com/office/officeart/2005/8/layout/process4"/>
    <dgm:cxn modelId="{1C63B8B6-0EC4-4554-B0D9-693C6EBEB024}" srcId="{22179BDB-8A07-43DC-9E63-0278EBEC75F7}" destId="{1F317C42-58DE-4A52-A244-DD04B260D30D}" srcOrd="1" destOrd="0" parTransId="{F24A81D5-1E2F-49BF-9C4A-ABDD0FDD2575}" sibTransId="{176E9905-1B1C-497B-B292-173C7D8DCD3E}"/>
    <dgm:cxn modelId="{0A39F4DB-7DC9-4F20-8547-E1E686F83138}" type="presOf" srcId="{F4DE40FD-4305-4CB8-83F1-124118007D5E}" destId="{38A2AA0E-9B97-4D9A-9AD8-5BD7C381A313}" srcOrd="0" destOrd="0" presId="urn:microsoft.com/office/officeart/2005/8/layout/process4"/>
    <dgm:cxn modelId="{AC6641DF-F145-4831-81ED-67A3BCE54F3C}" srcId="{63AFB0F9-54CE-4DDE-B690-916E303EE59C}" destId="{5AE61FC1-A755-4A2D-9940-BCF9AE81C032}" srcOrd="4" destOrd="0" parTransId="{F3CE4021-341A-41FE-86C2-FB2CDA5CF2A7}" sibTransId="{9443FA82-4978-4541-B520-7244E36DFB9D}"/>
    <dgm:cxn modelId="{A76664E4-9062-4801-A943-6F4A18E64AF7}" type="presOf" srcId="{1F317C42-58DE-4A52-A244-DD04B260D30D}" destId="{8BFD422D-6EAB-4B37-A209-FF0CC322B7E3}" srcOrd="0" destOrd="0" presId="urn:microsoft.com/office/officeart/2005/8/layout/process4"/>
    <dgm:cxn modelId="{3DFA2FAC-7FF6-4DC1-8410-81AA55833F3B}" type="presParOf" srcId="{53BDB4FF-0BD5-494F-B68B-06222EBD7CAF}" destId="{B6059977-C479-4DC1-9043-A773A3E121CF}" srcOrd="0" destOrd="0" presId="urn:microsoft.com/office/officeart/2005/8/layout/process4"/>
    <dgm:cxn modelId="{507998BD-61F6-4AA7-AE6F-0226CF7E6621}" type="presParOf" srcId="{B6059977-C479-4DC1-9043-A773A3E121CF}" destId="{39CDC914-4066-483D-86DA-C828E549E7A9}" srcOrd="0" destOrd="0" presId="urn:microsoft.com/office/officeart/2005/8/layout/process4"/>
    <dgm:cxn modelId="{A7C7385F-D3C1-4D3D-992B-00AD015E4633}" type="presParOf" srcId="{B6059977-C479-4DC1-9043-A773A3E121CF}" destId="{765CF0B4-28F0-4D80-B486-016D877200C2}" srcOrd="1" destOrd="0" presId="urn:microsoft.com/office/officeart/2005/8/layout/process4"/>
    <dgm:cxn modelId="{1AFF5785-B92F-4BC3-BA5F-54158BA42B18}" type="presParOf" srcId="{B6059977-C479-4DC1-9043-A773A3E121CF}" destId="{A60DDCF6-1F4C-44AA-B1C6-AB50E51617F5}" srcOrd="2" destOrd="0" presId="urn:microsoft.com/office/officeart/2005/8/layout/process4"/>
    <dgm:cxn modelId="{DA59AA78-5FA6-4085-8072-B3F685931247}" type="presParOf" srcId="{A60DDCF6-1F4C-44AA-B1C6-AB50E51617F5}" destId="{C05DC762-8CC3-45C6-981E-24D520C144BD}" srcOrd="0" destOrd="0" presId="urn:microsoft.com/office/officeart/2005/8/layout/process4"/>
    <dgm:cxn modelId="{A3251018-19EB-4712-97E0-D60F6149AAFB}" type="presParOf" srcId="{A60DDCF6-1F4C-44AA-B1C6-AB50E51617F5}" destId="{D8D4EBB2-FCF1-4167-B159-1322A9E2E01B}" srcOrd="1" destOrd="0" presId="urn:microsoft.com/office/officeart/2005/8/layout/process4"/>
    <dgm:cxn modelId="{BB89B860-604D-4953-A0C6-35E5FCEE8A71}" type="presParOf" srcId="{A60DDCF6-1F4C-44AA-B1C6-AB50E51617F5}" destId="{A716D269-C527-47F4-A7F4-B19C436D2109}" srcOrd="2" destOrd="0" presId="urn:microsoft.com/office/officeart/2005/8/layout/process4"/>
    <dgm:cxn modelId="{EE28684D-16C8-4978-BF14-CCC1D738D9DA}" type="presParOf" srcId="{A60DDCF6-1F4C-44AA-B1C6-AB50E51617F5}" destId="{6193A86F-A84E-4B50-9F37-3F30590E0635}" srcOrd="3" destOrd="0" presId="urn:microsoft.com/office/officeart/2005/8/layout/process4"/>
    <dgm:cxn modelId="{04EABDB2-8632-45DB-B5F4-F0371588B4F7}" type="presParOf" srcId="{A60DDCF6-1F4C-44AA-B1C6-AB50E51617F5}" destId="{A2D7B75A-F083-495A-B31A-65865B1D2278}" srcOrd="4" destOrd="0" presId="urn:microsoft.com/office/officeart/2005/8/layout/process4"/>
    <dgm:cxn modelId="{32984181-B927-446F-9D61-417456F60C56}" type="presParOf" srcId="{53BDB4FF-0BD5-494F-B68B-06222EBD7CAF}" destId="{87C6E026-969D-410B-B1F7-E5A595086467}" srcOrd="1" destOrd="0" presId="urn:microsoft.com/office/officeart/2005/8/layout/process4"/>
    <dgm:cxn modelId="{B2EB90A0-D4BD-4C59-83A6-D089B20B8DC3}" type="presParOf" srcId="{53BDB4FF-0BD5-494F-B68B-06222EBD7CAF}" destId="{AC4E682C-EFDC-4882-A19B-C4B314561026}" srcOrd="2" destOrd="0" presId="urn:microsoft.com/office/officeart/2005/8/layout/process4"/>
    <dgm:cxn modelId="{162D7706-4BD3-4F7F-954F-100CCF0BF609}" type="presParOf" srcId="{AC4E682C-EFDC-4882-A19B-C4B314561026}" destId="{8BFD422D-6EAB-4B37-A209-FF0CC322B7E3}" srcOrd="0" destOrd="0" presId="urn:microsoft.com/office/officeart/2005/8/layout/process4"/>
    <dgm:cxn modelId="{96C298D0-DC3E-435A-85BB-64F353942C9D}" type="presParOf" srcId="{53BDB4FF-0BD5-494F-B68B-06222EBD7CAF}" destId="{449097E0-B83C-49EB-B618-2DE5D7BEA36D}" srcOrd="3" destOrd="0" presId="urn:microsoft.com/office/officeart/2005/8/layout/process4"/>
    <dgm:cxn modelId="{87C8B627-D85B-4954-A40D-635BF29E65B7}" type="presParOf" srcId="{53BDB4FF-0BD5-494F-B68B-06222EBD7CAF}" destId="{CC99BC30-8805-42F6-A215-FE37EF06F7F4}" srcOrd="4" destOrd="0" presId="urn:microsoft.com/office/officeart/2005/8/layout/process4"/>
    <dgm:cxn modelId="{BBD7BF37-E1D1-42D8-AF97-902B1CD1CD7E}" type="presParOf" srcId="{CC99BC30-8805-42F6-A215-FE37EF06F7F4}" destId="{38A2AA0E-9B97-4D9A-9AD8-5BD7C381A3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CF0B4-28F0-4D80-B486-016D877200C2}">
      <dsp:nvSpPr>
        <dsp:cNvPr id="0" name=""/>
        <dsp:cNvSpPr/>
      </dsp:nvSpPr>
      <dsp:spPr>
        <a:xfrm>
          <a:off x="0" y="3724484"/>
          <a:ext cx="5115491" cy="1222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API with the following characteristics:</a:t>
          </a:r>
          <a:endParaRPr lang="en-US" sz="2300" kern="1200"/>
        </a:p>
      </dsp:txBody>
      <dsp:txXfrm>
        <a:off x="0" y="3724484"/>
        <a:ext cx="5115491" cy="660127"/>
      </dsp:txXfrm>
    </dsp:sp>
    <dsp:sp modelId="{C05DC762-8CC3-45C6-981E-24D520C144BD}">
      <dsp:nvSpPr>
        <dsp:cNvPr id="0" name=""/>
        <dsp:cNvSpPr/>
      </dsp:nvSpPr>
      <dsp:spPr>
        <a:xfrm>
          <a:off x="624" y="4360163"/>
          <a:ext cx="1022848" cy="5623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Share date between users , with access control.</a:t>
          </a:r>
          <a:endParaRPr lang="en-US" sz="900" kern="1200"/>
        </a:p>
      </dsp:txBody>
      <dsp:txXfrm>
        <a:off x="624" y="4360163"/>
        <a:ext cx="1022848" cy="562331"/>
      </dsp:txXfrm>
    </dsp:sp>
    <dsp:sp modelId="{D8D4EBB2-FCF1-4167-B159-1322A9E2E01B}">
      <dsp:nvSpPr>
        <dsp:cNvPr id="0" name=""/>
        <dsp:cNvSpPr/>
      </dsp:nvSpPr>
      <dsp:spPr>
        <a:xfrm>
          <a:off x="1023472" y="4360163"/>
          <a:ext cx="1022848" cy="5623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Access and update operations on persistently stored data sets.</a:t>
          </a:r>
          <a:endParaRPr lang="en-US" sz="900" kern="1200"/>
        </a:p>
      </dsp:txBody>
      <dsp:txXfrm>
        <a:off x="1023472" y="4360163"/>
        <a:ext cx="1022848" cy="562331"/>
      </dsp:txXfrm>
    </dsp:sp>
    <dsp:sp modelId="{A716D269-C527-47F4-A7F4-B19C436D2109}">
      <dsp:nvSpPr>
        <dsp:cNvPr id="0" name=""/>
        <dsp:cNvSpPr/>
      </dsp:nvSpPr>
      <dsp:spPr>
        <a:xfrm>
          <a:off x="2046321" y="4360163"/>
          <a:ext cx="1022848" cy="56233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Sequential access model.</a:t>
          </a:r>
          <a:endParaRPr lang="en-US" sz="900" kern="1200"/>
        </a:p>
      </dsp:txBody>
      <dsp:txXfrm>
        <a:off x="2046321" y="4360163"/>
        <a:ext cx="1022848" cy="562331"/>
      </dsp:txXfrm>
    </dsp:sp>
    <dsp:sp modelId="{6193A86F-A84E-4B50-9F37-3F30590E0635}">
      <dsp:nvSpPr>
        <dsp:cNvPr id="0" name=""/>
        <dsp:cNvSpPr/>
      </dsp:nvSpPr>
      <dsp:spPr>
        <a:xfrm>
          <a:off x="3069169" y="4360163"/>
          <a:ext cx="1022848" cy="5623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Concurrent access:- Only for read-only access.</a:t>
          </a:r>
          <a:endParaRPr lang="en-US" sz="900" kern="1200"/>
        </a:p>
      </dsp:txBody>
      <dsp:txXfrm>
        <a:off x="3069169" y="4360163"/>
        <a:ext cx="1022848" cy="562331"/>
      </dsp:txXfrm>
    </dsp:sp>
    <dsp:sp modelId="{A2D7B75A-F083-495A-B31A-65865B1D2278}">
      <dsp:nvSpPr>
        <dsp:cNvPr id="0" name=""/>
        <dsp:cNvSpPr/>
      </dsp:nvSpPr>
      <dsp:spPr>
        <a:xfrm>
          <a:off x="4092018" y="4360163"/>
          <a:ext cx="1022848" cy="56233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Other features:- mountable file stores</a:t>
          </a:r>
          <a:endParaRPr lang="en-US" sz="900" kern="1200"/>
        </a:p>
      </dsp:txBody>
      <dsp:txXfrm>
        <a:off x="4092018" y="4360163"/>
        <a:ext cx="1022848" cy="562331"/>
      </dsp:txXfrm>
    </dsp:sp>
    <dsp:sp modelId="{8BFD422D-6EAB-4B37-A209-FF0CC322B7E3}">
      <dsp:nvSpPr>
        <dsp:cNvPr id="0" name=""/>
        <dsp:cNvSpPr/>
      </dsp:nvSpPr>
      <dsp:spPr>
        <a:xfrm rot="10800000">
          <a:off x="0" y="1862679"/>
          <a:ext cx="5115491" cy="188014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Hierarchic name space visible to all processes.</a:t>
          </a:r>
          <a:endParaRPr lang="en-US" sz="2300" kern="1200"/>
        </a:p>
      </dsp:txBody>
      <dsp:txXfrm rot="10800000">
        <a:off x="0" y="1862679"/>
        <a:ext cx="5115491" cy="1221659"/>
      </dsp:txXfrm>
    </dsp:sp>
    <dsp:sp modelId="{38A2AA0E-9B97-4D9A-9AD8-5BD7C381A313}">
      <dsp:nvSpPr>
        <dsp:cNvPr id="0" name=""/>
        <dsp:cNvSpPr/>
      </dsp:nvSpPr>
      <dsp:spPr>
        <a:xfrm rot="10800000">
          <a:off x="0" y="874"/>
          <a:ext cx="5115491" cy="18801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Persistent stored data sets.</a:t>
          </a:r>
          <a:endParaRPr lang="en-US" sz="2300" kern="1200"/>
        </a:p>
      </dsp:txBody>
      <dsp:txXfrm rot="10800000">
        <a:off x="0" y="874"/>
        <a:ext cx="5115491" cy="122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F18-767B-4B5D-B349-2C971B306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9C550-9965-410C-8B55-32B859773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C827-8431-4657-A022-DF756A55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130C-483D-4453-B234-5DE51F0B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6D67-A078-48EA-9EBB-0443527D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6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6B09-2C45-4C8D-8C84-91BCD43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7EECF-ACB8-478F-A787-1A99DB9D4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7DC4-F111-4540-B6D6-E4C2CC7D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7E5A-4798-4E5E-98EC-59DFB6E0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73E23-C5ED-48DC-BDAA-428A4841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AA553-FBD2-4226-90C1-F42111E69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64A75-816B-4392-AA69-A7F3C6FD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C3AC-B738-4516-AB0F-B97B7EFB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26BF-0F8D-499A-9D20-A2DC2C79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39E1D-80F6-487C-B467-67121DF2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7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3431-758A-484E-8DF3-813488B6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947E-6E23-409F-B8FE-79360C73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CC71A-59AD-4115-A2C2-8BC60025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9C0A3-0381-4586-890C-B88723AD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92CD-B540-4DB0-9B08-B41DAED1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1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4787-3331-493F-A0FF-91B63220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9F354-4AAE-4363-BACE-A00FD2798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5155B-D1CA-4900-B814-A392DC60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E8E5-2BE0-475E-9DA7-5878AC3F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32FA-D5F5-4D9E-9167-B707E222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DE02-F975-4AD8-9BED-A79381DB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C988-2758-4D20-BF63-E0A5AA54F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73297-25AC-468C-A0BB-C0B5F4F23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9F19-C221-4DFF-BB2A-38AE96D3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79E79-2922-4172-9EE0-A6143208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40316-D3F6-4AFA-AE02-F8BC202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3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38B2-B554-404A-BC73-56FAB718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2C5D9-3FD8-4360-BF0F-DB8584B8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CC47D-6D80-4DF3-98D4-44437AB84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88B42-C86D-4F6C-8FA9-862EA7C45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58184-8102-4784-BB27-4A143909E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B7858-09D7-4C9D-B2B1-55776535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1453D-ED09-43C2-B461-05622438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21D90-958A-4E58-AB99-441A9299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5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B40E-577F-40FF-B9CD-546F6CEA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ADBBF-73B9-48A4-9B0A-1114622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AA5D4-6DEF-414A-A9F0-CCD196D8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21900-2087-47B6-868B-AE1CD9A7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3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5B410-E7B9-4834-A016-EB139A72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7DD86-8004-496F-8915-7A82DA23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3004C-8932-45D2-8E52-F223B789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0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B600-EA1F-400F-9C60-9F41C697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B9611-8ED3-455D-8289-C54284698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81814-CFEC-4AB0-91E6-508E38FD3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F822-AAE4-468B-B21B-85664311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10962-2F7D-4092-BF48-88CBECE5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49F9-5060-40A9-AC3B-4989E5A7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76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9F05-E625-4562-A353-6636B026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5791B-7D9C-4558-96F3-1A3748918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B0108-1361-408C-A40F-FAB0906A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B86E9-543D-4C0E-BA50-E0E66499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E5578-9434-4C91-994E-9527C902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0400D-AA40-49CA-ADA5-36D383CD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9707D-CF18-4005-930E-F8CDC9F4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44F39-4518-4ADE-89C1-49BB4372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772E-F183-4C16-B3F8-6B918FA8C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ED7B-CFF1-4D8B-96D4-367FB33FA8EC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59A6-965C-4CF6-8916-D06AF2331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D92E-339A-42A1-9827-F131AAF78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B5846-70BA-4DE6-9354-609DBD23F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49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D/distributed_file_system.html" TargetMode="External"/><Relationship Id="rId2" Type="http://schemas.openxmlformats.org/officeDocument/2006/relationships/hyperlink" Target="https://iopscience.iop.org/article/10.1088/1742-6596/608/1/012039/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dfs/distributed-file-system-dfs-func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7770A-ECB7-4458-B7E1-A3614E6EA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IN" sz="6600">
                <a:solidFill>
                  <a:srgbClr val="FFFFFF"/>
                </a:solidFill>
              </a:rPr>
              <a:t>Distributed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9394E-D2E1-4969-84BF-3983404D3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Autofit/>
          </a:bodyPr>
          <a:lstStyle/>
          <a:p>
            <a:r>
              <a:rPr lang="en-IN" sz="2500">
                <a:solidFill>
                  <a:srgbClr val="FFFFFF"/>
                </a:solidFill>
              </a:rPr>
              <a:t>Ishan </a:t>
            </a:r>
            <a:r>
              <a:rPr lang="en-IN" sz="2500" dirty="0">
                <a:solidFill>
                  <a:srgbClr val="FFFFFF"/>
                </a:solidFill>
              </a:rPr>
              <a:t>Gaikwad</a:t>
            </a:r>
          </a:p>
        </p:txBody>
      </p:sp>
    </p:spTree>
    <p:extLst>
      <p:ext uri="{BB962C8B-B14F-4D97-AF65-F5344CB8AC3E}">
        <p14:creationId xmlns:p14="http://schemas.microsoft.com/office/powerpoint/2010/main" val="29585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7192A-9B0B-492E-9D32-A895A7D7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High Availability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5D8C-96E9-464E-A5C3-465BE8AB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Files should be easily and quickly accessible.</a:t>
            </a:r>
          </a:p>
          <a:p>
            <a:r>
              <a:rPr lang="en-IN" sz="2400" dirty="0">
                <a:solidFill>
                  <a:srgbClr val="000000"/>
                </a:solidFill>
              </a:rPr>
              <a:t>The number of users, system failures or other consequences of distribution shouldn’t compromise the availability.</a:t>
            </a: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6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4310E-D2EF-4350-ABDD-43687F6E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Performance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0795-31B0-4423-86AC-120DB7F4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fontScale="85000" lnSpcReduction="20000"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Most important performance measurement of a DFS: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Amount of time  needed to satisfy service requests.</a:t>
            </a:r>
          </a:p>
          <a:p>
            <a:pPr marL="228600" lvl="1">
              <a:spcBef>
                <a:spcPts val="1000"/>
              </a:spcBef>
            </a:pPr>
            <a:r>
              <a:rPr lang="en-IN" dirty="0">
                <a:solidFill>
                  <a:srgbClr val="000000"/>
                </a:solidFill>
              </a:rPr>
              <a:t>Typical performance constraints: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Conventional file system (local drives):</a:t>
            </a:r>
          </a:p>
          <a:p>
            <a:pPr marL="1257300" lvl="3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000000"/>
                </a:solidFill>
              </a:rPr>
              <a:t>Disk-access time.</a:t>
            </a:r>
          </a:p>
          <a:p>
            <a:pPr marL="1257300" lvl="3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000000"/>
                </a:solidFill>
              </a:rPr>
              <a:t>Small amount of CPU-processing time.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>
                <a:solidFill>
                  <a:srgbClr val="000000"/>
                </a:solidFill>
              </a:rPr>
              <a:t>DFS:</a:t>
            </a:r>
          </a:p>
          <a:p>
            <a:pPr marL="1257300" lvl="3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Additional overhead due to the distributed structure</a:t>
            </a:r>
          </a:p>
          <a:p>
            <a:pPr marL="1257300" lvl="3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Includes:</a:t>
            </a:r>
          </a:p>
          <a:p>
            <a:pPr marL="1714500" lvl="4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000000"/>
                </a:solidFill>
              </a:rPr>
              <a:t>Time to deliver the request to a server.</a:t>
            </a:r>
          </a:p>
          <a:p>
            <a:pPr marL="1714500" lvl="4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000000"/>
                </a:solidFill>
              </a:rPr>
              <a:t>Time to deliver the response to the client. </a:t>
            </a:r>
          </a:p>
        </p:txBody>
      </p:sp>
    </p:spTree>
    <p:extLst>
      <p:ext uri="{BB962C8B-B14F-4D97-AF65-F5344CB8AC3E}">
        <p14:creationId xmlns:p14="http://schemas.microsoft.com/office/powerpoint/2010/main" val="1683631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27C81-4F21-40F6-AD39-C46BC0E5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A91D-B041-43C5-9565-D089BEB6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Reliable, Scalable and performant filesystem.</a:t>
            </a:r>
          </a:p>
          <a:p>
            <a:r>
              <a:rPr lang="en-IN" sz="2400" dirty="0">
                <a:solidFill>
                  <a:srgbClr val="000000"/>
                </a:solidFill>
              </a:rPr>
              <a:t>Open architecture and Protocols.</a:t>
            </a:r>
          </a:p>
          <a:p>
            <a:endParaRPr lang="en-IN" sz="2400" dirty="0">
              <a:solidFill>
                <a:srgbClr val="000000"/>
              </a:solidFill>
            </a:endParaRPr>
          </a:p>
          <a:p>
            <a:r>
              <a:rPr lang="en-IN" sz="2400" dirty="0">
                <a:solidFill>
                  <a:srgbClr val="000000"/>
                </a:solidFill>
              </a:rPr>
              <a:t>But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does not handle dynamic addition/removal of servers.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Does not provide the kind of access control and security that a VO might need.</a:t>
            </a:r>
          </a:p>
        </p:txBody>
      </p:sp>
    </p:spTree>
    <p:extLst>
      <p:ext uri="{BB962C8B-B14F-4D97-AF65-F5344CB8AC3E}">
        <p14:creationId xmlns:p14="http://schemas.microsoft.com/office/powerpoint/2010/main" val="1877456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BDB4-EE9A-466D-A190-9F08D38D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5DFB-0E5F-4BFD-B8DD-04D47D4F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“File distribution method, file distribution system, the master server, and file distribution program.” (2011).</a:t>
            </a:r>
          </a:p>
          <a:p>
            <a:r>
              <a:rPr lang="en-IN" dirty="0" err="1"/>
              <a:t>Depardon</a:t>
            </a:r>
            <a:r>
              <a:rPr lang="en-IN" dirty="0"/>
              <a:t>, B., Le </a:t>
            </a:r>
            <a:r>
              <a:rPr lang="en-IN" dirty="0" err="1"/>
              <a:t>Mahec</a:t>
            </a:r>
            <a:r>
              <a:rPr lang="en-IN" dirty="0"/>
              <a:t>, G. and </a:t>
            </a:r>
            <a:r>
              <a:rPr lang="en-IN" dirty="0" err="1"/>
              <a:t>Séguin</a:t>
            </a:r>
            <a:r>
              <a:rPr lang="en-IN" dirty="0"/>
              <a:t>, C., 2013. Analysis of six distributed file systems.</a:t>
            </a:r>
          </a:p>
          <a:p>
            <a:r>
              <a:rPr lang="en-IN" dirty="0">
                <a:hlinkClick r:id="rId2"/>
              </a:rPr>
              <a:t>https://iopscience.iop.org/article/10.1088/1742-6596/608/1/012039/pdf</a:t>
            </a:r>
            <a:endParaRPr lang="en-IN" dirty="0"/>
          </a:p>
          <a:p>
            <a:r>
              <a:rPr lang="en-IN" dirty="0">
                <a:hlinkClick r:id="rId3"/>
              </a:rPr>
              <a:t>https://www.webopedia.com/TERM/D/distributed_file_system.html</a:t>
            </a:r>
            <a:endParaRPr lang="en-IN" dirty="0"/>
          </a:p>
          <a:p>
            <a:r>
              <a:rPr lang="en-IN" dirty="0">
                <a:hlinkClick r:id="rId4"/>
              </a:rPr>
              <a:t>https://docs.microsoft.com/en-us/windows/win32/dfs/distributed-file-system-dfs-functions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9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C3C271-0E64-4DCB-958B-856350D2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What is a file system?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9449-C00C-42A4-8A43-C48B1AD32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361421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953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2580-FBF2-4CCD-8EF9-A9B9FAD3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File system modules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53679A-64BC-4706-80B1-305EB6C34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2" y="1859500"/>
            <a:ext cx="10940195" cy="4062998"/>
          </a:xfrm>
        </p:spPr>
      </p:pic>
    </p:spTree>
    <p:extLst>
      <p:ext uri="{BB962C8B-B14F-4D97-AF65-F5344CB8AC3E}">
        <p14:creationId xmlns:p14="http://schemas.microsoft.com/office/powerpoint/2010/main" val="284289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5A686-7FC5-495F-8361-9059EF6A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File Service Architecture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E6C28-8F05-4595-BDF2-0C6322371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" r="-4" b="624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332F1A-629C-4FCD-A392-FA75BEB6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DFS Overview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E01707-47F6-4C41-904A-5A5510CA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 distributed implementation of the time-sharing model of a file system, where multiple users share files and storage resources.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DFS manages set of dispersed storage devices.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Storage space managed by DFS is composed of different, remotely located, smaller storage spaces.</a:t>
            </a:r>
          </a:p>
        </p:txBody>
      </p:sp>
    </p:spTree>
    <p:extLst>
      <p:ext uri="{BB962C8B-B14F-4D97-AF65-F5344CB8AC3E}">
        <p14:creationId xmlns:p14="http://schemas.microsoft.com/office/powerpoint/2010/main" val="213950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7A1A0-4786-451A-8DE0-6A9AD967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0000"/>
                </a:solidFill>
              </a:rPr>
              <a:t>DFS Architecture	</a:t>
            </a:r>
          </a:p>
        </p:txBody>
      </p:sp>
      <p:sp>
        <p:nvSpPr>
          <p:cNvPr id="37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4" descr="A close up of a computer&#10;&#10;Description automatically generated">
            <a:extLst>
              <a:ext uri="{FF2B5EF4-FFF2-40B4-BE49-F238E27FC236}">
                <a16:creationId xmlns:a16="http://schemas.microsoft.com/office/drawing/2014/main" id="{28160BF8-0657-42CA-9145-C0FE3FDE6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" r="3" b="4328"/>
          <a:stretch/>
        </p:blipFill>
        <p:spPr>
          <a:xfrm>
            <a:off x="338328" y="2675191"/>
            <a:ext cx="4142232" cy="24311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6279-9CA1-48A6-BBC9-F32E89019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>
                <a:solidFill>
                  <a:srgbClr val="000000"/>
                </a:solidFill>
              </a:rPr>
              <a:t>In DFS files can be store at any machine and the computation can be performed at any machine.</a:t>
            </a:r>
          </a:p>
          <a:p>
            <a:r>
              <a:rPr lang="en-IN" sz="1800">
                <a:solidFill>
                  <a:srgbClr val="000000"/>
                </a:solidFill>
              </a:rPr>
              <a:t>When client machine needs to access file stored on server machine , the server machine performs the necessary operation and return data. </a:t>
            </a:r>
          </a:p>
          <a:p>
            <a:endParaRPr lang="en-IN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0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66DA3-3CAC-4F30-A2BC-8955835C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000000"/>
                </a:solidFill>
              </a:rPr>
              <a:t>Why Distribute?</a:t>
            </a: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AA60926-31AD-4AA9-BB9B-CCE0844B6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0BE9-CA8D-471A-B141-8A2841D8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rgbClr val="000000"/>
                </a:solidFill>
              </a:rPr>
              <a:t>Sharing files with other users.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</a:rPr>
              <a:t>Others can access your files.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000000"/>
                </a:solidFill>
              </a:rPr>
              <a:t>You can have access to files you wouldn’t regularly have access to. </a:t>
            </a:r>
          </a:p>
          <a:p>
            <a:pPr marL="228600" lvl="1">
              <a:spcBef>
                <a:spcPts val="1000"/>
              </a:spcBef>
            </a:pPr>
            <a:r>
              <a:rPr lang="en-IN" sz="1800" dirty="0">
                <a:solidFill>
                  <a:srgbClr val="000000"/>
                </a:solidFill>
              </a:rPr>
              <a:t>Keeping files available for yourself on more than one computer.</a:t>
            </a:r>
          </a:p>
          <a:p>
            <a:pPr marL="228600" lvl="1">
              <a:spcBef>
                <a:spcPts val="1000"/>
              </a:spcBef>
            </a:pPr>
            <a:r>
              <a:rPr lang="en-IN" sz="1800" dirty="0">
                <a:solidFill>
                  <a:srgbClr val="000000"/>
                </a:solidFill>
              </a:rPr>
              <a:t>Small amount of local resources.</a:t>
            </a:r>
          </a:p>
          <a:p>
            <a:pPr marL="228600" lvl="1">
              <a:spcBef>
                <a:spcPts val="1000"/>
              </a:spcBef>
            </a:pPr>
            <a:r>
              <a:rPr lang="en-IN" sz="1800" dirty="0">
                <a:solidFill>
                  <a:srgbClr val="000000"/>
                </a:solidFill>
              </a:rPr>
              <a:t>High failure rate of local resources.</a:t>
            </a:r>
          </a:p>
        </p:txBody>
      </p:sp>
    </p:spTree>
    <p:extLst>
      <p:ext uri="{BB962C8B-B14F-4D97-AF65-F5344CB8AC3E}">
        <p14:creationId xmlns:p14="http://schemas.microsoft.com/office/powerpoint/2010/main" val="81834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2F22B2-1AA2-4C17-971F-461097D8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DFS Structure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9A2B-98F8-409C-8374-C947D52B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IN" sz="2000" b="1" dirty="0">
                <a:solidFill>
                  <a:srgbClr val="000000"/>
                </a:solidFill>
              </a:rPr>
              <a:t>Service</a:t>
            </a:r>
            <a:r>
              <a:rPr lang="en-IN" sz="2000" dirty="0">
                <a:solidFill>
                  <a:srgbClr val="000000"/>
                </a:solidFill>
              </a:rPr>
              <a:t> – Software module which runs on one or more machines and provides a particular type of function to a prior unknown clients.</a:t>
            </a:r>
          </a:p>
          <a:p>
            <a:r>
              <a:rPr lang="en-IN" sz="2000" b="1" dirty="0">
                <a:solidFill>
                  <a:srgbClr val="000000"/>
                </a:solidFill>
              </a:rPr>
              <a:t>Server</a:t>
            </a:r>
            <a:r>
              <a:rPr lang="en-IN" sz="2000" dirty="0">
                <a:solidFill>
                  <a:srgbClr val="000000"/>
                </a:solidFill>
              </a:rPr>
              <a:t> – Service software running on a single machine through which clients can request and access files. </a:t>
            </a:r>
          </a:p>
          <a:p>
            <a:r>
              <a:rPr lang="en-IN" sz="2000" b="1" dirty="0">
                <a:solidFill>
                  <a:srgbClr val="000000"/>
                </a:solidFill>
              </a:rPr>
              <a:t>Client</a:t>
            </a:r>
            <a:r>
              <a:rPr lang="en-IN" sz="2000" dirty="0">
                <a:solidFill>
                  <a:srgbClr val="000000"/>
                </a:solidFill>
              </a:rPr>
              <a:t> – Process that can invoke a service using set of operations that forms its client interface. The interface for a file service is formed by a set of file operations such as list, read, write, view, etc.</a:t>
            </a:r>
          </a:p>
          <a:p>
            <a:r>
              <a:rPr lang="en-IN" sz="2000" dirty="0">
                <a:solidFill>
                  <a:srgbClr val="000000"/>
                </a:solidFill>
              </a:rPr>
              <a:t>There are two important  goals of file system:-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</a:rPr>
              <a:t>Network Transparency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</a:rPr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045154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49F37-12C6-49BB-B3D6-4F47FEED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000000"/>
                </a:solidFill>
              </a:rPr>
              <a:t>Network (Access) Transparency</a:t>
            </a:r>
          </a:p>
        </p:txBody>
      </p:sp>
      <p:sp>
        <p:nvSpPr>
          <p:cNvPr id="34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9AE0899A-5396-440A-9052-0D1F2CEB8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D1E9-9C29-4480-9746-7C532411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>
                <a:solidFill>
                  <a:srgbClr val="000000"/>
                </a:solidFill>
              </a:rPr>
              <a:t>Users should be able to access files over a network as easily as if the files were stored locally.</a:t>
            </a:r>
          </a:p>
          <a:p>
            <a:r>
              <a:rPr lang="en-IN" sz="1800">
                <a:solidFill>
                  <a:srgbClr val="000000"/>
                </a:solidFill>
              </a:rPr>
              <a:t>Users should not have to know the physical location of a file to access it.</a:t>
            </a:r>
          </a:p>
          <a:p>
            <a:r>
              <a:rPr lang="en-IN" sz="1800">
                <a:solidFill>
                  <a:srgbClr val="000000"/>
                </a:solidFill>
              </a:rPr>
              <a:t>Convenient way to share data.</a:t>
            </a:r>
          </a:p>
          <a:p>
            <a:r>
              <a:rPr lang="en-IN" sz="1800">
                <a:solidFill>
                  <a:srgbClr val="000000"/>
                </a:solidFill>
              </a:rPr>
              <a:t>File name does not need to be changed when the file’s physical storage location changes.</a:t>
            </a:r>
          </a:p>
        </p:txBody>
      </p:sp>
    </p:spTree>
    <p:extLst>
      <p:ext uri="{BB962C8B-B14F-4D97-AF65-F5344CB8AC3E}">
        <p14:creationId xmlns:p14="http://schemas.microsoft.com/office/powerpoint/2010/main" val="334833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610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Distributed File System</vt:lpstr>
      <vt:lpstr>What is a file system?</vt:lpstr>
      <vt:lpstr>File system modules</vt:lpstr>
      <vt:lpstr>File Service Architecture</vt:lpstr>
      <vt:lpstr>DFS Overview</vt:lpstr>
      <vt:lpstr>DFS Architecture </vt:lpstr>
      <vt:lpstr>Why Distribute?</vt:lpstr>
      <vt:lpstr>DFS Structure</vt:lpstr>
      <vt:lpstr>Network (Access) Transparency</vt:lpstr>
      <vt:lpstr>High Availability</vt:lpstr>
      <vt:lpstr>Performance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</dc:title>
  <dc:creator>Ishan Gaikwad</dc:creator>
  <cp:lastModifiedBy>Ishan A Gaikwad</cp:lastModifiedBy>
  <cp:revision>10</cp:revision>
  <dcterms:created xsi:type="dcterms:W3CDTF">2020-04-29T01:18:24Z</dcterms:created>
  <dcterms:modified xsi:type="dcterms:W3CDTF">2021-01-11T22:08:30Z</dcterms:modified>
</cp:coreProperties>
</file>