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5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4DB5-0423-2645-AFEB-7765FF4B2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BAD94A-B716-1948-8710-5768E4D80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600D5-06F8-DD40-9243-5669C7920673}"/>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5" name="Footer Placeholder 4">
            <a:extLst>
              <a:ext uri="{FF2B5EF4-FFF2-40B4-BE49-F238E27FC236}">
                <a16:creationId xmlns:a16="http://schemas.microsoft.com/office/drawing/2014/main" id="{FFD5E306-74B8-6846-94CB-CF47E7020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D26EF-EF00-7043-8442-D0D9FA31BC38}"/>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201245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657B-7836-6943-8E0D-B2A22CB12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AA0548-61C6-1543-920C-87390B219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90380-AB79-E447-98DF-27F1A6F532BC}"/>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5" name="Footer Placeholder 4">
            <a:extLst>
              <a:ext uri="{FF2B5EF4-FFF2-40B4-BE49-F238E27FC236}">
                <a16:creationId xmlns:a16="http://schemas.microsoft.com/office/drawing/2014/main" id="{38032758-CA21-784C-9A31-6C4CFED50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8ECA5-DC4F-DA4C-900A-823C708D6C6A}"/>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30254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D8A3E-DB15-A044-B63A-F147A074E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CD344-9361-F848-AA4E-BCEA5F922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362DB-2ABD-3548-99D8-50FD66207E17}"/>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5" name="Footer Placeholder 4">
            <a:extLst>
              <a:ext uri="{FF2B5EF4-FFF2-40B4-BE49-F238E27FC236}">
                <a16:creationId xmlns:a16="http://schemas.microsoft.com/office/drawing/2014/main" id="{956E4109-7010-6740-A494-00056048E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95AA8-50B5-2C4C-B629-D979DCAE14A5}"/>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393736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0A2D-0329-3948-B9AF-793612490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3E51E-28A1-2346-8B12-CB369DCBC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F7739-7436-0C41-B081-6DF6950CEA1A}"/>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5" name="Footer Placeholder 4">
            <a:extLst>
              <a:ext uri="{FF2B5EF4-FFF2-40B4-BE49-F238E27FC236}">
                <a16:creationId xmlns:a16="http://schemas.microsoft.com/office/drawing/2014/main" id="{2514D3EE-D072-EA42-BA11-85FA5168E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094CA-D731-194D-A650-E8A3388F327C}"/>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79958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0D2E-EF6F-0F42-B9E6-0813AE5D9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91DA77-4C2C-4045-B404-62F1B0AF8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2FEEDA-ED8D-B142-A045-7FFC889C2798}"/>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5" name="Footer Placeholder 4">
            <a:extLst>
              <a:ext uri="{FF2B5EF4-FFF2-40B4-BE49-F238E27FC236}">
                <a16:creationId xmlns:a16="http://schemas.microsoft.com/office/drawing/2014/main" id="{974B3692-708D-CE4C-B23F-6F3A52E33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60D89-30A6-3943-83C1-A3A232C187D6}"/>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18671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CE16-B3F4-5A48-B56B-9694FC6F7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7B0FC-4298-B849-9837-94C9E7876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BCDE30-0F9E-2847-99CE-79B322A716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391FC-5B5B-864C-8D8B-AF88EE08DD5A}"/>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6" name="Footer Placeholder 5">
            <a:extLst>
              <a:ext uri="{FF2B5EF4-FFF2-40B4-BE49-F238E27FC236}">
                <a16:creationId xmlns:a16="http://schemas.microsoft.com/office/drawing/2014/main" id="{D639431E-7267-404F-9B7C-C0187AE56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42D77-74C1-0A43-B576-C8705D7588F2}"/>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130026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6742-F1D5-304D-9049-AC88580016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87A1E4-3471-DF42-8094-2596B29EC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E840A-4B52-0141-9C96-91FE28A93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6294C-592E-6648-A59B-6207E1B5E7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F5115-0073-DC4A-BC27-21A5137CA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C82BF3-889A-E845-9BD1-049A918E3D74}"/>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8" name="Footer Placeholder 7">
            <a:extLst>
              <a:ext uri="{FF2B5EF4-FFF2-40B4-BE49-F238E27FC236}">
                <a16:creationId xmlns:a16="http://schemas.microsoft.com/office/drawing/2014/main" id="{73801A0A-F380-2B43-9C55-A8156F0999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16B47A-F1BB-3A4B-B46B-4238040CA371}"/>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350310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05E7-5DDF-4342-AC48-89FE579905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1F872F-DEE5-E84B-BCE2-1981033B9447}"/>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4" name="Footer Placeholder 3">
            <a:extLst>
              <a:ext uri="{FF2B5EF4-FFF2-40B4-BE49-F238E27FC236}">
                <a16:creationId xmlns:a16="http://schemas.microsoft.com/office/drawing/2014/main" id="{CF661C78-8FCB-8140-B617-F6276538F1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E72035-E2C5-914F-8F38-D7C790B9EC62}"/>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243426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F2A7C-C791-1B4A-9723-1EB14102F32D}"/>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3" name="Footer Placeholder 2">
            <a:extLst>
              <a:ext uri="{FF2B5EF4-FFF2-40B4-BE49-F238E27FC236}">
                <a16:creationId xmlns:a16="http://schemas.microsoft.com/office/drawing/2014/main" id="{3564C45F-6A09-A24A-A5B7-BC7A180489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B10269-B751-044F-82C2-60AD8E1E40E8}"/>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13963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AA5B-AAF8-E24A-A379-F0131D156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40EBE3-47E0-E542-9D75-632B8EB10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F5362-55EA-0845-A498-5720D6C98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C8164-DB87-8B47-ABFE-9330A5344C79}"/>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6" name="Footer Placeholder 5">
            <a:extLst>
              <a:ext uri="{FF2B5EF4-FFF2-40B4-BE49-F238E27FC236}">
                <a16:creationId xmlns:a16="http://schemas.microsoft.com/office/drawing/2014/main" id="{70CD30E5-F524-1646-BC2F-56447389A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73D4-C66E-7E4B-90E4-28D8EF530A17}"/>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139102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EECF-EAD9-6C42-A902-9DB996A9F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5B6F76-C983-144F-BC0B-D37D55925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C7299D-8C7A-2442-B9E4-05CEFE5F8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8959C-887E-3A46-B690-84814A00FE0C}"/>
              </a:ext>
            </a:extLst>
          </p:cNvPr>
          <p:cNvSpPr>
            <a:spLocks noGrp="1"/>
          </p:cNvSpPr>
          <p:nvPr>
            <p:ph type="dt" sz="half" idx="10"/>
          </p:nvPr>
        </p:nvSpPr>
        <p:spPr/>
        <p:txBody>
          <a:bodyPr/>
          <a:lstStyle/>
          <a:p>
            <a:fld id="{7BBD8576-9F6A-0E46-A76F-4DAE997F76D8}" type="datetimeFigureOut">
              <a:rPr lang="en-US" smtClean="0"/>
              <a:t>5/23/19</a:t>
            </a:fld>
            <a:endParaRPr lang="en-US"/>
          </a:p>
        </p:txBody>
      </p:sp>
      <p:sp>
        <p:nvSpPr>
          <p:cNvPr id="6" name="Footer Placeholder 5">
            <a:extLst>
              <a:ext uri="{FF2B5EF4-FFF2-40B4-BE49-F238E27FC236}">
                <a16:creationId xmlns:a16="http://schemas.microsoft.com/office/drawing/2014/main" id="{13E632CC-7386-2341-9EA1-20171634D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210F3-AC79-364A-B51E-045177CD371E}"/>
              </a:ext>
            </a:extLst>
          </p:cNvPr>
          <p:cNvSpPr>
            <a:spLocks noGrp="1"/>
          </p:cNvSpPr>
          <p:nvPr>
            <p:ph type="sldNum" sz="quarter" idx="12"/>
          </p:nvPr>
        </p:nvSpPr>
        <p:spPr/>
        <p:txBody>
          <a:bodyPr/>
          <a:lstStyle/>
          <a:p>
            <a:fld id="{603E4D59-F061-7243-BF25-F1374C338F62}" type="slidenum">
              <a:rPr lang="en-US" smtClean="0"/>
              <a:t>‹#›</a:t>
            </a:fld>
            <a:endParaRPr lang="en-US"/>
          </a:p>
        </p:txBody>
      </p:sp>
    </p:spTree>
    <p:extLst>
      <p:ext uri="{BB962C8B-B14F-4D97-AF65-F5344CB8AC3E}">
        <p14:creationId xmlns:p14="http://schemas.microsoft.com/office/powerpoint/2010/main" val="199828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0DC6F8-78BC-9C44-868D-4146D161F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4A4FD3-C15E-C243-AD87-EF04B38AA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98737-54BC-224C-AB57-28E2F0AB7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D8576-9F6A-0E46-A76F-4DAE997F76D8}" type="datetimeFigureOut">
              <a:rPr lang="en-US" smtClean="0"/>
              <a:t>5/23/19</a:t>
            </a:fld>
            <a:endParaRPr lang="en-US"/>
          </a:p>
        </p:txBody>
      </p:sp>
      <p:sp>
        <p:nvSpPr>
          <p:cNvPr id="5" name="Footer Placeholder 4">
            <a:extLst>
              <a:ext uri="{FF2B5EF4-FFF2-40B4-BE49-F238E27FC236}">
                <a16:creationId xmlns:a16="http://schemas.microsoft.com/office/drawing/2014/main" id="{D8D916E7-1949-4F42-934A-F4E9CED7D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9E90F8-E095-5F4D-9F6F-36DF581E2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E4D59-F061-7243-BF25-F1374C338F62}" type="slidenum">
              <a:rPr lang="en-US" smtClean="0"/>
              <a:t>‹#›</a:t>
            </a:fld>
            <a:endParaRPr lang="en-US"/>
          </a:p>
        </p:txBody>
      </p:sp>
    </p:spTree>
    <p:extLst>
      <p:ext uri="{BB962C8B-B14F-4D97-AF65-F5344CB8AC3E}">
        <p14:creationId xmlns:p14="http://schemas.microsoft.com/office/powerpoint/2010/main" val="182131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gir.org/sigir2017/" TargetMode="External"/><Relationship Id="rId3" Type="http://schemas.openxmlformats.org/officeDocument/2006/relationships/hyperlink" Target="https://www.semanticscholar.org/author/Jie-Zhang/50561695" TargetMode="External"/><Relationship Id="rId7" Type="http://schemas.openxmlformats.org/officeDocument/2006/relationships/hyperlink" Target="https://www.semanticscholar.org/author/Jun-Yan/48270296" TargetMode="External"/><Relationship Id="rId2" Type="http://schemas.openxmlformats.org/officeDocument/2006/relationships/hyperlink" Target="https://www.semanticscholar.org/author/Fangzhao-Wu/2397264" TargetMode="External"/><Relationship Id="rId1" Type="http://schemas.openxmlformats.org/officeDocument/2006/relationships/slideLayout" Target="../slideLayouts/slideLayout2.xml"/><Relationship Id="rId6" Type="http://schemas.openxmlformats.org/officeDocument/2006/relationships/hyperlink" Target="https://www.semanticscholar.org/author/Yongfeng-Huang/1731776" TargetMode="External"/><Relationship Id="rId5" Type="http://schemas.openxmlformats.org/officeDocument/2006/relationships/hyperlink" Target="https://www.semanticscholar.org/author/Sixing-Wu/8175335" TargetMode="External"/><Relationship Id="rId4" Type="http://schemas.openxmlformats.org/officeDocument/2006/relationships/hyperlink" Target="https://www.semanticscholar.org/author/Zhigang-Yuan/3417900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A933-0E75-094D-B029-39374DD68008}"/>
              </a:ext>
            </a:extLst>
          </p:cNvPr>
          <p:cNvSpPr>
            <a:spLocks noGrp="1"/>
          </p:cNvSpPr>
          <p:nvPr>
            <p:ph type="ctrTitle"/>
          </p:nvPr>
        </p:nvSpPr>
        <p:spPr>
          <a:xfrm>
            <a:off x="1331495" y="701258"/>
            <a:ext cx="9144000" cy="2387600"/>
          </a:xfrm>
        </p:spPr>
        <p:txBody>
          <a:bodyPr>
            <a:normAutofit fontScale="90000"/>
          </a:bodyPr>
          <a:lstStyle/>
          <a:p>
            <a:r>
              <a:rPr lang="en-US" altLang="zh-TW" dirty="0"/>
              <a:t>Sentence-level Sentiment Classification with Weak Supervision</a:t>
            </a:r>
            <a:endParaRPr lang="en-US" dirty="0"/>
          </a:p>
        </p:txBody>
      </p:sp>
      <p:sp>
        <p:nvSpPr>
          <p:cNvPr id="3" name="Subtitle 2">
            <a:extLst>
              <a:ext uri="{FF2B5EF4-FFF2-40B4-BE49-F238E27FC236}">
                <a16:creationId xmlns:a16="http://schemas.microsoft.com/office/drawing/2014/main" id="{655A87EB-D833-C444-B5BA-62BD9D4CCED6}"/>
              </a:ext>
            </a:extLst>
          </p:cNvPr>
          <p:cNvSpPr>
            <a:spLocks noGrp="1"/>
          </p:cNvSpPr>
          <p:nvPr>
            <p:ph type="subTitle" idx="1"/>
          </p:nvPr>
        </p:nvSpPr>
        <p:spPr/>
        <p:txBody>
          <a:bodyPr>
            <a:normAutofit lnSpcReduction="10000"/>
          </a:bodyPr>
          <a:lstStyle/>
          <a:p>
            <a:r>
              <a:rPr lang="en-US" altLang="zh-TW" dirty="0" err="1"/>
              <a:t>Fangzhao</a:t>
            </a:r>
            <a:r>
              <a:rPr lang="en-US" altLang="zh-TW" dirty="0"/>
              <a:t> Wu</a:t>
            </a:r>
            <a:r>
              <a:rPr lang="en-US" altLang="zh-TW" baseline="30000" dirty="0"/>
              <a:t>1</a:t>
            </a:r>
            <a:r>
              <a:rPr lang="en-US" altLang="zh-TW" dirty="0"/>
              <a:t>, Jia Zhang</a:t>
            </a:r>
            <a:r>
              <a:rPr lang="en-US" altLang="zh-TW" baseline="30000" dirty="0"/>
              <a:t>1</a:t>
            </a:r>
            <a:r>
              <a:rPr lang="en-US" altLang="zh-TW" dirty="0"/>
              <a:t>, </a:t>
            </a:r>
            <a:r>
              <a:rPr lang="en-US" altLang="zh-TW" dirty="0" err="1"/>
              <a:t>Zhigang</a:t>
            </a:r>
            <a:r>
              <a:rPr lang="en-US" altLang="zh-TW" dirty="0"/>
              <a:t> Yuan</a:t>
            </a:r>
            <a:r>
              <a:rPr lang="en-US" altLang="zh-TW" baseline="30000" dirty="0"/>
              <a:t>1</a:t>
            </a:r>
            <a:r>
              <a:rPr lang="en-US" altLang="zh-TW" dirty="0"/>
              <a:t>, Sixing Wu</a:t>
            </a:r>
            <a:r>
              <a:rPr lang="en-US" altLang="zh-TW" baseline="30000" dirty="0"/>
              <a:t>1</a:t>
            </a:r>
            <a:r>
              <a:rPr lang="en-US" altLang="zh-TW" dirty="0"/>
              <a:t>, </a:t>
            </a:r>
            <a:r>
              <a:rPr lang="en-US" altLang="zh-TW" dirty="0" err="1"/>
              <a:t>Yongfeng</a:t>
            </a:r>
            <a:r>
              <a:rPr lang="en-US" altLang="zh-TW" dirty="0"/>
              <a:t> Huang</a:t>
            </a:r>
            <a:r>
              <a:rPr lang="en-US" altLang="zh-TW" baseline="30000" dirty="0"/>
              <a:t>1</a:t>
            </a:r>
            <a:r>
              <a:rPr lang="en-US" altLang="zh-TW" dirty="0"/>
              <a:t>, Jun Yan</a:t>
            </a:r>
            <a:r>
              <a:rPr lang="en-US" altLang="zh-TW" baseline="30000" dirty="0"/>
              <a:t>2</a:t>
            </a:r>
          </a:p>
          <a:p>
            <a:r>
              <a:rPr lang="en-US" altLang="zh-TW" baseline="30000" dirty="0"/>
              <a:t>1</a:t>
            </a:r>
            <a:r>
              <a:rPr lang="en-US" altLang="zh-TW" dirty="0"/>
              <a:t>Tsinghua University, Beijing, China</a:t>
            </a:r>
          </a:p>
          <a:p>
            <a:r>
              <a:rPr lang="en-US" altLang="zh-TW" baseline="30000" dirty="0"/>
              <a:t>2</a:t>
            </a:r>
            <a:r>
              <a:rPr lang="en-US" altLang="zh-TW" dirty="0"/>
              <a:t>Microsoft Research Asia, Beijing, China</a:t>
            </a:r>
          </a:p>
          <a:p>
            <a:endParaRPr lang="en-US" dirty="0"/>
          </a:p>
        </p:txBody>
      </p:sp>
      <p:sp>
        <p:nvSpPr>
          <p:cNvPr id="4" name="Subtitle 2">
            <a:extLst>
              <a:ext uri="{FF2B5EF4-FFF2-40B4-BE49-F238E27FC236}">
                <a16:creationId xmlns:a16="http://schemas.microsoft.com/office/drawing/2014/main" id="{4EDC6EA3-B379-E94B-B26C-A18A12CB53CF}"/>
              </a:ext>
            </a:extLst>
          </p:cNvPr>
          <p:cNvSpPr txBox="1">
            <a:spLocks/>
          </p:cNvSpPr>
          <p:nvPr/>
        </p:nvSpPr>
        <p:spPr>
          <a:xfrm>
            <a:off x="3352800" y="5313780"/>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altLang="zh-TW" dirty="0">
                <a:solidFill>
                  <a:schemeClr val="tx1"/>
                </a:solidFill>
              </a:rPr>
              <a:t>Presented in Conference Proceedings of SIGIR 2017</a:t>
            </a:r>
          </a:p>
        </p:txBody>
      </p:sp>
    </p:spTree>
    <p:extLst>
      <p:ext uri="{BB962C8B-B14F-4D97-AF65-F5344CB8AC3E}">
        <p14:creationId xmlns:p14="http://schemas.microsoft.com/office/powerpoint/2010/main" val="48768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6F5F-4F40-1D49-BC8C-8DF9BEFEFA45}"/>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4243C39D-728D-C44C-91B9-BDEFDB578154}"/>
              </a:ext>
            </a:extLst>
          </p:cNvPr>
          <p:cNvSpPr>
            <a:spLocks noGrp="1"/>
          </p:cNvSpPr>
          <p:nvPr>
            <p:ph idx="1"/>
          </p:nvPr>
        </p:nvSpPr>
        <p:spPr>
          <a:xfrm>
            <a:off x="240632" y="1419726"/>
            <a:ext cx="11113168" cy="4757237"/>
          </a:xfrm>
        </p:spPr>
        <p:txBody>
          <a:bodyPr>
            <a:normAutofit fontScale="92500" lnSpcReduction="20000"/>
          </a:bodyPr>
          <a:lstStyle/>
          <a:p>
            <a:r>
              <a:rPr lang="en-US" sz="2000" dirty="0"/>
              <a:t>In this section authors evaluate the performance of their approach by comparing it with several baseline methods, including: </a:t>
            </a:r>
          </a:p>
          <a:p>
            <a:r>
              <a:rPr lang="en-US" sz="2000" dirty="0"/>
              <a:t>1) SVM, LR, and LS, i.e., support vector machine, logistic regression, and least square method, which are trained on labeled sentences; </a:t>
            </a:r>
          </a:p>
          <a:p>
            <a:r>
              <a:rPr lang="en-US" sz="2000" dirty="0"/>
              <a:t>2) CNN, convolutional neural network for sentence classification; </a:t>
            </a:r>
          </a:p>
          <a:p>
            <a:r>
              <a:rPr lang="en-US" sz="2000" dirty="0"/>
              <a:t>3) </a:t>
            </a:r>
            <a:r>
              <a:rPr lang="en-US" sz="2000" dirty="0" err="1"/>
              <a:t>ParaVec</a:t>
            </a:r>
            <a:r>
              <a:rPr lang="en-US" sz="2000" dirty="0"/>
              <a:t>, the paragraph vector method;</a:t>
            </a:r>
          </a:p>
          <a:p>
            <a:r>
              <a:rPr lang="en-US" sz="2000" dirty="0"/>
              <a:t>4) HCRF, the hidden conditional random fields method; </a:t>
            </a:r>
          </a:p>
          <a:p>
            <a:r>
              <a:rPr lang="en-US" sz="2000" dirty="0"/>
              <a:t>5) SSLVM, the semi-supervised latent variable model; </a:t>
            </a:r>
          </a:p>
          <a:p>
            <a:r>
              <a:rPr lang="en-US" sz="2000" dirty="0"/>
              <a:t>6) MEM, the weakly supervised </a:t>
            </a:r>
            <a:r>
              <a:rPr lang="en-US" sz="2000" dirty="0" err="1"/>
              <a:t>multiexperts</a:t>
            </a:r>
            <a:r>
              <a:rPr lang="en-US" sz="2000" dirty="0"/>
              <a:t> model; </a:t>
            </a:r>
          </a:p>
          <a:p>
            <a:r>
              <a:rPr lang="en-US" sz="2000" dirty="0"/>
              <a:t>7) WDE, the weakly supervised deep embedding method; </a:t>
            </a:r>
          </a:p>
          <a:p>
            <a:r>
              <a:rPr lang="en-US" sz="2000" dirty="0"/>
              <a:t>8) PR, the sentence sentiment classification method with posterior regularization; </a:t>
            </a:r>
          </a:p>
          <a:p>
            <a:r>
              <a:rPr lang="en-US" sz="2000" dirty="0"/>
              <a:t>9) SSWS, our sentence-level sentiment classification method with weak supervision. </a:t>
            </a:r>
          </a:p>
          <a:p>
            <a:endParaRPr lang="en-US" sz="2000" dirty="0"/>
          </a:p>
          <a:p>
            <a:r>
              <a:rPr lang="en-US" sz="2000" dirty="0"/>
              <a:t>For baseline methods which need fine-grained labels in model learning, authors used half of the labeled sentences for training and the others for test. Experimental results are shown in Table 2. The performance metric is macro-averaged </a:t>
            </a:r>
            <a:r>
              <a:rPr lang="en-US" sz="2000" dirty="0" err="1"/>
              <a:t>Fscore</a:t>
            </a:r>
            <a:r>
              <a:rPr lang="en-US" sz="2000" dirty="0"/>
              <a:t>.</a:t>
            </a:r>
          </a:p>
        </p:txBody>
      </p:sp>
    </p:spTree>
    <p:extLst>
      <p:ext uri="{BB962C8B-B14F-4D97-AF65-F5344CB8AC3E}">
        <p14:creationId xmlns:p14="http://schemas.microsoft.com/office/powerpoint/2010/main" val="218329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153A9BF-CAF0-2744-B24C-F94F3376F9F5}"/>
              </a:ext>
            </a:extLst>
          </p:cNvPr>
          <p:cNvPicPr>
            <a:picLocks noGrp="1" noChangeAspect="1"/>
          </p:cNvPicPr>
          <p:nvPr>
            <p:ph idx="1"/>
          </p:nvPr>
        </p:nvPicPr>
        <p:blipFill>
          <a:blip r:embed="rId2"/>
          <a:stretch>
            <a:fillRect/>
          </a:stretch>
        </p:blipFill>
        <p:spPr>
          <a:xfrm>
            <a:off x="2741712" y="246424"/>
            <a:ext cx="6708575" cy="4662460"/>
          </a:xfrm>
          <a:prstGeom prst="rect">
            <a:avLst/>
          </a:prstGeom>
        </p:spPr>
      </p:pic>
      <p:sp>
        <p:nvSpPr>
          <p:cNvPr id="6" name="TextBox 5">
            <a:extLst>
              <a:ext uri="{FF2B5EF4-FFF2-40B4-BE49-F238E27FC236}">
                <a16:creationId xmlns:a16="http://schemas.microsoft.com/office/drawing/2014/main" id="{E93202F4-5BB3-464B-8D9B-C2C3CD9DC0AA}"/>
              </a:ext>
            </a:extLst>
          </p:cNvPr>
          <p:cNvSpPr txBox="1"/>
          <p:nvPr/>
        </p:nvSpPr>
        <p:spPr>
          <a:xfrm>
            <a:off x="102921" y="5450306"/>
            <a:ext cx="12089079" cy="646331"/>
          </a:xfrm>
          <a:prstGeom prst="rect">
            <a:avLst/>
          </a:prstGeom>
          <a:noFill/>
        </p:spPr>
        <p:txBody>
          <a:bodyPr wrap="none" rtlCol="0">
            <a:spAutoFit/>
          </a:bodyPr>
          <a:lstStyle/>
          <a:p>
            <a:r>
              <a:rPr lang="en-US" dirty="0"/>
              <a:t>The paper’s approach performs better than posterior regularization(PR) and semi-supervised latent variable model(SSLVM), </a:t>
            </a:r>
          </a:p>
          <a:p>
            <a:r>
              <a:rPr lang="en-US" dirty="0"/>
              <a:t>Because it can exploit not only document-level but also word-level supervision for learning sentence-level sentiment classifiers.</a:t>
            </a:r>
          </a:p>
        </p:txBody>
      </p:sp>
    </p:spTree>
    <p:extLst>
      <p:ext uri="{BB962C8B-B14F-4D97-AF65-F5344CB8AC3E}">
        <p14:creationId xmlns:p14="http://schemas.microsoft.com/office/powerpoint/2010/main" val="21203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EE4E-23AD-6C40-B5AD-8997DBF8AC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2F95DC-52F3-B246-B68C-5995BAB784C2}"/>
              </a:ext>
            </a:extLst>
          </p:cNvPr>
          <p:cNvSpPr>
            <a:spLocks noGrp="1"/>
          </p:cNvSpPr>
          <p:nvPr>
            <p:ph idx="1"/>
          </p:nvPr>
        </p:nvSpPr>
        <p:spPr/>
        <p:txBody>
          <a:bodyPr>
            <a:normAutofit fontScale="92500" lnSpcReduction="20000"/>
          </a:bodyPr>
          <a:lstStyle/>
          <a:p>
            <a:r>
              <a:rPr lang="en-US" dirty="0"/>
              <a:t>The solution in paper does not rely on the fine-grained sentiment labels of sentences, which are difficult to obtain. Instead, it can exploit both document-level and word-level supervision to learn sentence-level sentiment classifiers. </a:t>
            </a:r>
          </a:p>
          <a:p>
            <a:endParaRPr lang="en-US" dirty="0"/>
          </a:p>
          <a:p>
            <a:r>
              <a:rPr lang="en-US" dirty="0"/>
              <a:t>In addition, the contextual information of sentences and words is incorporated into the solution to enhance the learning of sentiment classifier. </a:t>
            </a:r>
          </a:p>
          <a:p>
            <a:endParaRPr lang="en-US" dirty="0"/>
          </a:p>
          <a:p>
            <a:r>
              <a:rPr lang="en-US" dirty="0"/>
              <a:t>Experiments on benchmark datasets show that the solution proposed in paper can effectively improve the performance of sentence-level sentiment classification.</a:t>
            </a:r>
          </a:p>
        </p:txBody>
      </p:sp>
    </p:spTree>
    <p:extLst>
      <p:ext uri="{BB962C8B-B14F-4D97-AF65-F5344CB8AC3E}">
        <p14:creationId xmlns:p14="http://schemas.microsoft.com/office/powerpoint/2010/main" val="387805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B76A-C6EA-6344-961D-77709C9356F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6E115D8C-A5CE-F44B-AD91-4ACB34A295B5}"/>
              </a:ext>
            </a:extLst>
          </p:cNvPr>
          <p:cNvSpPr>
            <a:spLocks noGrp="1"/>
          </p:cNvSpPr>
          <p:nvPr>
            <p:ph idx="1"/>
          </p:nvPr>
        </p:nvSpPr>
        <p:spPr/>
        <p:txBody>
          <a:bodyPr>
            <a:normAutofit/>
          </a:bodyPr>
          <a:lstStyle/>
          <a:p>
            <a:pPr fontAlgn="t"/>
            <a:r>
              <a:rPr lang="en-US" sz="2000" u="sng" dirty="0">
                <a:hlinkClick r:id="rId2">
                  <a:extLst>
                    <a:ext uri="{A12FA001-AC4F-418D-AE19-62706E023703}">
                      <ahyp:hlinkClr xmlns:ahyp="http://schemas.microsoft.com/office/drawing/2018/hyperlinkcolor" val="tx"/>
                    </a:ext>
                  </a:extLst>
                </a:hlinkClick>
              </a:rPr>
              <a:t>[1] </a:t>
            </a:r>
            <a:r>
              <a:rPr lang="en-US" sz="2000" dirty="0"/>
              <a:t>Oscar </a:t>
            </a:r>
            <a:r>
              <a:rPr lang="en-US" sz="2000" dirty="0" err="1"/>
              <a:t>Täckström</a:t>
            </a:r>
            <a:r>
              <a:rPr lang="en-US" sz="2000" dirty="0"/>
              <a:t> and Ryan T. McDonald. 2011. Discovering Fine-Grained Sentiment with Latent Variable Structured Prediction Models. In ECIR. 368–374</a:t>
            </a:r>
            <a:endParaRPr lang="en-US" sz="2000" u="sng" dirty="0">
              <a:hlinkClick r:id="rId2">
                <a:extLst>
                  <a:ext uri="{A12FA001-AC4F-418D-AE19-62706E023703}">
                    <ahyp:hlinkClr xmlns:ahyp="http://schemas.microsoft.com/office/drawing/2018/hyperlinkcolor" val="tx"/>
                  </a:ext>
                </a:extLst>
              </a:hlinkClick>
            </a:endParaRPr>
          </a:p>
          <a:p>
            <a:pPr fontAlgn="t"/>
            <a:endParaRPr lang="en-US" sz="2000" u="sng" dirty="0">
              <a:hlinkClick r:id="rId2">
                <a:extLst>
                  <a:ext uri="{A12FA001-AC4F-418D-AE19-62706E023703}">
                    <ahyp:hlinkClr xmlns:ahyp="http://schemas.microsoft.com/office/drawing/2018/hyperlinkcolor" val="tx"/>
                  </a:ext>
                </a:extLst>
              </a:hlinkClick>
            </a:endParaRPr>
          </a:p>
          <a:p>
            <a:pPr fontAlgn="t"/>
            <a:r>
              <a:rPr lang="en-US" sz="2000" u="sng" dirty="0">
                <a:hlinkClick r:id="rId2">
                  <a:extLst>
                    <a:ext uri="{A12FA001-AC4F-418D-AE19-62706E023703}">
                      <ahyp:hlinkClr xmlns:ahyp="http://schemas.microsoft.com/office/drawing/2018/hyperlinkcolor" val="tx"/>
                    </a:ext>
                  </a:extLst>
                </a:hlinkClick>
              </a:rPr>
              <a:t>[2] </a:t>
            </a:r>
            <a:r>
              <a:rPr lang="en-US" sz="2000" dirty="0"/>
              <a:t>John Blitzer, Mark </a:t>
            </a:r>
            <a:r>
              <a:rPr lang="en-US" sz="2000" dirty="0" err="1"/>
              <a:t>Dredze</a:t>
            </a:r>
            <a:r>
              <a:rPr lang="en-US" sz="2000" dirty="0"/>
              <a:t>, Fernando Pereira, and others. 2007. Biographies, </a:t>
            </a:r>
            <a:r>
              <a:rPr lang="en-US" sz="2000" dirty="0" err="1"/>
              <a:t>bollywood</a:t>
            </a:r>
            <a:r>
              <a:rPr lang="en-US" sz="2000" dirty="0"/>
              <a:t>, boom-boxes and blenders: Domain adaptation for sentiment </a:t>
            </a:r>
            <a:r>
              <a:rPr lang="en-US" sz="2000" dirty="0" err="1"/>
              <a:t>classication</a:t>
            </a:r>
            <a:r>
              <a:rPr lang="en-US" sz="2000" dirty="0"/>
              <a:t>. In ACL. 440–447.</a:t>
            </a:r>
            <a:r>
              <a:rPr lang="en-US" sz="2000" u="sng" dirty="0">
                <a:hlinkClick r:id="rId2">
                  <a:extLst>
                    <a:ext uri="{A12FA001-AC4F-418D-AE19-62706E023703}">
                      <ahyp:hlinkClr xmlns:ahyp="http://schemas.microsoft.com/office/drawing/2018/hyperlinkcolor" val="tx"/>
                    </a:ext>
                  </a:extLst>
                </a:hlinkClick>
              </a:rPr>
              <a:t> </a:t>
            </a:r>
          </a:p>
          <a:p>
            <a:pPr fontAlgn="t"/>
            <a:endParaRPr lang="en-US" sz="2000" u="sng" dirty="0">
              <a:hlinkClick r:id="rId2">
                <a:extLst>
                  <a:ext uri="{A12FA001-AC4F-418D-AE19-62706E023703}">
                    <ahyp:hlinkClr xmlns:ahyp="http://schemas.microsoft.com/office/drawing/2018/hyperlinkcolor" val="tx"/>
                  </a:ext>
                </a:extLst>
              </a:hlinkClick>
            </a:endParaRPr>
          </a:p>
          <a:p>
            <a:pPr fontAlgn="t"/>
            <a:r>
              <a:rPr lang="en-US" sz="2000" u="sng" dirty="0">
                <a:hlinkClick r:id="rId2">
                  <a:extLst>
                    <a:ext uri="{A12FA001-AC4F-418D-AE19-62706E023703}">
                      <ahyp:hlinkClr xmlns:ahyp="http://schemas.microsoft.com/office/drawing/2018/hyperlinkcolor" val="tx"/>
                    </a:ext>
                  </a:extLst>
                </a:hlinkClick>
              </a:rPr>
              <a:t>Fangzhao Wu</a:t>
            </a:r>
            <a:r>
              <a:rPr lang="en-US" sz="2000" dirty="0"/>
              <a:t>, </a:t>
            </a:r>
            <a:r>
              <a:rPr lang="en-US" sz="2000" dirty="0">
                <a:hlinkClick r:id="rId3">
                  <a:extLst>
                    <a:ext uri="{A12FA001-AC4F-418D-AE19-62706E023703}">
                      <ahyp:hlinkClr xmlns:ahyp="http://schemas.microsoft.com/office/drawing/2018/hyperlinkcolor" val="tx"/>
                    </a:ext>
                  </a:extLst>
                </a:hlinkClick>
              </a:rPr>
              <a:t>Jie Zhang</a:t>
            </a:r>
            <a:r>
              <a:rPr lang="en-US" sz="2000" dirty="0"/>
              <a:t>, </a:t>
            </a:r>
            <a:r>
              <a:rPr lang="en-US" sz="2000" dirty="0">
                <a:hlinkClick r:id="rId4">
                  <a:extLst>
                    <a:ext uri="{A12FA001-AC4F-418D-AE19-62706E023703}">
                      <ahyp:hlinkClr xmlns:ahyp="http://schemas.microsoft.com/office/drawing/2018/hyperlinkcolor" val="tx"/>
                    </a:ext>
                  </a:extLst>
                </a:hlinkClick>
              </a:rPr>
              <a:t>Zhigang Yuan</a:t>
            </a:r>
            <a:r>
              <a:rPr lang="en-US" sz="2000" dirty="0"/>
              <a:t>, </a:t>
            </a:r>
            <a:r>
              <a:rPr lang="en-US" sz="2000" dirty="0">
                <a:hlinkClick r:id="rId5">
                  <a:extLst>
                    <a:ext uri="{A12FA001-AC4F-418D-AE19-62706E023703}">
                      <ahyp:hlinkClr xmlns:ahyp="http://schemas.microsoft.com/office/drawing/2018/hyperlinkcolor" val="tx"/>
                    </a:ext>
                  </a:extLst>
                </a:hlinkClick>
              </a:rPr>
              <a:t>Sixing Wu</a:t>
            </a:r>
            <a:r>
              <a:rPr lang="en-US" sz="2000" dirty="0"/>
              <a:t>, </a:t>
            </a:r>
            <a:r>
              <a:rPr lang="en-US" sz="2000" dirty="0">
                <a:hlinkClick r:id="rId6">
                  <a:extLst>
                    <a:ext uri="{A12FA001-AC4F-418D-AE19-62706E023703}">
                      <ahyp:hlinkClr xmlns:ahyp="http://schemas.microsoft.com/office/drawing/2018/hyperlinkcolor" val="tx"/>
                    </a:ext>
                  </a:extLst>
                </a:hlinkClick>
              </a:rPr>
              <a:t>Yongfeng Huang</a:t>
            </a:r>
            <a:r>
              <a:rPr lang="en-US" sz="2000" dirty="0"/>
              <a:t>, </a:t>
            </a:r>
            <a:r>
              <a:rPr lang="en-US" sz="2000" dirty="0">
                <a:hlinkClick r:id="rId7">
                  <a:extLst>
                    <a:ext uri="{A12FA001-AC4F-418D-AE19-62706E023703}">
                      <ahyp:hlinkClr xmlns:ahyp="http://schemas.microsoft.com/office/drawing/2018/hyperlinkcolor" val="tx"/>
                    </a:ext>
                  </a:extLst>
                </a:hlinkClick>
              </a:rPr>
              <a:t>Jun Yan</a:t>
            </a:r>
            <a:r>
              <a:rPr lang="en-US" sz="2000" dirty="0"/>
              <a:t> Proceeding </a:t>
            </a:r>
            <a:r>
              <a:rPr lang="en-US" sz="2000" u="sng" dirty="0">
                <a:hlinkClick r:id="rId8">
                  <a:extLst>
                    <a:ext uri="{A12FA001-AC4F-418D-AE19-62706E023703}">
                      <ahyp:hlinkClr xmlns:ahyp="http://schemas.microsoft.com/office/drawing/2018/hyperlinkcolor" val="tx"/>
                    </a:ext>
                  </a:extLst>
                </a:hlinkClick>
              </a:rPr>
              <a:t>SIGIR '17</a:t>
            </a:r>
            <a:r>
              <a:rPr lang="en-US" sz="2000" dirty="0"/>
              <a:t> Proceedings of the 40th International ACM SIGIR Conference on Research and Development in Information Retrieval Pages 973-976 </a:t>
            </a:r>
            <a:br>
              <a:rPr lang="en-US" sz="2000" dirty="0"/>
            </a:br>
            <a:endParaRPr lang="en-US" sz="2000" dirty="0"/>
          </a:p>
          <a:p>
            <a:endParaRPr lang="en-US" sz="2000" dirty="0"/>
          </a:p>
        </p:txBody>
      </p:sp>
    </p:spTree>
    <p:extLst>
      <p:ext uri="{BB962C8B-B14F-4D97-AF65-F5344CB8AC3E}">
        <p14:creationId xmlns:p14="http://schemas.microsoft.com/office/powerpoint/2010/main" val="52328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F15C5-92E0-0347-AD86-34FA71B5E494}"/>
              </a:ext>
            </a:extLst>
          </p:cNvPr>
          <p:cNvSpPr>
            <a:spLocks noGrp="1"/>
          </p:cNvSpPr>
          <p:nvPr>
            <p:ph idx="1"/>
          </p:nvPr>
        </p:nvSpPr>
        <p:spPr>
          <a:xfrm>
            <a:off x="838200" y="1479884"/>
            <a:ext cx="10515600" cy="4697079"/>
          </a:xfrm>
        </p:spPr>
        <p:txBody>
          <a:bodyPr>
            <a:normAutofit/>
          </a:bodyPr>
          <a:lstStyle/>
          <a:p>
            <a:r>
              <a:rPr lang="en-US" dirty="0"/>
              <a:t>Sentence-level sentiment classification is important to understand users’ fine-grained opinions. </a:t>
            </a:r>
            <a:br>
              <a:rPr lang="en-US" dirty="0"/>
            </a:br>
            <a:endParaRPr lang="en-US" dirty="0"/>
          </a:p>
          <a:p>
            <a:r>
              <a:rPr lang="en-US" dirty="0"/>
              <a:t>Existing methods for sentence-level sentiment classification are mainly based on supervised learning. However, it is difficult to obtain sentiment labels of sentences since manual annotation is expensive and time-consuming. </a:t>
            </a:r>
          </a:p>
          <a:p>
            <a:endParaRPr lang="en-US" altLang="zh-TW" dirty="0"/>
          </a:p>
          <a:p>
            <a:r>
              <a:rPr lang="en-US" altLang="zh-TW" dirty="0"/>
              <a:t>Although a document may contain sentences with different sentiments, most of the sentences in an opinionated document usually have the same sentiment with this document.</a:t>
            </a:r>
          </a:p>
        </p:txBody>
      </p:sp>
      <p:sp>
        <p:nvSpPr>
          <p:cNvPr id="4" name="Title 1">
            <a:extLst>
              <a:ext uri="{FF2B5EF4-FFF2-40B4-BE49-F238E27FC236}">
                <a16:creationId xmlns:a16="http://schemas.microsoft.com/office/drawing/2014/main" id="{749443E6-C723-C844-90D7-1B0109F112D8}"/>
              </a:ext>
            </a:extLst>
          </p:cNvPr>
          <p:cNvSpPr>
            <a:spLocks noGrp="1"/>
          </p:cNvSpPr>
          <p:nvPr>
            <p:ph type="title"/>
          </p:nvPr>
        </p:nvSpPr>
        <p:spPr>
          <a:xfrm>
            <a:off x="838200" y="365125"/>
            <a:ext cx="10515600" cy="1325563"/>
          </a:xfrm>
        </p:spPr>
        <p:txBody>
          <a:bodyPr/>
          <a:lstStyle/>
          <a:p>
            <a:r>
              <a:rPr lang="en-US" dirty="0"/>
              <a:t>Outline of problem</a:t>
            </a:r>
          </a:p>
        </p:txBody>
      </p:sp>
    </p:spTree>
    <p:extLst>
      <p:ext uri="{BB962C8B-B14F-4D97-AF65-F5344CB8AC3E}">
        <p14:creationId xmlns:p14="http://schemas.microsoft.com/office/powerpoint/2010/main" val="184084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A621-7103-5C4C-9525-85BA6331A4F6}"/>
              </a:ext>
            </a:extLst>
          </p:cNvPr>
          <p:cNvSpPr>
            <a:spLocks noGrp="1"/>
          </p:cNvSpPr>
          <p:nvPr>
            <p:ph type="title"/>
          </p:nvPr>
        </p:nvSpPr>
        <p:spPr>
          <a:xfrm>
            <a:off x="753979" y="172620"/>
            <a:ext cx="10515600" cy="1325563"/>
          </a:xfrm>
        </p:spPr>
        <p:txBody>
          <a:bodyPr/>
          <a:lstStyle/>
          <a:p>
            <a:r>
              <a:rPr lang="en-US" dirty="0"/>
              <a:t>Proposed solution</a:t>
            </a:r>
          </a:p>
        </p:txBody>
      </p:sp>
      <p:sp>
        <p:nvSpPr>
          <p:cNvPr id="3" name="Content Placeholder 2">
            <a:extLst>
              <a:ext uri="{FF2B5EF4-FFF2-40B4-BE49-F238E27FC236}">
                <a16:creationId xmlns:a16="http://schemas.microsoft.com/office/drawing/2014/main" id="{59C8DD6D-50F9-0E4A-AACA-2973B7E4154A}"/>
              </a:ext>
            </a:extLst>
          </p:cNvPr>
          <p:cNvSpPr>
            <a:spLocks noGrp="1"/>
          </p:cNvSpPr>
          <p:nvPr>
            <p:ph idx="1"/>
          </p:nvPr>
        </p:nvSpPr>
        <p:spPr>
          <a:xfrm>
            <a:off x="753979" y="1203159"/>
            <a:ext cx="10515600" cy="5570620"/>
          </a:xfrm>
        </p:spPr>
        <p:txBody>
          <a:bodyPr>
            <a:normAutofit/>
          </a:bodyPr>
          <a:lstStyle/>
          <a:p>
            <a:r>
              <a:rPr lang="en-US" sz="2400" dirty="0"/>
              <a:t>In this paper, authors propose an approach for sentence-level sentiment classification without the need of sentence labels. More specifically, they propose a unified framework to incorporate two types of weak supervision, that is, document-level and word-level sentiment labels, to learn the sentence-level sentiment classifier. </a:t>
            </a:r>
          </a:p>
          <a:p>
            <a:endParaRPr lang="en-US" sz="2400" dirty="0"/>
          </a:p>
          <a:p>
            <a:r>
              <a:rPr lang="en-US" sz="2400" dirty="0"/>
              <a:t>In addition, the contextual information of sentences and words extracted from unlabeled sentences is incorporated into their approach to enhance the learning of sentiment classifier. </a:t>
            </a:r>
          </a:p>
          <a:p>
            <a:endParaRPr lang="en-US" altLang="zh-TW" sz="2400" dirty="0"/>
          </a:p>
          <a:p>
            <a:r>
              <a:rPr lang="en-US" altLang="zh-TW" sz="2400" dirty="0"/>
              <a:t>Since words are the basic elements to express sentiments in a sentence, the sentiment labels of words may also be useful to train sentence-level sentiment classifiers. Besides, although it is difficult to obtain the sentiment labels of sentences, the sentiment relations between sentences are relatively easy to infer in many cases.</a:t>
            </a:r>
            <a:endParaRPr lang="zh-TW" altLang="en-US" sz="2400" dirty="0"/>
          </a:p>
        </p:txBody>
      </p:sp>
    </p:spTree>
    <p:extLst>
      <p:ext uri="{BB962C8B-B14F-4D97-AF65-F5344CB8AC3E}">
        <p14:creationId xmlns:p14="http://schemas.microsoft.com/office/powerpoint/2010/main" val="112806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1386-7B9B-744D-A4F7-0145256B72F4}"/>
              </a:ext>
            </a:extLst>
          </p:cNvPr>
          <p:cNvSpPr>
            <a:spLocks noGrp="1"/>
          </p:cNvSpPr>
          <p:nvPr>
            <p:ph type="title"/>
          </p:nvPr>
        </p:nvSpPr>
        <p:spPr/>
        <p:txBody>
          <a:bodyPr/>
          <a:lstStyle/>
          <a:p>
            <a:r>
              <a:rPr lang="en-US" dirty="0"/>
              <a:t>Some related approaches</a:t>
            </a:r>
          </a:p>
        </p:txBody>
      </p:sp>
      <p:sp>
        <p:nvSpPr>
          <p:cNvPr id="3" name="Content Placeholder 2">
            <a:extLst>
              <a:ext uri="{FF2B5EF4-FFF2-40B4-BE49-F238E27FC236}">
                <a16:creationId xmlns:a16="http://schemas.microsoft.com/office/drawing/2014/main" id="{21678CCA-9F52-4042-99D3-3FC130DA5B21}"/>
              </a:ext>
            </a:extLst>
          </p:cNvPr>
          <p:cNvSpPr>
            <a:spLocks noGrp="1"/>
          </p:cNvSpPr>
          <p:nvPr>
            <p:ph idx="1"/>
          </p:nvPr>
        </p:nvSpPr>
        <p:spPr/>
        <p:txBody>
          <a:bodyPr>
            <a:normAutofit fontScale="92500"/>
          </a:bodyPr>
          <a:lstStyle/>
          <a:p>
            <a:r>
              <a:rPr lang="en-US" altLang="zh-TW" dirty="0"/>
              <a:t>The first category is training sentence-level sentiment classier only based on labeled documents without the need of labeled sentences.</a:t>
            </a:r>
          </a:p>
          <a:p>
            <a:endParaRPr lang="en-US" altLang="zh-TW" dirty="0"/>
          </a:p>
          <a:p>
            <a:r>
              <a:rPr lang="en-US" altLang="zh-TW" dirty="0"/>
              <a:t>The second category is combining coarse-grained document labels with fine-grained sentence labels for sentence-level sentiment classification.</a:t>
            </a:r>
          </a:p>
          <a:p>
            <a:endParaRPr lang="en-US" altLang="zh-TW" dirty="0"/>
          </a:p>
          <a:p>
            <a:r>
              <a:rPr lang="en-US" altLang="zh-TW" dirty="0"/>
              <a:t>The contexts of sentences have also been explored in several existing sentence-level sentiment classification methods.</a:t>
            </a:r>
          </a:p>
          <a:p>
            <a:pPr lvl="1"/>
            <a:r>
              <a:rPr lang="en-US" altLang="zh-TW" dirty="0"/>
              <a:t>However, adjacent sentences may have different even opposite sentiments.</a:t>
            </a:r>
          </a:p>
          <a:p>
            <a:pPr lvl="1"/>
            <a:r>
              <a:rPr lang="en-US" altLang="zh-TW" dirty="0"/>
              <a:t>The sentence similarity is measured by word sequence closeness.</a:t>
            </a:r>
            <a:endParaRPr lang="zh-TW" altLang="en-US" dirty="0"/>
          </a:p>
        </p:txBody>
      </p:sp>
    </p:spTree>
    <p:extLst>
      <p:ext uri="{BB962C8B-B14F-4D97-AF65-F5344CB8AC3E}">
        <p14:creationId xmlns:p14="http://schemas.microsoft.com/office/powerpoint/2010/main" val="138165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B70B-45DF-394E-8D59-CF8F71982438}"/>
              </a:ext>
            </a:extLst>
          </p:cNvPr>
          <p:cNvSpPr>
            <a:spLocks noGrp="1"/>
          </p:cNvSpPr>
          <p:nvPr>
            <p:ph type="title"/>
          </p:nvPr>
        </p:nvSpPr>
        <p:spPr/>
        <p:txBody>
          <a:bodyPr/>
          <a:lstStyle/>
          <a:p>
            <a:r>
              <a:rPr lang="en-US" dirty="0"/>
              <a:t>Solution approach</a:t>
            </a:r>
          </a:p>
        </p:txBody>
      </p:sp>
      <p:sp>
        <p:nvSpPr>
          <p:cNvPr id="3" name="Content Placeholder 2">
            <a:extLst>
              <a:ext uri="{FF2B5EF4-FFF2-40B4-BE49-F238E27FC236}">
                <a16:creationId xmlns:a16="http://schemas.microsoft.com/office/drawing/2014/main" id="{6752B2BA-BA80-9C4D-8A04-3D9CB84FC460}"/>
              </a:ext>
            </a:extLst>
          </p:cNvPr>
          <p:cNvSpPr>
            <a:spLocks noGrp="1"/>
          </p:cNvSpPr>
          <p:nvPr>
            <p:ph idx="1"/>
          </p:nvPr>
        </p:nvSpPr>
        <p:spPr/>
        <p:txBody>
          <a:bodyPr>
            <a:normAutofit lnSpcReduction="10000"/>
          </a:bodyPr>
          <a:lstStyle/>
          <a:p>
            <a:r>
              <a:rPr lang="en-US" altLang="zh-TW" dirty="0"/>
              <a:t>In many cases the sentiment relations between them are much easier to infer. Following this basis, the paper explores to extract the sentiment relations between sentences based on coordinating and adversative conjunctions.</a:t>
            </a:r>
          </a:p>
          <a:p>
            <a:endParaRPr lang="en-US" altLang="zh-TW" dirty="0"/>
          </a:p>
          <a:p>
            <a:r>
              <a:rPr lang="en-US" altLang="zh-TW" dirty="0"/>
              <a:t>First, if two words have the same parts-of-speech tag, and they are connected by coordinating conjunction “and” or used to describe the same target in the same sentence, then we regard they convey the same sentiment. Second, if two words are connected by adversative conjunction “but” and have the same parts-of-speech tag, then they are assumed to have opposite sentiments.</a:t>
            </a:r>
            <a:endParaRPr lang="zh-TW" altLang="en-US" dirty="0"/>
          </a:p>
          <a:p>
            <a:endParaRPr lang="en-US" dirty="0"/>
          </a:p>
        </p:txBody>
      </p:sp>
    </p:spTree>
    <p:extLst>
      <p:ext uri="{BB962C8B-B14F-4D97-AF65-F5344CB8AC3E}">
        <p14:creationId xmlns:p14="http://schemas.microsoft.com/office/powerpoint/2010/main" val="88394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75C3-C712-B54D-A166-893CBF22E7AF}"/>
              </a:ext>
            </a:extLst>
          </p:cNvPr>
          <p:cNvSpPr>
            <a:spLocks noGrp="1"/>
          </p:cNvSpPr>
          <p:nvPr>
            <p:ph type="title"/>
          </p:nvPr>
        </p:nvSpPr>
        <p:spPr/>
        <p:txBody>
          <a:bodyPr/>
          <a:lstStyle/>
          <a:p>
            <a:r>
              <a:rPr lang="en-US" dirty="0"/>
              <a:t>Some examples -</a:t>
            </a:r>
          </a:p>
        </p:txBody>
      </p:sp>
      <p:sp>
        <p:nvSpPr>
          <p:cNvPr id="3" name="Content Placeholder 2">
            <a:extLst>
              <a:ext uri="{FF2B5EF4-FFF2-40B4-BE49-F238E27FC236}">
                <a16:creationId xmlns:a16="http://schemas.microsoft.com/office/drawing/2014/main" id="{E7B3458A-BEAD-1941-A285-112CCB2B8998}"/>
              </a:ext>
            </a:extLst>
          </p:cNvPr>
          <p:cNvSpPr>
            <a:spLocks noGrp="1"/>
          </p:cNvSpPr>
          <p:nvPr>
            <p:ph idx="1"/>
          </p:nvPr>
        </p:nvSpPr>
        <p:spPr/>
        <p:txBody>
          <a:bodyPr/>
          <a:lstStyle/>
          <a:p>
            <a:r>
              <a:rPr lang="en-US" dirty="0"/>
              <a:t>“It cleaned quickly and required no seasoning. Also, it’s a really pretty skillet.” Since these two sentences are connected by the coordinating conjunction “also”, they probably convey the same sentiment. </a:t>
            </a:r>
          </a:p>
          <a:p>
            <a:endParaRPr lang="en-US" dirty="0"/>
          </a:p>
          <a:p>
            <a:r>
              <a:rPr lang="en-US" dirty="0"/>
              <a:t>“These dishes look very nice on your table, but they have many problems.” Since the two sentences are connected by the adversative conjunction “but”, we can infer that they may have opposite sentiments.</a:t>
            </a:r>
          </a:p>
        </p:txBody>
      </p:sp>
    </p:spTree>
    <p:extLst>
      <p:ext uri="{BB962C8B-B14F-4D97-AF65-F5344CB8AC3E}">
        <p14:creationId xmlns:p14="http://schemas.microsoft.com/office/powerpoint/2010/main" val="75475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057F-5ADB-5644-B23D-C9B4D57E1737}"/>
              </a:ext>
            </a:extLst>
          </p:cNvPr>
          <p:cNvSpPr>
            <a:spLocks noGrp="1"/>
          </p:cNvSpPr>
          <p:nvPr>
            <p:ph type="title"/>
          </p:nvPr>
        </p:nvSpPr>
        <p:spPr/>
        <p:txBody>
          <a:bodyPr/>
          <a:lstStyle/>
          <a:p>
            <a:r>
              <a:rPr lang="en-US" dirty="0"/>
              <a:t>Solution approach</a:t>
            </a:r>
          </a:p>
        </p:txBody>
      </p:sp>
      <p:sp>
        <p:nvSpPr>
          <p:cNvPr id="3" name="Content Placeholder 2">
            <a:extLst>
              <a:ext uri="{FF2B5EF4-FFF2-40B4-BE49-F238E27FC236}">
                <a16:creationId xmlns:a16="http://schemas.microsoft.com/office/drawing/2014/main" id="{680828C7-E16F-954D-88D6-46EB9D176413}"/>
              </a:ext>
            </a:extLst>
          </p:cNvPr>
          <p:cNvSpPr>
            <a:spLocks noGrp="1"/>
          </p:cNvSpPr>
          <p:nvPr>
            <p:ph idx="1"/>
          </p:nvPr>
        </p:nvSpPr>
        <p:spPr/>
        <p:txBody>
          <a:bodyPr>
            <a:normAutofit fontScale="92500" lnSpcReduction="20000"/>
          </a:bodyPr>
          <a:lstStyle/>
          <a:p>
            <a:r>
              <a:rPr lang="en-US" altLang="zh-TW" dirty="0"/>
              <a:t>The goal of proposed approach is to incorporate the document-level supervision, the word-level supervision, and the contextual information of sentences and words to train an accurate sentence-level sentiment classifier.</a:t>
            </a:r>
          </a:p>
          <a:p>
            <a:endParaRPr lang="en-US" altLang="zh-TW" dirty="0"/>
          </a:p>
          <a:p>
            <a:r>
              <a:rPr lang="en-US" altLang="zh-TW" dirty="0"/>
              <a:t>Instead of directly using sentiment labels of documents for sentences, the solution constrains the average sentiment score of the sentences in a document which is consistent with the label of this document.</a:t>
            </a:r>
          </a:p>
          <a:p>
            <a:endParaRPr lang="en-US" altLang="zh-TW" dirty="0"/>
          </a:p>
          <a:p>
            <a:r>
              <a:rPr lang="en-US" altLang="zh-TW" dirty="0"/>
              <a:t>If two unlabeled sentences have same-sentiment (or opposite-sentiment) relation, then the solution constrains the sentiment classifier and assigns the same (or opposite) sentiment label to them.</a:t>
            </a:r>
            <a:endParaRPr lang="zh-TW" altLang="en-US" dirty="0"/>
          </a:p>
          <a:p>
            <a:endParaRPr lang="en-US" dirty="0"/>
          </a:p>
        </p:txBody>
      </p:sp>
    </p:spTree>
    <p:extLst>
      <p:ext uri="{BB962C8B-B14F-4D97-AF65-F5344CB8AC3E}">
        <p14:creationId xmlns:p14="http://schemas.microsoft.com/office/powerpoint/2010/main" val="387536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5BCE-2C38-5444-9BE2-001451D8F27C}"/>
              </a:ext>
            </a:extLst>
          </p:cNvPr>
          <p:cNvSpPr>
            <a:spLocks noGrp="1"/>
          </p:cNvSpPr>
          <p:nvPr>
            <p:ph type="title"/>
          </p:nvPr>
        </p:nvSpPr>
        <p:spPr/>
        <p:txBody>
          <a:bodyPr/>
          <a:lstStyle/>
          <a:p>
            <a:r>
              <a:rPr lang="en-US" dirty="0"/>
              <a:t>Datasets and Experiment Results</a:t>
            </a:r>
          </a:p>
        </p:txBody>
      </p:sp>
      <p:sp>
        <p:nvSpPr>
          <p:cNvPr id="3" name="Content Placeholder 2">
            <a:extLst>
              <a:ext uri="{FF2B5EF4-FFF2-40B4-BE49-F238E27FC236}">
                <a16:creationId xmlns:a16="http://schemas.microsoft.com/office/drawing/2014/main" id="{D73713BA-9979-C140-A8F2-31735D32A6D7}"/>
              </a:ext>
            </a:extLst>
          </p:cNvPr>
          <p:cNvSpPr>
            <a:spLocks noGrp="1"/>
          </p:cNvSpPr>
          <p:nvPr>
            <p:ph idx="1"/>
          </p:nvPr>
        </p:nvSpPr>
        <p:spPr/>
        <p:txBody>
          <a:bodyPr>
            <a:normAutofit/>
          </a:bodyPr>
          <a:lstStyle/>
          <a:p>
            <a:r>
              <a:rPr lang="en-US" sz="2000" dirty="0"/>
              <a:t>In experiments the sentiment dataset built by </a:t>
            </a:r>
            <a:r>
              <a:rPr lang="en-US" sz="2000" dirty="0" err="1"/>
              <a:t>Täckström</a:t>
            </a:r>
            <a:r>
              <a:rPr lang="en-US" sz="2000" dirty="0"/>
              <a:t> and McDonald [1] was used. The sentiment labels of the sentences in this dataset were manually annotated. Three domains were involved in our experiments, i.e., Book, DVD, and Electronics. </a:t>
            </a:r>
          </a:p>
          <a:p>
            <a:endParaRPr lang="en-US" sz="2000" dirty="0"/>
          </a:p>
          <a:p>
            <a:r>
              <a:rPr lang="en-US" sz="2000" dirty="0"/>
              <a:t>In addition, authors used the Amazon sentiment dataset crawled by Blitzer et al. [2] to obtain labeled documents in these domains. The sentiment labels of documents were automatically inferred from their ratings. The detailed statistics of these datasets are illustrated in Table 1.</a:t>
            </a:r>
          </a:p>
          <a:p>
            <a:endParaRPr lang="en-US" sz="2000" dirty="0"/>
          </a:p>
          <a:p>
            <a:r>
              <a:rPr lang="en-US" altLang="zh-TW" sz="2000" dirty="0"/>
              <a:t>The word-level supervision was extracted from Bing Liu’s sentiment lexicon. The authors used half of the documents as labeled documents to provide document-level supervision, and used the others to extract the contextual sentiment relations between sentences and the sentiment similarities between words.</a:t>
            </a:r>
            <a:endParaRPr lang="zh-TW" altLang="en-US" sz="2000" dirty="0"/>
          </a:p>
          <a:p>
            <a:endParaRPr lang="en-US" sz="2000" dirty="0"/>
          </a:p>
        </p:txBody>
      </p:sp>
    </p:spTree>
    <p:extLst>
      <p:ext uri="{BB962C8B-B14F-4D97-AF65-F5344CB8AC3E}">
        <p14:creationId xmlns:p14="http://schemas.microsoft.com/office/powerpoint/2010/main" val="253891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9397401-54F4-FF43-ADDD-C462869D0A5A}"/>
              </a:ext>
            </a:extLst>
          </p:cNvPr>
          <p:cNvPicPr>
            <a:picLocks noGrp="1" noChangeAspect="1"/>
          </p:cNvPicPr>
          <p:nvPr>
            <p:ph idx="1"/>
          </p:nvPr>
        </p:nvPicPr>
        <p:blipFill>
          <a:blip r:embed="rId2"/>
          <a:stretch>
            <a:fillRect/>
          </a:stretch>
        </p:blipFill>
        <p:spPr>
          <a:xfrm>
            <a:off x="3397986" y="366740"/>
            <a:ext cx="5396027" cy="4842934"/>
          </a:xfrm>
          <a:prstGeom prst="rect">
            <a:avLst/>
          </a:prstGeom>
        </p:spPr>
      </p:pic>
      <p:sp>
        <p:nvSpPr>
          <p:cNvPr id="6" name="TextBox 5">
            <a:extLst>
              <a:ext uri="{FF2B5EF4-FFF2-40B4-BE49-F238E27FC236}">
                <a16:creationId xmlns:a16="http://schemas.microsoft.com/office/drawing/2014/main" id="{B7F2E657-670F-414D-9E6D-0E6D7158BD10}"/>
              </a:ext>
            </a:extLst>
          </p:cNvPr>
          <p:cNvSpPr txBox="1"/>
          <p:nvPr/>
        </p:nvSpPr>
        <p:spPr>
          <a:xfrm>
            <a:off x="748413" y="5594684"/>
            <a:ext cx="10695172" cy="646331"/>
          </a:xfrm>
          <a:prstGeom prst="rect">
            <a:avLst/>
          </a:prstGeom>
          <a:noFill/>
        </p:spPr>
        <p:txBody>
          <a:bodyPr wrap="none" rtlCol="0">
            <a:spAutoFit/>
          </a:bodyPr>
          <a:lstStyle/>
          <a:p>
            <a:r>
              <a:rPr lang="en-US" b="1" dirty="0"/>
              <a:t>Doc</a:t>
            </a:r>
            <a:r>
              <a:rPr lang="en-US" dirty="0"/>
              <a:t> and </a:t>
            </a:r>
            <a:r>
              <a:rPr lang="en-US" b="1" dirty="0"/>
              <a:t>Word</a:t>
            </a:r>
            <a:r>
              <a:rPr lang="en-US" dirty="0"/>
              <a:t> mean document-level and word-level supervision respectively. </a:t>
            </a:r>
            <a:r>
              <a:rPr lang="en-US" b="1" dirty="0" err="1"/>
              <a:t>Con_Sen</a:t>
            </a:r>
            <a:r>
              <a:rPr lang="en-US" b="1" dirty="0"/>
              <a:t> </a:t>
            </a:r>
            <a:r>
              <a:rPr lang="en-US" dirty="0"/>
              <a:t>and </a:t>
            </a:r>
            <a:r>
              <a:rPr lang="en-US" b="1" dirty="0" err="1"/>
              <a:t>Con_Word</a:t>
            </a:r>
            <a:r>
              <a:rPr lang="en-US" b="1" dirty="0"/>
              <a:t> </a:t>
            </a:r>
          </a:p>
          <a:p>
            <a:r>
              <a:rPr lang="en-US" dirty="0"/>
              <a:t>represent contextual information of sentences and words respectively. </a:t>
            </a:r>
            <a:r>
              <a:rPr lang="en-US" b="1" dirty="0"/>
              <a:t>All</a:t>
            </a:r>
            <a:r>
              <a:rPr lang="en-US" dirty="0"/>
              <a:t> means all information is incorporated.</a:t>
            </a:r>
          </a:p>
        </p:txBody>
      </p:sp>
    </p:spTree>
    <p:extLst>
      <p:ext uri="{BB962C8B-B14F-4D97-AF65-F5344CB8AC3E}">
        <p14:creationId xmlns:p14="http://schemas.microsoft.com/office/powerpoint/2010/main" val="3993539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1126</Words>
  <Application>Microsoft Macintosh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 2</vt:lpstr>
      <vt:lpstr>Office Theme</vt:lpstr>
      <vt:lpstr>Sentence-level Sentiment Classification with Weak Supervision</vt:lpstr>
      <vt:lpstr>Outline of problem</vt:lpstr>
      <vt:lpstr>Proposed solution</vt:lpstr>
      <vt:lpstr>Some related approaches</vt:lpstr>
      <vt:lpstr>Solution approach</vt:lpstr>
      <vt:lpstr>Some examples -</vt:lpstr>
      <vt:lpstr>Solution approach</vt:lpstr>
      <vt:lpstr>Datasets and Experiment Results</vt:lpstr>
      <vt:lpstr>PowerPoint Presentation</vt:lpstr>
      <vt:lpstr>Performance Evaluation</vt:lpstr>
      <vt:lpstr>PowerPoint Presentation</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Sentence-level Sentiment Classification with Weak Supervision</dc:title>
  <dc:creator>Milgard Center for Business Analytics</dc:creator>
  <cp:lastModifiedBy>Milgard Center for Business Analytics</cp:lastModifiedBy>
  <cp:revision>4</cp:revision>
  <dcterms:created xsi:type="dcterms:W3CDTF">2019-05-23T16:46:33Z</dcterms:created>
  <dcterms:modified xsi:type="dcterms:W3CDTF">2019-05-23T17:00:25Z</dcterms:modified>
</cp:coreProperties>
</file>