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" r:id="rId2"/>
    <p:sldId id="257" r:id="rId3"/>
    <p:sldId id="269" r:id="rId4"/>
    <p:sldId id="256" r:id="rId5"/>
    <p:sldId id="259" r:id="rId6"/>
    <p:sldId id="261" r:id="rId7"/>
    <p:sldId id="265" r:id="rId8"/>
    <p:sldId id="267" r:id="rId9"/>
    <p:sldId id="268" r:id="rId10"/>
    <p:sldId id="262" r:id="rId11"/>
    <p:sldId id="331" r:id="rId12"/>
    <p:sldId id="329" r:id="rId13"/>
    <p:sldId id="333" r:id="rId14"/>
    <p:sldId id="343" r:id="rId15"/>
    <p:sldId id="335" r:id="rId16"/>
    <p:sldId id="33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22A0DBC-C67A-4F40-BF22-9F5AD8A22E84}">
          <p14:sldIdLst>
            <p14:sldId id="342"/>
            <p14:sldId id="257"/>
          </p14:sldIdLst>
        </p14:section>
        <p14:section name="Statistics" id="{D8BB0AE4-A3DF-437A-969E-70483582D2F9}">
          <p14:sldIdLst>
            <p14:sldId id="269"/>
            <p14:sldId id="256"/>
            <p14:sldId id="259"/>
            <p14:sldId id="261"/>
            <p14:sldId id="265"/>
            <p14:sldId id="267"/>
            <p14:sldId id="268"/>
          </p14:sldIdLst>
        </p14:section>
        <p14:section name="Main" id="{19780FC6-A6E8-49B1-9157-7695EAEEE071}">
          <p14:sldIdLst>
            <p14:sldId id="262"/>
            <p14:sldId id="331"/>
            <p14:sldId id="329"/>
            <p14:sldId id="333"/>
            <p14:sldId id="343"/>
            <p14:sldId id="335"/>
            <p14:sldId id="33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9BFF"/>
    <a:srgbClr val="97C000"/>
    <a:srgbClr val="DDFF61"/>
    <a:srgbClr val="96FF4F"/>
    <a:srgbClr val="DE8400"/>
    <a:srgbClr val="FFC269"/>
    <a:srgbClr val="F0CDFF"/>
    <a:srgbClr val="9DFFF1"/>
    <a:srgbClr val="D2FFB3"/>
    <a:srgbClr val="00C8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 varScale="1">
        <p:scale>
          <a:sx n="82" d="100"/>
          <a:sy n="82" d="100"/>
        </p:scale>
        <p:origin x="8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25E-2"/>
          <c:y val="3.8194444444444448E-2"/>
          <c:w val="0.92361111111111116"/>
          <c:h val="0.9236111111111111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Value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8E00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430-40B4-9A6B-43BA3E0DD364}"/>
              </c:ext>
            </c:extLst>
          </c:dPt>
          <c:dPt>
            <c:idx val="1"/>
            <c:bubble3D val="0"/>
            <c:spPr>
              <a:solidFill>
                <a:srgbClr val="FF717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2430-40B4-9A6B-43BA3E0DD364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30-40B4-9A6B-43BA3E0DD3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25E-2"/>
          <c:y val="3.8194444444444448E-2"/>
          <c:w val="0.92361111111111116"/>
          <c:h val="0.9236111111111111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Value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D2FFB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59C-4E06-A54F-E39E6875F33B}"/>
              </c:ext>
            </c:extLst>
          </c:dPt>
          <c:dPt>
            <c:idx val="1"/>
            <c:bubble3D val="0"/>
            <c:spPr>
              <a:solidFill>
                <a:srgbClr val="317A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59C-4E06-A54F-E39E6875F33B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83</c:v>
                </c:pt>
                <c:pt idx="1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9C-4E06-A54F-E39E6875F3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F53DC-F062-4216-9547-89ED84CD9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92AF9-DD5D-4CD2-9548-BBFE77884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0D834-EAF1-4D7E-9FA0-057579BE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115B-F51A-40F0-B1B8-2EB10563C15D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6BF31-8D5C-4B71-99EE-AED66A661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B8256-7F97-4941-B983-E32EECA1B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890A-0905-48A7-9C23-56D41DB90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3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7B22C-2971-49A5-9EFE-0B2E5F6D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17BB4-CAC7-4E82-A188-B0A59A849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1987A-DCA1-4EAA-82C7-BD945FE40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115B-F51A-40F0-B1B8-2EB10563C15D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1B6CC-0A71-4FE9-B2FE-CC7F40DBC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095FD-AA3F-46CF-B36C-C77C4CAC0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890A-0905-48A7-9C23-56D41DB90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03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B56CEE-EE15-443F-AF97-AB4BBFC00A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32B107-0A29-409D-8836-1ED2C6B6A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5DE6A-49EB-43EC-9137-9F4E93E0F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115B-F51A-40F0-B1B8-2EB10563C15D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30D94-A14E-48C1-9419-173AA825B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904F4-4092-408C-AE47-E9E7D779A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890A-0905-48A7-9C23-56D41DB90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79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897C6-63BB-4DC5-A30B-1F83CA068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8DFD2-02B9-4711-83DC-B575F864F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E525D-58A2-4D1A-894C-7CCD8D836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115B-F51A-40F0-B1B8-2EB10563C15D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46561-74A1-4EA0-B001-F8B4376D1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CD465-72AF-4B7D-8A24-3C2827F88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890A-0905-48A7-9C23-56D41DB90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17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13BD9-461A-4C07-918E-4B240F7C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6A677-016D-4B05-A15A-4BFEF8D35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6BE31-5DE7-4E31-AC78-CA3AB21AC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115B-F51A-40F0-B1B8-2EB10563C15D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0EA50-48EA-4021-9D78-096F28A77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EEE5B-AB9C-48CA-B341-D7C0DF41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890A-0905-48A7-9C23-56D41DB90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36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D2623-3DF6-4AA8-8AED-BBA090C89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32C22-003A-47E6-84C1-0CAF4E54B4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E867C-C2B7-4078-ACE1-C8843B95E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EC1FB-0C30-4907-AEC2-F8AE62972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115B-F51A-40F0-B1B8-2EB10563C15D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35AEC-9868-407B-9422-101762D25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69958-FFC3-4CC8-B6AB-F749D9AC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890A-0905-48A7-9C23-56D41DB90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3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80D69-F959-4478-8072-176E127CC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0987F-D004-4FBE-ADF0-7D7363A7A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7AF44-40F4-41F3-8C9D-2559FBEED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9DDE45-4305-44B6-ADDE-FA650B797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844B79-63EA-4CC0-B8F4-0AF23D8BB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434E78-E62A-4B80-8219-9981A7585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115B-F51A-40F0-B1B8-2EB10563C15D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C0C989-6AC3-4AC4-A3C6-B2D09B9F6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E54E2C-9C36-4CC8-B2F6-9996F15BE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890A-0905-48A7-9C23-56D41DB90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98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DD592-44A9-41E3-8F9D-84AA23799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8B6C2B-BD0C-40DB-A1F4-736256347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115B-F51A-40F0-B1B8-2EB10563C15D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02CE68-2ABA-48DB-8888-539C1D8BA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334F2-213F-46AA-92ED-04328DF0E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890A-0905-48A7-9C23-56D41DB90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96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4B8C77-E108-4DF2-9D94-B07D166D7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115B-F51A-40F0-B1B8-2EB10563C15D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D65B4-831F-4A2A-96E5-56175FFCE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B676FA-555C-4608-9659-16FD6F92F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890A-0905-48A7-9C23-56D41DB90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0726B-28BF-445C-BB1B-CBCBFFE77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ACFE2-5812-45E3-9DB5-2853763C5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E6D79-30B4-4514-B541-DA5794E5E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D8BEF-C135-4B0B-BFC5-8C33E65BB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115B-F51A-40F0-B1B8-2EB10563C15D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ADD84-A399-4B93-B066-38013607E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4DDF2-807C-4FA2-9362-32B5F6AAF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890A-0905-48A7-9C23-56D41DB90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74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1BACF-3CD3-4241-9DF6-AF2E0492D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F04AC1-C85F-49DA-9E80-0B145A7D8F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45FE6-B46E-44DD-91C3-5B5FBDB50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8E20A-82F5-47C8-87F9-91EA4ECF2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115B-F51A-40F0-B1B8-2EB10563C15D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674A8-F3CD-4D73-97A7-304FD143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F0588-41CC-476F-9AC5-724EF47E5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890A-0905-48A7-9C23-56D41DB90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87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D4A587-B62C-4C44-9829-E6EBDD641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8E20B-5656-4B03-A6E4-A7FDAA7A1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C1FA1-38B4-4CE1-8ADB-73C588F75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C115B-F51A-40F0-B1B8-2EB10563C15D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7DF68-B117-477C-99E2-63DA75A21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2FB3C-C291-41E1-8614-10D8E5D9E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F890A-0905-48A7-9C23-56D41DB90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3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F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8E0549-B27A-4EFE-A3FD-C65A54757859}"/>
              </a:ext>
            </a:extLst>
          </p:cNvPr>
          <p:cNvSpPr txBox="1"/>
          <p:nvPr/>
        </p:nvSpPr>
        <p:spPr>
          <a:xfrm>
            <a:off x="0" y="0"/>
            <a:ext cx="121920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COUNTER-BULLY CHATBOT</a:t>
            </a:r>
            <a:endParaRPr lang="en-US" b="1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By DPSG Rockers</a:t>
            </a:r>
          </a:p>
        </p:txBody>
      </p:sp>
      <p:cxnSp>
        <p:nvCxnSpPr>
          <p:cNvPr id="6" name="LINE">
            <a:extLst>
              <a:ext uri="{FF2B5EF4-FFF2-40B4-BE49-F238E27FC236}">
                <a16:creationId xmlns:a16="http://schemas.microsoft.com/office/drawing/2014/main" id="{5B9A7513-07EB-4A09-B0A2-4447710059F0}"/>
              </a:ext>
            </a:extLst>
          </p:cNvPr>
          <p:cNvCxnSpPr>
            <a:cxnSpLocks/>
          </p:cNvCxnSpPr>
          <p:nvPr/>
        </p:nvCxnSpPr>
        <p:spPr>
          <a:xfrm>
            <a:off x="7193902" y="1581329"/>
            <a:ext cx="0" cy="5276426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!! TextBox 3">
            <a:extLst>
              <a:ext uri="{FF2B5EF4-FFF2-40B4-BE49-F238E27FC236}">
                <a16:creationId xmlns:a16="http://schemas.microsoft.com/office/drawing/2014/main" id="{6FD8D165-E150-43B2-A087-2B3390938408}"/>
              </a:ext>
            </a:extLst>
          </p:cNvPr>
          <p:cNvSpPr txBox="1"/>
          <p:nvPr/>
        </p:nvSpPr>
        <p:spPr>
          <a:xfrm>
            <a:off x="7330270" y="2325357"/>
            <a:ext cx="463968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School: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DELHI PUBLIC SCHOOL GHAZIABAD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SITE-3, MEERUT ROAD, GHAZIABAD</a:t>
            </a:r>
          </a:p>
        </p:txBody>
      </p:sp>
      <p:sp>
        <p:nvSpPr>
          <p:cNvPr id="9" name="!! TextBox 1">
            <a:extLst>
              <a:ext uri="{FF2B5EF4-FFF2-40B4-BE49-F238E27FC236}">
                <a16:creationId xmlns:a16="http://schemas.microsoft.com/office/drawing/2014/main" id="{2A1891E4-FE33-49F4-A0EA-3B5592924571}"/>
              </a:ext>
            </a:extLst>
          </p:cNvPr>
          <p:cNvSpPr txBox="1"/>
          <p:nvPr/>
        </p:nvSpPr>
        <p:spPr>
          <a:xfrm>
            <a:off x="457200" y="1581329"/>
            <a:ext cx="6568633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Team Members:</a:t>
            </a:r>
          </a:p>
          <a:p>
            <a:pPr algn="r"/>
            <a:r>
              <a:rPr lang="en-US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ISHAN SHARMA</a:t>
            </a:r>
          </a:p>
          <a:p>
            <a:pPr algn="r"/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 IDEATION-BOX</a:t>
            </a:r>
            <a:endParaRPr lang="en-US" sz="36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36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JAIVARDHAN BHOLA</a:t>
            </a:r>
          </a:p>
          <a:p>
            <a:pPr algn="r"/>
            <a:r>
              <a:rPr lang="en-US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 TECHNICAL EXPERT</a:t>
            </a:r>
          </a:p>
          <a:p>
            <a:pPr algn="r"/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36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ISHAN JINDAL</a:t>
            </a:r>
          </a:p>
          <a:p>
            <a:pPr algn="r"/>
            <a:r>
              <a:rPr lang="en-US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 CRITIQUE AND TESTER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IBM Mentor:</a:t>
            </a:r>
          </a:p>
          <a:p>
            <a:pPr algn="r"/>
            <a:r>
              <a:rPr lang="en-US" sz="36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MR. AKHIL TIBREWAL</a:t>
            </a:r>
            <a:endParaRPr lang="en-US" sz="14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93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43579E-4D44-4118-9BD3-26A971CD7FF4}"/>
              </a:ext>
            </a:extLst>
          </p:cNvPr>
          <p:cNvSpPr txBox="1"/>
          <p:nvPr/>
        </p:nvSpPr>
        <p:spPr>
          <a:xfrm>
            <a:off x="1346718" y="1028830"/>
            <a:ext cx="9498563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COUNTER-</a:t>
            </a:r>
            <a:r>
              <a:rPr lang="en-US" sz="4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BULLY</a:t>
            </a:r>
            <a:r>
              <a:rPr lang="en-US" sz="44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4400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CHAT-BOT</a:t>
            </a:r>
            <a:endParaRPr lang="en-US" sz="140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algn="just"/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WE'VE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32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BUILT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3200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32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CHATBOT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3200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THAT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HELPS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3200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THE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STUDENTS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32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INSTITUTIONS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32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FIGHT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3200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BACK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3200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AGAINST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THE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32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MISBEHAVIOR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DONE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3200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WITH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32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THEM,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32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AND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3200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REPLY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32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AND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3200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RESOLVE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32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THE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BULLYING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32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CASE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32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NON-VIOLENTLY.</a:t>
            </a:r>
          </a:p>
        </p:txBody>
      </p:sp>
    </p:spTree>
    <p:extLst>
      <p:ext uri="{BB962C8B-B14F-4D97-AF65-F5344CB8AC3E}">
        <p14:creationId xmlns:p14="http://schemas.microsoft.com/office/powerpoint/2010/main" val="361153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9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43579E-4D44-4118-9BD3-26A971CD7FF4}"/>
              </a:ext>
            </a:extLst>
          </p:cNvPr>
          <p:cNvSpPr txBox="1"/>
          <p:nvPr/>
        </p:nvSpPr>
        <p:spPr>
          <a:xfrm>
            <a:off x="0" y="0"/>
            <a:ext cx="66620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HOW OUR PROJECT HELPS THE STUDENTS ALL OVER THE ALTERNATIVELY: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6A986-596C-48DA-A25F-96360924B7C5}"/>
              </a:ext>
            </a:extLst>
          </p:cNvPr>
          <p:cNvSpPr txBox="1"/>
          <p:nvPr/>
        </p:nvSpPr>
        <p:spPr>
          <a:xfrm>
            <a:off x="7380514" y="428178"/>
            <a:ext cx="481148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OUR PROJECT ADDRESSES SOME </a:t>
            </a:r>
            <a:r>
              <a:rPr lang="en-US" sz="3200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UNITED NATIONS SUSTAINABLE DEVELOPMENT GOALS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, THAT THOSE TEND TO BE - </a:t>
            </a:r>
            <a:r>
              <a:rPr lang="en-US" sz="32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GOOD HEALTH AND WELL-BEING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, </a:t>
            </a:r>
            <a:r>
              <a:rPr lang="en-US" sz="32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AND PEACE, JUSTICE AND STRONG INSTITUTIONS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7305CF2-2C64-4355-97CA-1EA8DF3ECFD0}"/>
              </a:ext>
            </a:extLst>
          </p:cNvPr>
          <p:cNvSpPr/>
          <p:nvPr/>
        </p:nvSpPr>
        <p:spPr>
          <a:xfrm>
            <a:off x="587828" y="3219449"/>
            <a:ext cx="2743200" cy="2743200"/>
          </a:xfrm>
          <a:prstGeom prst="roundRect">
            <a:avLst>
              <a:gd name="adj" fmla="val 34475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25B70A1-4DAC-4503-8BB3-8C33B1CB8B4D}"/>
              </a:ext>
            </a:extLst>
          </p:cNvPr>
          <p:cNvSpPr/>
          <p:nvPr/>
        </p:nvSpPr>
        <p:spPr>
          <a:xfrm>
            <a:off x="3664403" y="3219449"/>
            <a:ext cx="2743200" cy="2743200"/>
          </a:xfrm>
          <a:prstGeom prst="roundRect">
            <a:avLst>
              <a:gd name="adj" fmla="val 34475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2100F4B-C711-43A2-B37F-89D4B1709475}"/>
              </a:ext>
            </a:extLst>
          </p:cNvPr>
          <p:cNvSpPr/>
          <p:nvPr/>
        </p:nvSpPr>
        <p:spPr>
          <a:xfrm>
            <a:off x="3801563" y="3356609"/>
            <a:ext cx="2468880" cy="2468880"/>
          </a:xfrm>
          <a:prstGeom prst="roundRect">
            <a:avLst>
              <a:gd name="adj" fmla="val 34475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PEACE, JUSTICE AND STRONG INSTITUTIONS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91CA2AA-7A82-4C07-BD39-CF67A3D6438C}"/>
              </a:ext>
            </a:extLst>
          </p:cNvPr>
          <p:cNvSpPr/>
          <p:nvPr/>
        </p:nvSpPr>
        <p:spPr>
          <a:xfrm>
            <a:off x="724988" y="3356609"/>
            <a:ext cx="2468880" cy="2468880"/>
          </a:xfrm>
          <a:prstGeom prst="roundRect">
            <a:avLst>
              <a:gd name="adj" fmla="val 34475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GOOD HEALTH AND WELL-BEING</a:t>
            </a:r>
          </a:p>
        </p:txBody>
      </p:sp>
    </p:spTree>
    <p:extLst>
      <p:ext uri="{BB962C8B-B14F-4D97-AF65-F5344CB8AC3E}">
        <p14:creationId xmlns:p14="http://schemas.microsoft.com/office/powerpoint/2010/main" val="414386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D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43579E-4D44-4118-9BD3-26A971CD7FF4}"/>
              </a:ext>
            </a:extLst>
          </p:cNvPr>
          <p:cNvSpPr txBox="1"/>
          <p:nvPr/>
        </p:nvSpPr>
        <p:spPr>
          <a:xfrm>
            <a:off x="0" y="0"/>
            <a:ext cx="7757161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WHY WE’VE CHOSEN THIS PROJECT…</a:t>
            </a:r>
          </a:p>
          <a:p>
            <a:pPr algn="just"/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We are students from 10th grade, and by this time every contemporary understands the </a:t>
            </a:r>
            <a:r>
              <a:rPr lang="en-US" sz="3200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importance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support from the </a:t>
            </a:r>
            <a:r>
              <a:rPr lang="en-US" sz="3200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society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. We have seen many </a:t>
            </a:r>
            <a:r>
              <a:rPr lang="en-US" sz="3200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bullying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cases, whether in picturization or live, and they deeply </a:t>
            </a:r>
            <a:r>
              <a:rPr lang="en-US" sz="3200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disturb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the victims </a:t>
            </a:r>
            <a:r>
              <a:rPr lang="en-US" sz="3200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mind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, which is not very </a:t>
            </a:r>
            <a:r>
              <a:rPr lang="en-US" sz="3200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healthy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thing to </a:t>
            </a:r>
            <a:r>
              <a:rPr lang="en-US" sz="3200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happen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. Thus, to take </a:t>
            </a:r>
            <a:r>
              <a:rPr lang="en-US" sz="3200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necessary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actions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against this we have made a </a:t>
            </a:r>
            <a:r>
              <a:rPr lang="en-US" sz="3200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Counter-Bully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Chat-bot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which we think will help the </a:t>
            </a:r>
            <a:r>
              <a:rPr lang="en-US" sz="3200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buds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blossom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1" name="Picture 40" descr="A picture containing light&#10;&#10;Description automatically generated">
            <a:extLst>
              <a:ext uri="{FF2B5EF4-FFF2-40B4-BE49-F238E27FC236}">
                <a16:creationId xmlns:a16="http://schemas.microsoft.com/office/drawing/2014/main" id="{699CF373-3F4C-48FD-89C3-852C88E00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161" y="1332588"/>
            <a:ext cx="47625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3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43579E-4D44-4118-9BD3-26A971CD7FF4}"/>
              </a:ext>
            </a:extLst>
          </p:cNvPr>
          <p:cNvSpPr txBox="1"/>
          <p:nvPr/>
        </p:nvSpPr>
        <p:spPr>
          <a:xfrm>
            <a:off x="1551991" y="393719"/>
            <a:ext cx="908801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FEATURES OF THE SOULTION:</a:t>
            </a:r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just"/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This </a:t>
            </a:r>
            <a:r>
              <a:rPr lang="en-US" sz="3200" dirty="0">
                <a:solidFill>
                  <a:srgbClr val="97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chatbot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is </a:t>
            </a:r>
            <a:r>
              <a:rPr lang="en-US" sz="3200" dirty="0">
                <a:solidFill>
                  <a:srgbClr val="97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completely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97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built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for </a:t>
            </a:r>
            <a:r>
              <a:rPr lang="en-US" sz="3200" dirty="0">
                <a:solidFill>
                  <a:srgbClr val="97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web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97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browsers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and </a:t>
            </a:r>
            <a:r>
              <a:rPr lang="en-US" sz="3200" dirty="0">
                <a:solidFill>
                  <a:srgbClr val="97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doesn’t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97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have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any </a:t>
            </a:r>
            <a:r>
              <a:rPr lang="en-US" sz="3200" dirty="0">
                <a:solidFill>
                  <a:srgbClr val="97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hardware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part to run. It is </a:t>
            </a:r>
            <a:r>
              <a:rPr lang="en-US" sz="3200" dirty="0">
                <a:solidFill>
                  <a:srgbClr val="97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built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97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using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the</a:t>
            </a:r>
          </a:p>
          <a:p>
            <a:r>
              <a:rPr lang="en-US" sz="4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inBlue" panose="00000400000000000000" pitchFamily="2" charset="0"/>
                <a:cs typeface="Arial" panose="020B0604020202020204" pitchFamily="34" charset="0"/>
              </a:rPr>
              <a:t>Watson Assistant Services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provided by </a:t>
            </a:r>
            <a:r>
              <a:rPr lang="en-US" sz="4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inBlue" panose="00000400000000000000" pitchFamily="2" charset="0"/>
                <a:cs typeface="Arial" panose="020B0604020202020204" pitchFamily="34" charset="0"/>
              </a:rPr>
              <a:t>IBM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inBlue" panose="00000400000000000000" pitchFamily="2" charset="0"/>
                <a:cs typeface="Arial" panose="020B0604020202020204" pitchFamily="34" charset="0"/>
              </a:rPr>
              <a:t>.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ninBlue" panose="000004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95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2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43579E-4D44-4118-9BD3-26A971CD7FF4}"/>
              </a:ext>
            </a:extLst>
          </p:cNvPr>
          <p:cNvSpPr txBox="1"/>
          <p:nvPr/>
        </p:nvSpPr>
        <p:spPr>
          <a:xfrm>
            <a:off x="830424" y="487025"/>
            <a:ext cx="1041161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HOW WE USE AI IN OUR PROJECT:</a:t>
            </a:r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just"/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In our project, basically, the </a:t>
            </a:r>
            <a:r>
              <a:rPr lang="en-US" sz="4000" dirty="0">
                <a:solidFill>
                  <a:srgbClr val="B06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person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who's bullied and </a:t>
            </a:r>
            <a:r>
              <a:rPr lang="en-US" sz="4000" dirty="0">
                <a:solidFill>
                  <a:srgbClr val="B06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talking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to our </a:t>
            </a:r>
            <a:r>
              <a:rPr lang="en-US" sz="4000" dirty="0">
                <a:solidFill>
                  <a:srgbClr val="B06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AI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enabled </a:t>
            </a:r>
            <a:r>
              <a:rPr lang="en-US" sz="4000" dirty="0">
                <a:solidFill>
                  <a:srgbClr val="B06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chatbot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, the chatbot would be able to </a:t>
            </a:r>
            <a:r>
              <a:rPr lang="en-US" sz="4000" dirty="0">
                <a:solidFill>
                  <a:srgbClr val="B06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find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the </a:t>
            </a:r>
            <a:r>
              <a:rPr lang="en-US" sz="4000" dirty="0">
                <a:solidFill>
                  <a:srgbClr val="B06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mood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of the user as if he's </a:t>
            </a:r>
            <a:r>
              <a:rPr lang="en-US" sz="4000" dirty="0">
                <a:solidFill>
                  <a:srgbClr val="B06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angry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or </a:t>
            </a:r>
            <a:r>
              <a:rPr lang="en-US" sz="4000" dirty="0">
                <a:solidFill>
                  <a:srgbClr val="B06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sad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and will </a:t>
            </a:r>
            <a:r>
              <a:rPr lang="en-US" sz="4000" dirty="0">
                <a:solidFill>
                  <a:srgbClr val="B06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respond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>
                <a:solidFill>
                  <a:srgbClr val="B06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according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to the mood of the user and the </a:t>
            </a:r>
            <a:r>
              <a:rPr lang="en-US" sz="4000" dirty="0">
                <a:solidFill>
                  <a:srgbClr val="B06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words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>
                <a:solidFill>
                  <a:srgbClr val="B06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used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by the user.</a:t>
            </a:r>
          </a:p>
        </p:txBody>
      </p:sp>
    </p:spTree>
    <p:extLst>
      <p:ext uri="{BB962C8B-B14F-4D97-AF65-F5344CB8AC3E}">
        <p14:creationId xmlns:p14="http://schemas.microsoft.com/office/powerpoint/2010/main" val="303722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F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43579E-4D44-4118-9BD3-26A971CD7FF4}"/>
              </a:ext>
            </a:extLst>
          </p:cNvPr>
          <p:cNvSpPr txBox="1"/>
          <p:nvPr/>
        </p:nvSpPr>
        <p:spPr>
          <a:xfrm>
            <a:off x="949960" y="551289"/>
            <a:ext cx="1029208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IMPACT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WE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WISH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TO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CREATE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We want </a:t>
            </a: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no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one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to feel </a:t>
            </a: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left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out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or sad because of someone who is bullying him or her. Bullying is a </a:t>
            </a: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serious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problem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, as </a:t>
            </a: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vigorous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harassment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can lead one to take one's life or someone else's. </a:t>
            </a: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Because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a person is </a:t>
            </a: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bullied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, he </a:t>
            </a: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stops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enjoying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his life, and his </a:t>
            </a: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mind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is always thinking about a </a:t>
            </a: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matter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that doesn't allow him to </a:t>
            </a: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concentrate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on </a:t>
            </a: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things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that are </a:t>
            </a: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more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important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to his life. We can </a:t>
            </a: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prevent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Bullying through our chatbot. </a:t>
            </a: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Human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beings have a </a:t>
            </a: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tendency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to talk or </a:t>
            </a: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type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very </a:t>
            </a: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well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when they are </a:t>
            </a: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angry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or </a:t>
            </a: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depressed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so our </a:t>
            </a: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chatbot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can </a:t>
            </a: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talk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with the </a:t>
            </a: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bullied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person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and help him </a:t>
            </a: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solve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the </a:t>
            </a: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problem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. We </a:t>
            </a: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try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to </a:t>
            </a: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resolve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the </a:t>
            </a: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issue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in the aftermath via a few </a:t>
            </a: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counselling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sessions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with </a:t>
            </a: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involved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persons/</a:t>
            </a: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students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988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D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43579E-4D44-4118-9BD3-26A971CD7FF4}"/>
              </a:ext>
            </a:extLst>
          </p:cNvPr>
          <p:cNvSpPr txBox="1"/>
          <p:nvPr/>
        </p:nvSpPr>
        <p:spPr>
          <a:xfrm>
            <a:off x="1471865" y="565437"/>
            <a:ext cx="924827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WHAT DID WE LIKE ABOUT THE IBM AI PROGRAM?</a:t>
            </a:r>
          </a:p>
          <a:p>
            <a:pPr algn="just"/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WE LIKED THE CBSE-IBM AI ENABLED SEWA PROGRAM BECAUSE IT HELPED US THINK BEYOND THE LEVEL AND HELPED US DEVELOP SOMETHING THAT WOULD BENEFIT SOCIETY AND THE WORLD.</a:t>
            </a:r>
          </a:p>
        </p:txBody>
      </p:sp>
    </p:spTree>
    <p:extLst>
      <p:ext uri="{BB962C8B-B14F-4D97-AF65-F5344CB8AC3E}">
        <p14:creationId xmlns:p14="http://schemas.microsoft.com/office/powerpoint/2010/main" val="194619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C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C1AB69-F861-4FBE-AFE9-D91AE13289DF}"/>
              </a:ext>
            </a:extLst>
          </p:cNvPr>
          <p:cNvSpPr txBox="1"/>
          <p:nvPr/>
        </p:nvSpPr>
        <p:spPr>
          <a:xfrm>
            <a:off x="2310609" y="0"/>
            <a:ext cx="75707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YOU CAN CONTACT US AT: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7434C11-81DC-4852-A7E5-3160BCFF0DE3}"/>
              </a:ext>
            </a:extLst>
          </p:cNvPr>
          <p:cNvGrpSpPr/>
          <p:nvPr/>
        </p:nvGrpSpPr>
        <p:grpSpPr>
          <a:xfrm>
            <a:off x="289248" y="1142786"/>
            <a:ext cx="11467323" cy="4572085"/>
            <a:chOff x="289248" y="1142786"/>
            <a:chExt cx="11467323" cy="4572085"/>
          </a:xfrm>
        </p:grpSpPr>
        <p:sp>
          <p:nvSpPr>
            <p:cNvPr id="2" name="!! TextBox 1">
              <a:extLst>
                <a:ext uri="{FF2B5EF4-FFF2-40B4-BE49-F238E27FC236}">
                  <a16:creationId xmlns:a16="http://schemas.microsoft.com/office/drawing/2014/main" id="{24A95B48-587C-452A-8405-1F0C91208EDC}"/>
                </a:ext>
              </a:extLst>
            </p:cNvPr>
            <p:cNvSpPr txBox="1"/>
            <p:nvPr/>
          </p:nvSpPr>
          <p:spPr>
            <a:xfrm>
              <a:off x="289248" y="1142786"/>
              <a:ext cx="6251392" cy="4572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4800" b="1" spc="-15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ISHAN SHARMA</a:t>
              </a:r>
            </a:p>
            <a:p>
              <a:pPr algn="r">
                <a:lnSpc>
                  <a:spcPct val="150000"/>
                </a:lnSpc>
              </a:pPr>
              <a:endParaRPr lang="en-US" sz="28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>
                <a:lnSpc>
                  <a:spcPct val="150000"/>
                </a:lnSpc>
              </a:pPr>
              <a:r>
                <a:rPr lang="en-US" sz="4800" b="1" spc="-150" dirty="0">
                  <a:solidFill>
                    <a:schemeClr val="accent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JAIVARDHAN BHOLA</a:t>
              </a:r>
            </a:p>
            <a:p>
              <a:pPr algn="r">
                <a:lnSpc>
                  <a:spcPct val="150000"/>
                </a:lnSpc>
              </a:pPr>
              <a:endParaRPr lang="en-US" sz="28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>
                <a:lnSpc>
                  <a:spcPct val="150000"/>
                </a:lnSpc>
              </a:pPr>
              <a:r>
                <a:rPr lang="en-US" sz="4800" b="1" spc="-150" dirty="0">
                  <a:solidFill>
                    <a:schemeClr val="accent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ISHAN JINDAL</a:t>
              </a:r>
            </a:p>
          </p:txBody>
        </p:sp>
        <p:sp>
          <p:nvSpPr>
            <p:cNvPr id="4" name="!! TextBox 1">
              <a:extLst>
                <a:ext uri="{FF2B5EF4-FFF2-40B4-BE49-F238E27FC236}">
                  <a16:creationId xmlns:a16="http://schemas.microsoft.com/office/drawing/2014/main" id="{916AB35F-5C56-4FDC-A77B-A1F0AAD9B80F}"/>
                </a:ext>
              </a:extLst>
            </p:cNvPr>
            <p:cNvSpPr txBox="1"/>
            <p:nvPr/>
          </p:nvSpPr>
          <p:spPr>
            <a:xfrm>
              <a:off x="6540640" y="1467554"/>
              <a:ext cx="5215931" cy="4093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100112.dpsgm@dpsgs.org</a:t>
              </a:r>
            </a:p>
            <a:p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19201313.dpsgm@dpsgs.org</a:t>
              </a:r>
            </a:p>
            <a:p>
              <a:endParaRPr 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140259.dpsgm@dpsgs.org</a:t>
              </a:r>
            </a:p>
          </p:txBody>
        </p:sp>
      </p:grpSp>
      <p:sp>
        <p:nvSpPr>
          <p:cNvPr id="7" name="Rectangle 6">
            <a:hlinkClick r:id="rId2" action="ppaction://hlinksldjump"/>
            <a:extLst>
              <a:ext uri="{FF2B5EF4-FFF2-40B4-BE49-F238E27FC236}">
                <a16:creationId xmlns:a16="http://schemas.microsoft.com/office/drawing/2014/main" id="{9245D250-51BF-4696-92E2-CBFDDB02E70F}"/>
              </a:ext>
            </a:extLst>
          </p:cNvPr>
          <p:cNvSpPr/>
          <p:nvPr/>
        </p:nvSpPr>
        <p:spPr>
          <a:xfrm>
            <a:off x="10313436" y="6053821"/>
            <a:ext cx="1256523" cy="578498"/>
          </a:xfrm>
          <a:prstGeom prst="rect">
            <a:avLst/>
          </a:prstGeom>
          <a:solidFill>
            <a:srgbClr val="E09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tham" panose="02000504050000020004" pitchFamily="2" charset="0"/>
              </a:rPr>
              <a:t>&gt;&gt;</a:t>
            </a:r>
          </a:p>
        </p:txBody>
      </p:sp>
    </p:spTree>
    <p:extLst>
      <p:ext uri="{BB962C8B-B14F-4D97-AF65-F5344CB8AC3E}">
        <p14:creationId xmlns:p14="http://schemas.microsoft.com/office/powerpoint/2010/main" val="119652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7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036E62-059D-4637-BD0E-3A40DF046969}"/>
              </a:ext>
            </a:extLst>
          </p:cNvPr>
          <p:cNvSpPr txBox="1"/>
          <p:nvPr/>
        </p:nvSpPr>
        <p:spPr>
          <a:xfrm>
            <a:off x="1533797" y="2159421"/>
            <a:ext cx="9124406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Gotham Black" pitchFamily="2" charset="0"/>
                <a:cs typeface="Gotham Black" pitchFamily="2" charset="0"/>
              </a:rPr>
              <a:t>HAVE SOME </a:t>
            </a:r>
            <a:r>
              <a:rPr lang="en-US" sz="11500" dirty="0">
                <a:solidFill>
                  <a:srgbClr val="7021FF"/>
                </a:solidFill>
                <a:latin typeface="Gotham Black" pitchFamily="2" charset="0"/>
                <a:cs typeface="Gotham Black" pitchFamily="2" charset="0"/>
              </a:rPr>
              <a:t>STATISTICS</a:t>
            </a:r>
            <a:endParaRPr lang="en-US" sz="4400" dirty="0">
              <a:solidFill>
                <a:srgbClr val="7021FF"/>
              </a:solidFill>
              <a:latin typeface="Gotham Black" pitchFamily="2" charset="0"/>
              <a:cs typeface="Gotham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81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7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AA5E48-5487-493D-A557-EFB57F18552A}"/>
              </a:ext>
            </a:extLst>
          </p:cNvPr>
          <p:cNvSpPr txBox="1"/>
          <p:nvPr/>
        </p:nvSpPr>
        <p:spPr>
          <a:xfrm>
            <a:off x="6938868" y="1012954"/>
            <a:ext cx="404948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Gotham Black" pitchFamily="2" charset="0"/>
                <a:cs typeface="Gotham Black" pitchFamily="2" charset="0"/>
              </a:rPr>
              <a:t>More than half of people under 25 have experienced bullying at some point.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84A0140-B94D-4217-AA1A-FFF22B0CCAF3}"/>
              </a:ext>
            </a:extLst>
          </p:cNvPr>
          <p:cNvGrpSpPr/>
          <p:nvPr/>
        </p:nvGrpSpPr>
        <p:grpSpPr>
          <a:xfrm>
            <a:off x="2313991" y="1149954"/>
            <a:ext cx="914400" cy="4572000"/>
            <a:chOff x="1912776" y="1776548"/>
            <a:chExt cx="914400" cy="4572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F74F5E-2FBE-4F1B-8568-C707342A7050}"/>
                </a:ext>
              </a:extLst>
            </p:cNvPr>
            <p:cNvSpPr/>
            <p:nvPr/>
          </p:nvSpPr>
          <p:spPr>
            <a:xfrm>
              <a:off x="1912776" y="1776548"/>
              <a:ext cx="914400" cy="29260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3ACED23-2743-4263-9A34-7C1572D12031}"/>
                </a:ext>
              </a:extLst>
            </p:cNvPr>
            <p:cNvSpPr/>
            <p:nvPr/>
          </p:nvSpPr>
          <p:spPr>
            <a:xfrm>
              <a:off x="1912776" y="4702628"/>
              <a:ext cx="914400" cy="1645920"/>
            </a:xfrm>
            <a:prstGeom prst="rect">
              <a:avLst/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C709188-5DCD-43C8-920E-6081FE8DB9B6}"/>
              </a:ext>
            </a:extLst>
          </p:cNvPr>
          <p:cNvGrpSpPr/>
          <p:nvPr/>
        </p:nvGrpSpPr>
        <p:grpSpPr>
          <a:xfrm>
            <a:off x="3595395" y="1149954"/>
            <a:ext cx="914400" cy="4571999"/>
            <a:chOff x="1912776" y="1776548"/>
            <a:chExt cx="914400" cy="457199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A6B9B1C-B612-4DA0-8245-4743A0691F34}"/>
                </a:ext>
              </a:extLst>
            </p:cNvPr>
            <p:cNvSpPr/>
            <p:nvPr/>
          </p:nvSpPr>
          <p:spPr>
            <a:xfrm>
              <a:off x="1912776" y="1776548"/>
              <a:ext cx="914400" cy="17373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4006CD0-1109-45BF-9383-B9C71AB08C48}"/>
                </a:ext>
              </a:extLst>
            </p:cNvPr>
            <p:cNvSpPr/>
            <p:nvPr/>
          </p:nvSpPr>
          <p:spPr>
            <a:xfrm>
              <a:off x="1912776" y="3513907"/>
              <a:ext cx="914400" cy="2834640"/>
            </a:xfrm>
            <a:prstGeom prst="rect">
              <a:avLst/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12087F1-F2A6-40E7-9898-1005B94B048D}"/>
              </a:ext>
            </a:extLst>
          </p:cNvPr>
          <p:cNvGrpSpPr/>
          <p:nvPr/>
        </p:nvGrpSpPr>
        <p:grpSpPr>
          <a:xfrm>
            <a:off x="4876799" y="1149954"/>
            <a:ext cx="914400" cy="4571999"/>
            <a:chOff x="1912776" y="1776548"/>
            <a:chExt cx="914400" cy="457199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127D38-F6B6-4BB5-B6D8-CBF26DE7738F}"/>
                </a:ext>
              </a:extLst>
            </p:cNvPr>
            <p:cNvSpPr/>
            <p:nvPr/>
          </p:nvSpPr>
          <p:spPr>
            <a:xfrm>
              <a:off x="1912776" y="1776548"/>
              <a:ext cx="914400" cy="23774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87AF70D-78C5-4727-8B7D-24F30AA2BA8B}"/>
                </a:ext>
              </a:extLst>
            </p:cNvPr>
            <p:cNvSpPr/>
            <p:nvPr/>
          </p:nvSpPr>
          <p:spPr>
            <a:xfrm>
              <a:off x="1912776" y="4153988"/>
              <a:ext cx="914400" cy="2194559"/>
            </a:xfrm>
            <a:prstGeom prst="rect">
              <a:avLst/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A6B80DD-F657-482F-AC48-41571B5F5A45}"/>
              </a:ext>
            </a:extLst>
          </p:cNvPr>
          <p:cNvGrpSpPr/>
          <p:nvPr/>
        </p:nvGrpSpPr>
        <p:grpSpPr>
          <a:xfrm>
            <a:off x="1573141" y="1149954"/>
            <a:ext cx="280229" cy="4572000"/>
            <a:chOff x="1573141" y="1149954"/>
            <a:chExt cx="280229" cy="4572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82DAA19-F53B-4DEC-8156-46B06669A50F}"/>
                </a:ext>
              </a:extLst>
            </p:cNvPr>
            <p:cNvCxnSpPr/>
            <p:nvPr/>
          </p:nvCxnSpPr>
          <p:spPr>
            <a:xfrm>
              <a:off x="1847461" y="1149954"/>
              <a:ext cx="0" cy="457200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8521586-2C3E-4539-99DC-27DD577F85B8}"/>
                </a:ext>
              </a:extLst>
            </p:cNvPr>
            <p:cNvCxnSpPr/>
            <p:nvPr/>
          </p:nvCxnSpPr>
          <p:spPr>
            <a:xfrm>
              <a:off x="1573141" y="3396588"/>
              <a:ext cx="274320" cy="0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A1AAD78-7125-44B8-9CCF-235F29C8BEAC}"/>
                </a:ext>
              </a:extLst>
            </p:cNvPr>
            <p:cNvCxnSpPr/>
            <p:nvPr/>
          </p:nvCxnSpPr>
          <p:spPr>
            <a:xfrm>
              <a:off x="1573141" y="2282647"/>
              <a:ext cx="274320" cy="0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B883D73-D133-4EE5-8961-13DD4E79F313}"/>
                </a:ext>
              </a:extLst>
            </p:cNvPr>
            <p:cNvCxnSpPr/>
            <p:nvPr/>
          </p:nvCxnSpPr>
          <p:spPr>
            <a:xfrm>
              <a:off x="1579050" y="4568646"/>
              <a:ext cx="274320" cy="0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4FD0A02-3ED9-45C6-B9A3-55906CD94D0E}"/>
                </a:ext>
              </a:extLst>
            </p:cNvPr>
            <p:cNvCxnSpPr/>
            <p:nvPr/>
          </p:nvCxnSpPr>
          <p:spPr>
            <a:xfrm>
              <a:off x="1573141" y="5708047"/>
              <a:ext cx="274320" cy="0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A89A960-73EC-49EE-B6B7-1EDDE759C08D}"/>
                </a:ext>
              </a:extLst>
            </p:cNvPr>
            <p:cNvCxnSpPr/>
            <p:nvPr/>
          </p:nvCxnSpPr>
          <p:spPr>
            <a:xfrm>
              <a:off x="1573141" y="1149954"/>
              <a:ext cx="274320" cy="0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475F4FE9-BE6B-4F1F-AC7F-43D4EA7CE4CC}"/>
              </a:ext>
            </a:extLst>
          </p:cNvPr>
          <p:cNvSpPr txBox="1"/>
          <p:nvPr/>
        </p:nvSpPr>
        <p:spPr>
          <a:xfrm>
            <a:off x="955457" y="965288"/>
            <a:ext cx="60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Bebas Neue" panose="020B0606020202050201" pitchFamily="34" charset="0"/>
              </a:rPr>
              <a:t>100%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1366A7-9F46-49E5-9929-E942700D97AD}"/>
              </a:ext>
            </a:extLst>
          </p:cNvPr>
          <p:cNvSpPr txBox="1"/>
          <p:nvPr/>
        </p:nvSpPr>
        <p:spPr>
          <a:xfrm>
            <a:off x="955457" y="2088751"/>
            <a:ext cx="60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Bebas Neue" panose="020B0606020202050201" pitchFamily="34" charset="0"/>
              </a:rPr>
              <a:t>75%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8E2F8D-D522-41D7-B24D-67482B3EF527}"/>
              </a:ext>
            </a:extLst>
          </p:cNvPr>
          <p:cNvSpPr txBox="1"/>
          <p:nvPr/>
        </p:nvSpPr>
        <p:spPr>
          <a:xfrm>
            <a:off x="955456" y="3212214"/>
            <a:ext cx="60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Bebas Neue" panose="020B0606020202050201" pitchFamily="34" charset="0"/>
              </a:rPr>
              <a:t>50%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8EE21D-474D-4A6C-A0BD-700B8F3C6CBF}"/>
              </a:ext>
            </a:extLst>
          </p:cNvPr>
          <p:cNvSpPr txBox="1"/>
          <p:nvPr/>
        </p:nvSpPr>
        <p:spPr>
          <a:xfrm>
            <a:off x="962609" y="4415754"/>
            <a:ext cx="60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Bebas Neue" panose="020B0606020202050201" pitchFamily="34" charset="0"/>
              </a:rPr>
              <a:t>25%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237C496-2232-4DE7-BE4A-B98066364562}"/>
              </a:ext>
            </a:extLst>
          </p:cNvPr>
          <p:cNvSpPr txBox="1"/>
          <p:nvPr/>
        </p:nvSpPr>
        <p:spPr>
          <a:xfrm>
            <a:off x="960745" y="5523381"/>
            <a:ext cx="60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Bebas Neue" panose="020B0606020202050201" pitchFamily="34" charset="0"/>
              </a:rPr>
              <a:t>0%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9889D8-E8F6-4F12-B18C-3B9B2E828043}"/>
              </a:ext>
            </a:extLst>
          </p:cNvPr>
          <p:cNvSpPr txBox="1"/>
          <p:nvPr/>
        </p:nvSpPr>
        <p:spPr>
          <a:xfrm>
            <a:off x="2313991" y="58304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Bebas Neue" panose="020B0606020202050201" pitchFamily="34" charset="0"/>
              </a:rPr>
              <a:t>UNDER 10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7FB2B1-2A37-4F2F-A835-958DE685DC84}"/>
              </a:ext>
            </a:extLst>
          </p:cNvPr>
          <p:cNvSpPr txBox="1"/>
          <p:nvPr/>
        </p:nvSpPr>
        <p:spPr>
          <a:xfrm>
            <a:off x="3595394" y="584504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Bebas Neue" panose="020B0606020202050201" pitchFamily="34" charset="0"/>
              </a:rPr>
              <a:t>UNDER 25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B559A5-AC20-44AB-B44E-0CB0657A3ACB}"/>
              </a:ext>
            </a:extLst>
          </p:cNvPr>
          <p:cNvSpPr txBox="1"/>
          <p:nvPr/>
        </p:nvSpPr>
        <p:spPr>
          <a:xfrm>
            <a:off x="4876797" y="585962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Bebas Neue" panose="020B0606020202050201" pitchFamily="34" charset="0"/>
              </a:rPr>
              <a:t>UNDER 40</a:t>
            </a:r>
          </a:p>
        </p:txBody>
      </p:sp>
    </p:spTree>
    <p:extLst>
      <p:ext uri="{BB962C8B-B14F-4D97-AF65-F5344CB8AC3E}">
        <p14:creationId xmlns:p14="http://schemas.microsoft.com/office/powerpoint/2010/main" val="327099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5AD07E-87CE-4A35-B755-45F805D436C2}"/>
              </a:ext>
            </a:extLst>
          </p:cNvPr>
          <p:cNvSpPr txBox="1"/>
          <p:nvPr/>
        </p:nvSpPr>
        <p:spPr>
          <a:xfrm>
            <a:off x="1057718" y="756856"/>
            <a:ext cx="97024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8E0000"/>
                </a:solidFill>
                <a:latin typeface="Gotham Black" pitchFamily="2" charset="0"/>
                <a:cs typeface="Gotham Black" pitchFamily="2" charset="0"/>
              </a:rPr>
              <a:t>People</a:t>
            </a:r>
            <a:r>
              <a:rPr lang="en-US" sz="8000" dirty="0">
                <a:latin typeface="Gotham Black" pitchFamily="2" charset="0"/>
                <a:cs typeface="Gotham Black" pitchFamily="2" charset="0"/>
              </a:rPr>
              <a:t> who are </a:t>
            </a:r>
            <a:r>
              <a:rPr lang="en-US" sz="8000" dirty="0">
                <a:solidFill>
                  <a:srgbClr val="8E0000"/>
                </a:solidFill>
                <a:latin typeface="Gotham Black" pitchFamily="2" charset="0"/>
                <a:cs typeface="Gotham Black" pitchFamily="2" charset="0"/>
              </a:rPr>
              <a:t>bullied</a:t>
            </a:r>
            <a:r>
              <a:rPr lang="en-US" sz="8000" dirty="0">
                <a:latin typeface="Gotham Black" pitchFamily="2" charset="0"/>
                <a:cs typeface="Gotham Black" pitchFamily="2" charset="0"/>
              </a:rPr>
              <a:t>, often go on to </a:t>
            </a:r>
            <a:r>
              <a:rPr lang="en-US" sz="8000" dirty="0">
                <a:solidFill>
                  <a:srgbClr val="8E0000"/>
                </a:solidFill>
                <a:latin typeface="Gotham Black" pitchFamily="2" charset="0"/>
                <a:cs typeface="Gotham Black" pitchFamily="2" charset="0"/>
              </a:rPr>
              <a:t>bully others</a:t>
            </a:r>
            <a:r>
              <a:rPr lang="en-US" sz="8000" dirty="0">
                <a:latin typeface="Gotham Black" pitchFamily="2" charset="0"/>
                <a:cs typeface="Gotham Black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288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2CB57-90E2-4845-8DA9-4A7FBB019A24}"/>
              </a:ext>
            </a:extLst>
          </p:cNvPr>
          <p:cNvSpPr txBox="1"/>
          <p:nvPr/>
        </p:nvSpPr>
        <p:spPr>
          <a:xfrm>
            <a:off x="166255" y="1166842"/>
            <a:ext cx="38758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Gotham Black" pitchFamily="2" charset="0"/>
                <a:cs typeface="Gotham Black" pitchFamily="2" charset="0"/>
              </a:rPr>
              <a:t>More than a third of people go on to develop Social Anxiety and Depression as a direct result of bullying.</a:t>
            </a:r>
          </a:p>
        </p:txBody>
      </p: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C6460499-084E-47B5-9721-9ACE52600137}"/>
              </a:ext>
            </a:extLst>
          </p:cNvPr>
          <p:cNvGraphicFramePr/>
          <p:nvPr/>
        </p:nvGraphicFramePr>
        <p:xfrm>
          <a:off x="6096000" y="1600199"/>
          <a:ext cx="36576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8206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C36BD3-FBF8-48B1-9608-0C5A3D75CE56}"/>
              </a:ext>
            </a:extLst>
          </p:cNvPr>
          <p:cNvSpPr/>
          <p:nvPr/>
        </p:nvSpPr>
        <p:spPr>
          <a:xfrm>
            <a:off x="152400" y="182880"/>
            <a:ext cx="11887200" cy="6492240"/>
          </a:xfrm>
          <a:prstGeom prst="rect">
            <a:avLst/>
          </a:prstGeom>
          <a:solidFill>
            <a:srgbClr val="00C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4B2F78-3B93-495E-BA37-44ABABC61304}"/>
              </a:ext>
            </a:extLst>
          </p:cNvPr>
          <p:cNvSpPr/>
          <p:nvPr/>
        </p:nvSpPr>
        <p:spPr>
          <a:xfrm>
            <a:off x="152400" y="182880"/>
            <a:ext cx="5242560" cy="3246120"/>
          </a:xfrm>
          <a:prstGeom prst="rect">
            <a:avLst/>
          </a:prstGeom>
          <a:solidFill>
            <a:srgbClr val="008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6C4DBD-3D25-4D82-9D65-70856A86338C}"/>
              </a:ext>
            </a:extLst>
          </p:cNvPr>
          <p:cNvSpPr txBox="1"/>
          <p:nvPr/>
        </p:nvSpPr>
        <p:spPr>
          <a:xfrm>
            <a:off x="6797042" y="1228397"/>
            <a:ext cx="387581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Gotham Black" pitchFamily="2" charset="0"/>
                <a:cs typeface="Gotham Black" pitchFamily="2" charset="0"/>
              </a:rPr>
              <a:t>Almost a quarter of those who have been bullied have had suicidal thoughts.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F1659C-6B0A-4977-9D84-862AD2813662}"/>
              </a:ext>
            </a:extLst>
          </p:cNvPr>
          <p:cNvGrpSpPr>
            <a:grpSpLocks noChangeAspect="1"/>
          </p:cNvGrpSpPr>
          <p:nvPr/>
        </p:nvGrpSpPr>
        <p:grpSpPr>
          <a:xfrm>
            <a:off x="2316480" y="891540"/>
            <a:ext cx="914400" cy="1828800"/>
            <a:chOff x="5578998" y="847843"/>
            <a:chExt cx="1342664" cy="258115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2249ED4-2FDD-4AA7-9672-AB3F71DE67CE}"/>
                </a:ext>
              </a:extLst>
            </p:cNvPr>
            <p:cNvGrpSpPr/>
            <p:nvPr/>
          </p:nvGrpSpPr>
          <p:grpSpPr>
            <a:xfrm>
              <a:off x="5578998" y="847843"/>
              <a:ext cx="1342664" cy="2581157"/>
              <a:chOff x="5578998" y="847843"/>
              <a:chExt cx="1342664" cy="2581157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00D420DE-B9BF-467D-92AC-0E64DB34D3FE}"/>
                  </a:ext>
                </a:extLst>
              </p:cNvPr>
              <p:cNvGrpSpPr/>
              <p:nvPr/>
            </p:nvGrpSpPr>
            <p:grpSpPr>
              <a:xfrm>
                <a:off x="6047772" y="847843"/>
                <a:ext cx="405115" cy="2581157"/>
                <a:chOff x="4407987" y="1347487"/>
                <a:chExt cx="405115" cy="2581157"/>
              </a:xfrm>
            </p:grpSpPr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C2EC80A0-DFF5-4E82-9D81-52619B98382C}"/>
                    </a:ext>
                  </a:extLst>
                </p:cNvPr>
                <p:cNvSpPr/>
                <p:nvPr/>
              </p:nvSpPr>
              <p:spPr>
                <a:xfrm rot="19200000" flipV="1">
                  <a:off x="4407987" y="1347487"/>
                  <a:ext cx="405114" cy="258115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DA8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A5903C3D-A0A9-45AC-A475-70414662B2A8}"/>
                    </a:ext>
                  </a:extLst>
                </p:cNvPr>
                <p:cNvSpPr/>
                <p:nvPr/>
              </p:nvSpPr>
              <p:spPr>
                <a:xfrm rot="2400000">
                  <a:off x="4407988" y="1347489"/>
                  <a:ext cx="405114" cy="258115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DA8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E2EAFD59-9D7C-4E09-846D-002649ED8504}"/>
                  </a:ext>
                </a:extLst>
              </p:cNvPr>
              <p:cNvGrpSpPr/>
              <p:nvPr/>
            </p:nvGrpSpPr>
            <p:grpSpPr>
              <a:xfrm>
                <a:off x="5578998" y="1296364"/>
                <a:ext cx="1342664" cy="1664827"/>
                <a:chOff x="1597306" y="1192192"/>
                <a:chExt cx="1342664" cy="1664827"/>
              </a:xfrm>
            </p:grpSpPr>
            <p:sp>
              <p:nvSpPr>
                <p:cNvPr id="11" name="Rectangle: Top Corners Rounded 10">
                  <a:extLst>
                    <a:ext uri="{FF2B5EF4-FFF2-40B4-BE49-F238E27FC236}">
                      <a16:creationId xmlns:a16="http://schemas.microsoft.com/office/drawing/2014/main" id="{BCD735D5-E037-40F5-B40A-7365D80BBAA5}"/>
                    </a:ext>
                  </a:extLst>
                </p:cNvPr>
                <p:cNvSpPr/>
                <p:nvPr/>
              </p:nvSpPr>
              <p:spPr>
                <a:xfrm>
                  <a:off x="1597306" y="1192192"/>
                  <a:ext cx="1342664" cy="1018573"/>
                </a:xfrm>
                <a:prstGeom prst="round2SameRect">
                  <a:avLst>
                    <a:gd name="adj1" fmla="val 43364"/>
                    <a:gd name="adj2" fmla="val 11364"/>
                  </a:avLst>
                </a:prstGeom>
                <a:solidFill>
                  <a:srgbClr val="AB7D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: Top Corners Rounded 11">
                  <a:extLst>
                    <a:ext uri="{FF2B5EF4-FFF2-40B4-BE49-F238E27FC236}">
                      <a16:creationId xmlns:a16="http://schemas.microsoft.com/office/drawing/2014/main" id="{D5F2F2DB-BE94-46C9-9BC4-656E2B57EEAE}"/>
                    </a:ext>
                  </a:extLst>
                </p:cNvPr>
                <p:cNvSpPr/>
                <p:nvPr/>
              </p:nvSpPr>
              <p:spPr>
                <a:xfrm rot="10800000">
                  <a:off x="1852914" y="2210765"/>
                  <a:ext cx="831448" cy="646254"/>
                </a:xfrm>
                <a:prstGeom prst="round2SameRect">
                  <a:avLst>
                    <a:gd name="adj1" fmla="val 43364"/>
                    <a:gd name="adj2" fmla="val 0"/>
                  </a:avLst>
                </a:prstGeom>
                <a:solidFill>
                  <a:srgbClr val="702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7160A04-B982-42D3-A9BD-92C20A6262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4606" y="1617698"/>
              <a:ext cx="365760" cy="365760"/>
            </a:xfrm>
            <a:custGeom>
              <a:avLst/>
              <a:gdLst>
                <a:gd name="connsiteX0" fmla="*/ 174834 w 1125170"/>
                <a:gd name="connsiteY0" fmla="*/ 0 h 1125170"/>
                <a:gd name="connsiteX1" fmla="*/ 562585 w 1125170"/>
                <a:gd name="connsiteY1" fmla="*/ 387750 h 1125170"/>
                <a:gd name="connsiteX2" fmla="*/ 950336 w 1125170"/>
                <a:gd name="connsiteY2" fmla="*/ 0 h 1125170"/>
                <a:gd name="connsiteX3" fmla="*/ 1125170 w 1125170"/>
                <a:gd name="connsiteY3" fmla="*/ 174834 h 1125170"/>
                <a:gd name="connsiteX4" fmla="*/ 737420 w 1125170"/>
                <a:gd name="connsiteY4" fmla="*/ 562585 h 1125170"/>
                <a:gd name="connsiteX5" fmla="*/ 1125170 w 1125170"/>
                <a:gd name="connsiteY5" fmla="*/ 950336 h 1125170"/>
                <a:gd name="connsiteX6" fmla="*/ 950336 w 1125170"/>
                <a:gd name="connsiteY6" fmla="*/ 1125170 h 1125170"/>
                <a:gd name="connsiteX7" fmla="*/ 562585 w 1125170"/>
                <a:gd name="connsiteY7" fmla="*/ 737420 h 1125170"/>
                <a:gd name="connsiteX8" fmla="*/ 174834 w 1125170"/>
                <a:gd name="connsiteY8" fmla="*/ 1125170 h 1125170"/>
                <a:gd name="connsiteX9" fmla="*/ 0 w 1125170"/>
                <a:gd name="connsiteY9" fmla="*/ 950336 h 1125170"/>
                <a:gd name="connsiteX10" fmla="*/ 387750 w 1125170"/>
                <a:gd name="connsiteY10" fmla="*/ 562585 h 1125170"/>
                <a:gd name="connsiteX11" fmla="*/ 0 w 1125170"/>
                <a:gd name="connsiteY11" fmla="*/ 174834 h 1125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5170" h="1125170">
                  <a:moveTo>
                    <a:pt x="174834" y="0"/>
                  </a:moveTo>
                  <a:lnTo>
                    <a:pt x="562585" y="387750"/>
                  </a:lnTo>
                  <a:lnTo>
                    <a:pt x="950336" y="0"/>
                  </a:lnTo>
                  <a:lnTo>
                    <a:pt x="1125170" y="174834"/>
                  </a:lnTo>
                  <a:lnTo>
                    <a:pt x="737420" y="562585"/>
                  </a:lnTo>
                  <a:lnTo>
                    <a:pt x="1125170" y="950336"/>
                  </a:lnTo>
                  <a:lnTo>
                    <a:pt x="950336" y="1125170"/>
                  </a:lnTo>
                  <a:lnTo>
                    <a:pt x="562585" y="737420"/>
                  </a:lnTo>
                  <a:lnTo>
                    <a:pt x="174834" y="1125170"/>
                  </a:lnTo>
                  <a:lnTo>
                    <a:pt x="0" y="950336"/>
                  </a:lnTo>
                  <a:lnTo>
                    <a:pt x="387750" y="562585"/>
                  </a:lnTo>
                  <a:lnTo>
                    <a:pt x="0" y="17483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CC378C4-2CFA-4D2B-9AA1-26FE1C1D40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294" y="1617698"/>
              <a:ext cx="365760" cy="365760"/>
            </a:xfrm>
            <a:custGeom>
              <a:avLst/>
              <a:gdLst>
                <a:gd name="connsiteX0" fmla="*/ 174834 w 1125170"/>
                <a:gd name="connsiteY0" fmla="*/ 0 h 1125170"/>
                <a:gd name="connsiteX1" fmla="*/ 562585 w 1125170"/>
                <a:gd name="connsiteY1" fmla="*/ 387750 h 1125170"/>
                <a:gd name="connsiteX2" fmla="*/ 950336 w 1125170"/>
                <a:gd name="connsiteY2" fmla="*/ 0 h 1125170"/>
                <a:gd name="connsiteX3" fmla="*/ 1125170 w 1125170"/>
                <a:gd name="connsiteY3" fmla="*/ 174834 h 1125170"/>
                <a:gd name="connsiteX4" fmla="*/ 737420 w 1125170"/>
                <a:gd name="connsiteY4" fmla="*/ 562585 h 1125170"/>
                <a:gd name="connsiteX5" fmla="*/ 1125170 w 1125170"/>
                <a:gd name="connsiteY5" fmla="*/ 950336 h 1125170"/>
                <a:gd name="connsiteX6" fmla="*/ 950336 w 1125170"/>
                <a:gd name="connsiteY6" fmla="*/ 1125170 h 1125170"/>
                <a:gd name="connsiteX7" fmla="*/ 562585 w 1125170"/>
                <a:gd name="connsiteY7" fmla="*/ 737420 h 1125170"/>
                <a:gd name="connsiteX8" fmla="*/ 174834 w 1125170"/>
                <a:gd name="connsiteY8" fmla="*/ 1125170 h 1125170"/>
                <a:gd name="connsiteX9" fmla="*/ 0 w 1125170"/>
                <a:gd name="connsiteY9" fmla="*/ 950336 h 1125170"/>
                <a:gd name="connsiteX10" fmla="*/ 387750 w 1125170"/>
                <a:gd name="connsiteY10" fmla="*/ 562585 h 1125170"/>
                <a:gd name="connsiteX11" fmla="*/ 0 w 1125170"/>
                <a:gd name="connsiteY11" fmla="*/ 174834 h 1125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5170" h="1125170">
                  <a:moveTo>
                    <a:pt x="174834" y="0"/>
                  </a:moveTo>
                  <a:lnTo>
                    <a:pt x="562585" y="387750"/>
                  </a:lnTo>
                  <a:lnTo>
                    <a:pt x="950336" y="0"/>
                  </a:lnTo>
                  <a:lnTo>
                    <a:pt x="1125170" y="174834"/>
                  </a:lnTo>
                  <a:lnTo>
                    <a:pt x="737420" y="562585"/>
                  </a:lnTo>
                  <a:lnTo>
                    <a:pt x="1125170" y="950336"/>
                  </a:lnTo>
                  <a:lnTo>
                    <a:pt x="950336" y="1125170"/>
                  </a:lnTo>
                  <a:lnTo>
                    <a:pt x="562585" y="737420"/>
                  </a:lnTo>
                  <a:lnTo>
                    <a:pt x="174834" y="1125170"/>
                  </a:lnTo>
                  <a:lnTo>
                    <a:pt x="0" y="950336"/>
                  </a:lnTo>
                  <a:lnTo>
                    <a:pt x="387750" y="562585"/>
                  </a:lnTo>
                  <a:lnTo>
                    <a:pt x="0" y="17483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573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F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2AE6C6-7E1C-43AC-91C8-AC69CA5C2654}"/>
              </a:ext>
            </a:extLst>
          </p:cNvPr>
          <p:cNvSpPr txBox="1"/>
          <p:nvPr/>
        </p:nvSpPr>
        <p:spPr>
          <a:xfrm>
            <a:off x="996758" y="939736"/>
            <a:ext cx="97024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Gotham Black" pitchFamily="2" charset="0"/>
                <a:cs typeface="Gotham Black" pitchFamily="2" charset="0"/>
              </a:rPr>
              <a:t>Those </a:t>
            </a:r>
            <a:r>
              <a:rPr lang="en-US" sz="4800" dirty="0">
                <a:solidFill>
                  <a:srgbClr val="317A00"/>
                </a:solidFill>
                <a:latin typeface="Gotham Black" pitchFamily="2" charset="0"/>
                <a:cs typeface="Gotham Black" pitchFamily="2" charset="0"/>
              </a:rPr>
              <a:t>who bully</a:t>
            </a:r>
            <a:r>
              <a:rPr lang="en-US" sz="4800" dirty="0">
                <a:latin typeface="Gotham Black" pitchFamily="2" charset="0"/>
                <a:cs typeface="Gotham Black" pitchFamily="2" charset="0"/>
              </a:rPr>
              <a:t> are far more </a:t>
            </a:r>
            <a:r>
              <a:rPr lang="en-US" sz="4800" dirty="0">
                <a:solidFill>
                  <a:srgbClr val="317A00"/>
                </a:solidFill>
                <a:latin typeface="Gotham Black" pitchFamily="2" charset="0"/>
                <a:cs typeface="Gotham Black" pitchFamily="2" charset="0"/>
              </a:rPr>
              <a:t>likely</a:t>
            </a:r>
            <a:r>
              <a:rPr lang="en-US" sz="4800" dirty="0">
                <a:latin typeface="Gotham Black" pitchFamily="2" charset="0"/>
                <a:cs typeface="Gotham Black" pitchFamily="2" charset="0"/>
              </a:rPr>
              <a:t> to have </a:t>
            </a:r>
            <a:r>
              <a:rPr lang="en-US" sz="4800" dirty="0">
                <a:solidFill>
                  <a:srgbClr val="317A00"/>
                </a:solidFill>
                <a:latin typeface="Gotham Black" pitchFamily="2" charset="0"/>
                <a:cs typeface="Gotham Black" pitchFamily="2" charset="0"/>
              </a:rPr>
              <a:t>experienced</a:t>
            </a:r>
            <a:r>
              <a:rPr lang="en-US" sz="4800" dirty="0">
                <a:latin typeface="Gotham Black" pitchFamily="2" charset="0"/>
                <a:cs typeface="Gotham Black" pitchFamily="2" charset="0"/>
              </a:rPr>
              <a:t> </a:t>
            </a:r>
            <a:r>
              <a:rPr lang="en-US" sz="4800" dirty="0">
                <a:solidFill>
                  <a:srgbClr val="317A00"/>
                </a:solidFill>
                <a:latin typeface="Gotham Black" pitchFamily="2" charset="0"/>
                <a:cs typeface="Gotham Black" pitchFamily="2" charset="0"/>
              </a:rPr>
              <a:t>stressful</a:t>
            </a:r>
            <a:r>
              <a:rPr lang="en-US" sz="4800" dirty="0">
                <a:latin typeface="Gotham Black" pitchFamily="2" charset="0"/>
                <a:cs typeface="Gotham Black" pitchFamily="2" charset="0"/>
              </a:rPr>
              <a:t> and </a:t>
            </a:r>
            <a:r>
              <a:rPr lang="en-US" sz="4800" dirty="0">
                <a:solidFill>
                  <a:srgbClr val="317A00"/>
                </a:solidFill>
                <a:latin typeface="Gotham Black" pitchFamily="2" charset="0"/>
                <a:cs typeface="Gotham Black" pitchFamily="2" charset="0"/>
              </a:rPr>
              <a:t>traumatic</a:t>
            </a:r>
            <a:r>
              <a:rPr lang="en-US" sz="4800" dirty="0">
                <a:latin typeface="Gotham Black" pitchFamily="2" charset="0"/>
                <a:cs typeface="Gotham Black" pitchFamily="2" charset="0"/>
              </a:rPr>
              <a:t> </a:t>
            </a:r>
            <a:r>
              <a:rPr lang="en-US" sz="4800" dirty="0">
                <a:solidFill>
                  <a:srgbClr val="317A00"/>
                </a:solidFill>
                <a:latin typeface="Gotham Black" pitchFamily="2" charset="0"/>
                <a:cs typeface="Gotham Black" pitchFamily="2" charset="0"/>
              </a:rPr>
              <a:t>situations</a:t>
            </a:r>
            <a:r>
              <a:rPr lang="en-US" sz="4800" dirty="0">
                <a:latin typeface="Gotham Black" pitchFamily="2" charset="0"/>
                <a:cs typeface="Gotham Black" pitchFamily="2" charset="0"/>
              </a:rPr>
              <a:t> in </a:t>
            </a:r>
            <a:r>
              <a:rPr lang="en-US" sz="4800" dirty="0">
                <a:solidFill>
                  <a:srgbClr val="317A00"/>
                </a:solidFill>
                <a:latin typeface="Gotham Black" pitchFamily="2" charset="0"/>
                <a:cs typeface="Gotham Black" pitchFamily="2" charset="0"/>
              </a:rPr>
              <a:t>recent</a:t>
            </a:r>
            <a:r>
              <a:rPr lang="en-US" sz="4800" dirty="0">
                <a:latin typeface="Gotham Black" pitchFamily="2" charset="0"/>
                <a:cs typeface="Gotham Black" pitchFamily="2" charset="0"/>
              </a:rPr>
              <a:t> times</a:t>
            </a:r>
            <a:r>
              <a:rPr lang="en-US" sz="4800" dirty="0">
                <a:solidFill>
                  <a:srgbClr val="317A00"/>
                </a:solidFill>
                <a:latin typeface="Gotham Black" pitchFamily="2" charset="0"/>
                <a:cs typeface="Gotham Black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564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F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CCFE21-82B1-453E-9A24-8660C6496356}"/>
              </a:ext>
            </a:extLst>
          </p:cNvPr>
          <p:cNvSpPr txBox="1"/>
          <p:nvPr/>
        </p:nvSpPr>
        <p:spPr>
          <a:xfrm>
            <a:off x="4297682" y="3429000"/>
            <a:ext cx="67665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  <a:latin typeface="Gotham Black" pitchFamily="2" charset="0"/>
                <a:cs typeface="Gotham Black" pitchFamily="2" charset="0"/>
              </a:rPr>
              <a:t>17% of people have experienced cyberbullying.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276807C-E798-4430-B0EA-EB9ADB44F6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8109083"/>
              </p:ext>
            </p:extLst>
          </p:nvPr>
        </p:nvGraphicFramePr>
        <p:xfrm>
          <a:off x="1264920" y="457199"/>
          <a:ext cx="36576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6362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621</Words>
  <Application>Microsoft Office PowerPoint</Application>
  <PresentationFormat>Widescreen</PresentationFormat>
  <Paragraphs>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Arial Black</vt:lpstr>
      <vt:lpstr>Bebas Neue</vt:lpstr>
      <vt:lpstr>Calibri</vt:lpstr>
      <vt:lpstr>Calibri Light</vt:lpstr>
      <vt:lpstr>Gotham</vt:lpstr>
      <vt:lpstr>Gotham Black</vt:lpstr>
      <vt:lpstr>MeninBlue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Ishan Jindal</dc:creator>
  <cp:lastModifiedBy>Ishan Jindal</cp:lastModifiedBy>
  <cp:revision>70</cp:revision>
  <dcterms:created xsi:type="dcterms:W3CDTF">2020-05-13T10:23:29Z</dcterms:created>
  <dcterms:modified xsi:type="dcterms:W3CDTF">2020-07-09T11:07:17Z</dcterms:modified>
</cp:coreProperties>
</file>