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6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4" r:id="rId68"/>
    <p:sldId id="325" r:id="rId69"/>
    <p:sldId id="326" r:id="rId70"/>
    <p:sldId id="327" r:id="rId71"/>
    <p:sldId id="322" r:id="rId72"/>
    <p:sldId id="25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ED7D31"/>
    <a:srgbClr val="5B9BD5"/>
    <a:srgbClr val="E09BFF"/>
    <a:srgbClr val="87AC00"/>
    <a:srgbClr val="AEDE00"/>
    <a:srgbClr val="E8FF93"/>
    <a:srgbClr val="DDF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7" autoAdjust="0"/>
    <p:restoredTop sz="94660"/>
  </p:normalViewPr>
  <p:slideViewPr>
    <p:cSldViewPr snapToGrid="0">
      <p:cViewPr>
        <p:scale>
          <a:sx n="66" d="100"/>
          <a:sy n="66" d="100"/>
        </p:scale>
        <p:origin x="5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3DC-F062-4216-9547-89ED84CD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2AF9-DD5D-4CD2-9548-BBFE7788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D834-EAF1-4D7E-9FA0-057579B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BF31-8D5C-4B71-99EE-AED66A6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8256-7F97-4941-B983-E32EECA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22C-2971-49A5-9EFE-0B2E5F6D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7BB4-CAC7-4E82-A188-B0A59A84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87A-DCA1-4EAA-82C7-BD945FE4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B6CC-0A71-4FE9-B2FE-CC7F40DB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95FD-AA3F-46CF-B36C-C77C4CAC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56CEE-EE15-443F-AF97-AB4BBFC0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B107-0A29-409D-8836-1ED2C6B6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DE6A-49EB-43EC-9137-9F4E93E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0D94-A14E-48C1-9419-173AA825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04F4-4092-408C-AE47-E9E7D77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7C6-63BB-4DC5-A30B-1F83CA0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DFD2-02B9-4711-83DC-B575F864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25D-58A2-4D1A-894C-7CCD8D83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6561-74A1-4EA0-B001-F8B4376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D465-72AF-4B7D-8A24-3C2827F8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3BD9-461A-4C07-918E-4B240F7C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A677-016D-4B05-A15A-4BFEF8D3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BE31-5DE7-4E31-AC78-CA3AB21A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EA50-48EA-4021-9D78-096F28A7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EE5B-AB9C-48CA-B341-D7C0DF4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2623-3DF6-4AA8-8AED-BBA090C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2C22-003A-47E6-84C1-0CAF4E54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867C-C2B7-4078-ACE1-C8843B95E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C1FB-0C30-4907-AEC2-F8AE6297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5AEC-9868-407B-9422-101762D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958-FFC3-4CC8-B6AB-F749D9A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D69-F959-4478-8072-176E127C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0987F-D004-4FBE-ADF0-7D7363A7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7AF44-40F4-41F3-8C9D-2559FBEE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DDE45-4305-44B6-ADDE-FA650B797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44B79-63EA-4CC0-B8F4-0AF23D8B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34E78-E62A-4B80-8219-9981A75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C989-6AC3-4AC4-A3C6-B2D09B9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54E2C-9C36-4CC8-B2F6-9996F15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592-44A9-41E3-8F9D-84AA237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6C2B-BD0C-40DB-A1F4-7362563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CE68-2ABA-48DB-8888-539C1D8B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34F2-213F-46AA-92ED-04328DF0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B8C77-E108-4DF2-9D94-B07D166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D65B4-831F-4A2A-96E5-56175FF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76FA-555C-4608-9659-16FD6F92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26B-28BF-445C-BB1B-CBCBFFE7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CFE2-5812-45E3-9DB5-2853763C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E6D79-30B4-4514-B541-DA5794E5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8BEF-C135-4B0B-BFC5-8C33E65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DD84-A399-4B93-B066-3801360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DDF2-807C-4FA2-9362-32B5F6A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BACF-3CD3-4241-9DF6-AF2E0492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4AC1-C85F-49DA-9E80-0B145A7D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5FE6-B46E-44DD-91C3-5B5FBDB5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E20A-82F5-47C8-87F9-91EA4ECF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74A8-F3CD-4D73-97A7-304FD14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588-41CC-476F-9AC5-724EF47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4A587-B62C-4C44-9829-E6EBDD64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E20B-5656-4B03-A6E4-A7FDAA7A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1FA1-38B4-4CE1-8ADB-73C588F7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115B-F51A-40F0-B1B8-2EB10563C15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DF68-B117-477C-99E2-63DA75A21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FB3C-C291-41E1-8614-10D8E5D9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90A-0905-48A7-9C23-56D41DB9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WE'VE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BUILT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CHATBOT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HELPS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FIGHT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BACK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MISBEHAVIOR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DONE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THEM,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CASE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NON-VIOLENTLY.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 ARE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FROM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10TH GRADE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, AND BY THIS TIME EVERY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CONTEMPORARY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UNDERSTANDS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IMPORTANCE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SUPPORT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FROM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SOCIETY.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32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 ARE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FROM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10TH GRADE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, AND BY THIS TIME EVERY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CONTEMPORARY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UNDERSTANDS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IMPORTANCE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SUPPORT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FROM THE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SOCIETY.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82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0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HAVE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SEEN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MANY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CASES,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WHETHER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PICTURISATION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OR LIVE, AND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THEY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DEEPLY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DISTURB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VICTIMS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MIND,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WHICH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IS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NOT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VERY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HEALTHY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THING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HAPPEN.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6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HAVE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SEEN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MANY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CASES,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WHETHER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PICTURISATION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OR LIVE, AND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THEY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DEEPLY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DISTURB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VICTIMS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MIND,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WHICH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IS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NOT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VERY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HEALTHY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THING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HAPPEN.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9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 HAVE SEEN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MANY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CASES, WHETHER IN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PICTURISATION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OR LIVE, AND THEY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DEEPLY DISTURB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 VICTIM’S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MIND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, WHICH IS NOT A VERY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HEALTHY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THING TO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HAPPEN.</a:t>
            </a:r>
          </a:p>
          <a:p>
            <a:pPr algn="just"/>
            <a:endParaRPr lang="en-US" sz="4000" dirty="0">
              <a:ln w="28575"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46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 HAVE SEEN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MANY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CASES, WHETHER IN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PICTURISATION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OR LIVE, AND THEY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DEEPLY DISTURB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 VICTIM’S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MIND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, WHICH IS NOT A VERY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HEALTHY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THING TO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HAPPEN.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9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 HAVE SEEN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MANY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BULLYING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CASES, WHETHER IN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PICTURISATION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OR LIVE, AND THEY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DEEPLY DISTURB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 VICTIM’S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MIND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, WHICH IS NOT A VERY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HEALTHY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THING TO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HAPPEN.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59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39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THUS,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TAKE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NECCESSARY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ACTIONS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THIS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WE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HAVE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MADE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COUNTER-BULLY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CHAT-BOT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WHICH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THINK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WILL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HELP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BUDS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BLOSSUM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WE'VE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BUILT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CHATBOT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HELPS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IN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FIGHT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BACK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MISBEHAVIOR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DONE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THEM,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REPLY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RESOLVE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BULLYING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CASE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NON-VIOLENTLY.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THUS,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TAKE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NECCESSARY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ACTIONS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AGAINST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THIS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WE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HAVE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MADE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COUNTER-BULLY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CHAT-BOT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WHICH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THINK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WILL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HELP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BUDS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BLOSSUM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0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THUS, TO TAKE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NECCESSARY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ACTIONS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THIS WE HAVE MADE A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COUNTER-BULLY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CHAT-BOT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WHICH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THINK WILL HELP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BUDS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BLOSSUM.</a:t>
            </a:r>
          </a:p>
          <a:p>
            <a:pPr algn="just"/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89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THUS, TO TAKE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NECCESSARY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ACTIONS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THIS WE HAVE MADE A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COUNTER-BULLY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CHAT-BOT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WHICH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THINK WILL HELP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BUDS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BLOSSUM.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69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THUS, TO TAKE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NECCESSARY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ACTIONS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THIS WE HAVE MADE A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COUNTER-BULLY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WHICH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THINK WILL HELP THE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BUDS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BLOSSUM.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45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55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OUR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PROJECT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ADDRESSES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SOME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UNITED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NATIONS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SUSTAINABLE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DEVELOPMENT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GOALS,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THOSE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TEND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BE -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GOOD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HEALTH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WELL-BEING,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PEACE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, JUSTICE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STRONG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INSTITUTIONS.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8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OUR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PROJECT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ADDRESSES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SOME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UNITED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NATIONS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SUSTAINABLE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DEVELOPMENT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GOALS,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THAT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THOSE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TEND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TO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BE -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GOOD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HEALTH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AND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WELL-BEING,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PEACE,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JUSTICE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STRONG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INSTITUTIONS.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7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lvl="0"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PROJECT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        ADDRESSES     SOME </a:t>
            </a:r>
          </a:p>
          <a:p>
            <a:pPr lvl="0" algn="just"/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UNITED NATIONS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SUSTAINABLE DEVELOPMENT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GOALS, THAT THOSE TEND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TO BE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-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GOOD HEALTH AND WELL-BEING, AND PEACE, JUSTICE AND STRONG INSTITUTIONS.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92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lvl="0"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 PROJECT       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ADDRESSES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    SOME </a:t>
            </a:r>
          </a:p>
          <a:p>
            <a:pPr lvl="0" algn="just"/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UNITED NATIONS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SUSTAINABLE DEVELOPMENT GOALS,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THAT THOSE TEND TO BE -</a:t>
            </a:r>
            <a:r>
              <a:rPr lang="en-US" sz="105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GOOD HEALTH AND WELL-BEING, AND PEACE, JUSTICE AND STRONG INSTITUTIONS.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11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7109639"/>
            <a:chOff x="185482" y="74644"/>
            <a:chExt cx="11641400" cy="710963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lvl="0"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OUR PROJECT         ADDRESSES     SOME </a:t>
              </a:r>
            </a:p>
            <a:p>
              <a:pPr lvl="0" algn="just"/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UNITED NATIONS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SUSTAINABLE DEVELOPMENT GOALS,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THAT THOSE TEND TO BE -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GOOD HEALTH AND WELL-BEING, AND PEACE, JUSTICE AND STRONG INSTITUTIONS.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3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WE'VE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BUILT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A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THAT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HELPS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FIGHT BACK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MISBEHAVIOR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DONE WITH THEM, AND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REPLY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RESOLVE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BULLYING CASE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NON-VIOLENTLY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8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37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IN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CHATBOT,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BASICALLY,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PERSON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WHO'S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BULLIED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TALKING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TO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AI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ENABLED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CHATBOT,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CHATBOT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WOULD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ABLE TO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FIND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 MOOD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OF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THE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USER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AS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IF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HE'S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ANGRY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OR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SAD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WILL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RESPOND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ACCORDING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THE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MOOD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OF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USER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WORDS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USED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BY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USER.</a:t>
            </a:r>
            <a:endParaRPr 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70AD47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7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9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459347" y="89011"/>
            <a:ext cx="68962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lvl="0"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IN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CHATBOT,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BASICALLY,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PERSON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WHO'S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BULLIED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TALKING TO OUR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AI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ENABLED CHATBOT,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WOULD BE ABLE TO FIND THE MOOD OF THE USER AS IF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HE'S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ANGRY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SAD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WILL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RESPOND ACCORDING TO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MOOD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OF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USER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WORDS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USED BY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USER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.</a:t>
            </a:r>
          </a:p>
          <a:p>
            <a:pPr lvl="0" algn="just"/>
            <a:endParaRPr lang="en-US" sz="24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40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IN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CHATBOT,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BASICALLY,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PERSON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WHO'S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BULLIED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TALKING TO OUR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AI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ENABLED CHATBOT,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WOULD BE ABLE TO FIND THE MOOD OF THE USER AS IF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HE'S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ANGRY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SAD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WILL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RESPOND ACCORDING TO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MOOD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OF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USER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WORDS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USED BY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USER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.</a:t>
            </a:r>
          </a:p>
          <a:p>
            <a:pPr algn="just"/>
            <a:endParaRPr lang="en-US" sz="1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67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7232749"/>
            <a:chOff x="185482" y="74644"/>
            <a:chExt cx="11641400" cy="72327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723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lvl="0"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IN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OUR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CHATBOT,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BASICALLY,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THE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PERSON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WHO'S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BULLIED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AND TALKING TO OUR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AI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ENABLED CHATBOT, THE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WOULD BE ABLE TO FIND THE MOOD OF THE USER AS IF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HE'S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ANGRY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OR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SAD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AND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WILL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RESPOND ACCORDING TO THE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MOOD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OF THE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USER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AND THE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WORDS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USED BY THE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USER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010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33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WANT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NO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ONE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FEEL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LEFT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SAD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BECAUSE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OF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SOMEONE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WHO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HIM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HER.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 A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SERIOUS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PROBLEM,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VIGOROUS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HARASSMENT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LEAD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ONE TO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TAKE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ONE 'S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LIFE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OR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SOMEONE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ELSE'S.</a:t>
            </a:r>
            <a:endParaRPr 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70AD47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4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WANT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NO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ONE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FEEL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LEFT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SAD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BECAUSE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OF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SOMEONE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WHO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HIM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HER.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 A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SERIOUS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PROBLEM,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VIGOROUS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HARASSMENT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LEAD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ONE TO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TAKE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ONE 'S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LIFE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OR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SOMEONE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ELSE'S.</a:t>
            </a:r>
            <a:endParaRPr 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70AD47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8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459347" y="89011"/>
            <a:ext cx="689622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WANT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NO ONE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FEEL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LEFT OUT OR SAD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BECAUSE OF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SOMEONE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WHO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IS BULLYING HIM OR HER.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IS A SERIOUS PROBLEM, AS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VIGOROUS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HARASSMENT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CAN LEAD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ONE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TAKE ONE 'S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LIFE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SOMEONE ELSE'S.</a:t>
            </a:r>
          </a:p>
          <a:p>
            <a:pPr algn="just"/>
            <a:endParaRPr lang="en-US" sz="40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  <a:p>
            <a:pPr lvl="0" algn="just"/>
            <a:endParaRPr lang="en-US" sz="24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31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WE'VE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BUILT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A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THAT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HELPS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INSTITUTIONS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FIGHT BACK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AGAINST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THE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MISBEHAVIOR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DONE WITH THEM, AND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REPLY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RESOLVE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BULLYING CASE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NON-VIOLENTLY</a:t>
            </a:r>
            <a:r>
              <a:rPr lang="en-US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85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WANT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NO ONE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FEEL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LEFT OUT OR SAD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BECAUSE OF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SOMEONE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WHO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IS BULLYING HIM OR HER.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IS A SERIOUS PROBLEM, AS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VIGOROUS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HARASSMENT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CAN LEAD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ONE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TAKE ONE 'S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LIFE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SOMEONE ELSE'S.</a:t>
            </a:r>
          </a:p>
          <a:p>
            <a:pPr algn="just"/>
            <a:endParaRPr lang="en-US" sz="1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1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863417"/>
            <a:chOff x="185482" y="74644"/>
            <a:chExt cx="11641400" cy="68634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WANT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NO ONE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TO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FEEL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LEFT OUT OR SAD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BECAUSE OF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SOMEONE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WHO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IS BULLYING HIM OR HER.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BULLYING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IS A SERIOUS PROBLEM, AS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VIGOROUS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HARASSMENT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CAN LEAD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ONE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TO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TAKE ONE 'S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LIFE OR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SOMEONE ELSE'S.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5139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31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BECAUSE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PERSON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 BULLIED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, HE STOPS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ENJOYING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HIS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LIFE,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HIS MIND IS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ALWAYS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THINKING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ABOUT A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MATTER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THAT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DOESN'T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ALLOW HIM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CONCENTRATE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THINGS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THAT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ARE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MORE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IMPORTAN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 TO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HIS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LIFE.</a:t>
            </a:r>
            <a:endParaRPr 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7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BECAUSE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PERSON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IS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 BULLIED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, HE STOPS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ENJOYING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HIS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LIFE,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HIS MIND IS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ALWAYS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THINKING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ABOUT A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MATTER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THAT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DOESN'T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ALLOW HIM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CONCENTRATE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THINGS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THAT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ARE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MORE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IMPORTAN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 TO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HIS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LIFE.</a:t>
            </a:r>
            <a:endParaRPr lang="en-US" sz="24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459347" y="89011"/>
            <a:ext cx="68962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BECAUSE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PERSON IS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BULLIED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, HE STOPS ENJOYING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HIS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LIFE, AND HIS MIND IS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ALWAYS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THINKING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ABOUT A MATTER THAT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DOESN'T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ALLOW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HIM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CONCENTRATE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ON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THINGS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THAT ARE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MORE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IMPORTANT TO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HIS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LIFE.</a:t>
            </a:r>
          </a:p>
          <a:p>
            <a:pPr algn="just"/>
            <a:endParaRPr lang="en-US" sz="40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  <a:p>
            <a:pPr lvl="0" algn="just"/>
            <a:endParaRPr lang="en-US" sz="24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98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BECAUSE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PERSON IS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BULLIED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, HE STOPS ENJOYING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HIS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LIFE, AND HIS MIND IS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ALWAYS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THINKING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ABOUT A MATTER THAT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DOESN'T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ALLOW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HIM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CONCENTRATE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ON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THINGS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THAT ARE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MORE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IMPORTANT TO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HIS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LIFE.</a:t>
            </a:r>
          </a:p>
          <a:p>
            <a:pPr algn="just"/>
            <a:endParaRPr lang="en-US" sz="1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68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BECAUSE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PERSON IS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BULLIED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, HE STOPS ENJOYING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HIS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LIFE, AND HIS MIND IS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ALWAYS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THINKING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ABOUT A MATTER THAT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DOESN'T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ALLOW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HIM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TO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CONCENTRATE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ON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THINGS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THAT ARE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MORE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IMPORTANT TO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HIS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LIFE.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3970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007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PREVENT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THROUGH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CHATBOT.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HUMAN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BEINGS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HAVE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TENDENCY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TO TALK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TYPE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VERY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WELL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WHEN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ARE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ANGRY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OR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DEPRESSED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OUR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CHATBOT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TALK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WITH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PERSON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HELP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HIM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SOLVE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 PROBLEM.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712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PREVENT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THROUGH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CHATBOT. 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HUMAN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BEINGS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HAVE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TENDENCY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TO TALK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TYPE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VERY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WELL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WHEN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ARE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ANGRY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OR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DEPRESSED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OUR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CHATBOT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CAN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TALK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WITH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BULLYING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PERSON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AND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HELP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HIM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SOLVE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 PROBLEM.</a:t>
            </a: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459347" y="89011"/>
            <a:ext cx="689622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CAN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PREVENT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THROUGH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CHATBOT.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HUMAN BEINGS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HAVE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TENDENCY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TALK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TYPE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VERY WELL WHEN THEY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ARE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ANGRY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DEPRESSED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SO OUR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CAN TALK WITH THE BULLYING PERSON AND HELP HIM SOLVE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PROBLEM.</a:t>
            </a:r>
          </a:p>
          <a:p>
            <a:pPr lvl="0" algn="just"/>
            <a:endParaRPr lang="en-US" sz="4000" dirty="0">
              <a:ln w="28575">
                <a:solidFill>
                  <a:prstClr val="white"/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61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CAN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PREVENT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BULLYING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THROUGH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OUR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CHATBOT.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HUMAN BEINGS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HAVE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TENDENCY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TALK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TYPE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VERY WELL WHEN THEY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ARE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ANGRY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OR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DEPRESSED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SO OUR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CHATBOT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CAN TALK WITH THE BULLYING PERSON AND HELP HIM SOLVE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PROBLEM.</a:t>
            </a:r>
          </a:p>
          <a:p>
            <a:pPr algn="just"/>
            <a:endParaRPr lang="en-US" sz="1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22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40307"/>
            <a:chOff x="185482" y="74644"/>
            <a:chExt cx="11641400" cy="67403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CAN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PREVENT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BULLYING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THROUGH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OUR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CHATBOT.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HUMAN BEINGS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HAVE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TENDENCY TO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TALK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OR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TYPE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VERY WELL WHEN THEY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ARE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ANGRY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OR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DEPRESSED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SO OUR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CAN TALK WITH THE BULLYING PERSON AND HELP HIM SOLVE THE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PROBLEM.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64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4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LIKED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CBSE-IBM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AI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ENABLED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SEWA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PROGRAM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BECAUSE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IT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HELPED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THINK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BEYOND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LEVEL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OF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THINKING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DEVELOP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SOMETHING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THAT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WOULD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BENEFIT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SOCIETY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WORLD.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8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WE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LIKED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CBSE-IBM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AI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ENABLED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SEWA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PROGRAM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BECAUSE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IT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HELPED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THINK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BEYOND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OUR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LEVEL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OF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THINKING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TO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DEVELOP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SOMETHING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THAT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WOULD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BENEFIT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SOCIETY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WORLD.</a:t>
            </a: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9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459347" y="89011"/>
            <a:ext cx="68962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LIKED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CBSE-IBM AI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ENABLED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SEWA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PROGRAM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BECAUSE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IT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HELPED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THINK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BEYOND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OUR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LEVEL OF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THINKING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DEVELOP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SOMETHING THAT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WOULD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BENEFIT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SOCIETY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THE WORLD.</a:t>
            </a:r>
          </a:p>
          <a:p>
            <a:pPr algn="just"/>
            <a:endParaRPr lang="en-US" sz="240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8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LIKED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CBSE-IBM AI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ENABLED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SEWA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PROGRAM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BECAUSE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IT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HELPED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US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TO THINK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BEYOND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OUR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LEVEL OF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THINKING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TO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DEVELOP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SOMETHING THAT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WOULD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BENEFIT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SOCIETY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THE WORLD.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72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863417"/>
            <a:chOff x="185482" y="74644"/>
            <a:chExt cx="11641400" cy="68634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LIKED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THE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CBSE-IBM AI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ENABLED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SEWA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PROGRAM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BECAUSE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IT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HELPED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US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TO THINK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BEYOND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OUR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LEVEL OF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THINKING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AND TO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DEVELOP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SOMETHING THAT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WOULD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BENEFIT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SOCIETY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AND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THE WORLD.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30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8594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59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solidFill>
                <a:srgbClr val="70AD47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MASS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DISTRICT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MONITORING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SECURITY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SYSTEMS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POWERED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BY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MOST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EFFICIENT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AI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COMPANIES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IN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WORLD,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2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MASS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DISTRICT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MONITORING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SECURITY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SYSTEMS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POWERED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BY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MOST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EFFICIENT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AI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COMPANIES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IN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WORLD, </a:t>
            </a: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605490" y="177591"/>
            <a:ext cx="68962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MASS DISTRICT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MONITORING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AND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SECURITY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SYSTEMS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POWERED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BY THE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MOST EFFICIENT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AI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COMPANIES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IN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THE WORLD,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endParaRPr lang="en-US" sz="240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10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MASS DISTRICT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MONITORING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AND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SECURITY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SYSTEMS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POWERED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BY THE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MOST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EFFICIENT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AI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COMPANIES</a:t>
            </a:r>
            <a:r>
              <a:rPr lang="en-US" sz="11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IN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THE WORLD,</a:t>
            </a:r>
            <a:r>
              <a:rPr lang="en-US" sz="40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46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MASS DISTRICT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MONITORING</a:t>
              </a:r>
              <a:r>
                <a:rPr lang="en-US" sz="9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sz="9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SECURITY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SYSTEMS</a:t>
              </a:r>
              <a:r>
                <a:rPr lang="en-US" sz="9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POWERED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BY THE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MOST</a:t>
              </a:r>
              <a:r>
                <a:rPr lang="en-US" sz="11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EFFICIENT</a:t>
              </a:r>
              <a:r>
                <a:rPr lang="en-US" sz="11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AI</a:t>
              </a:r>
              <a:r>
                <a:rPr lang="en-US" sz="9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COMPANIES</a:t>
              </a:r>
              <a:r>
                <a:rPr lang="en-US" sz="9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IN </a:t>
              </a:r>
              <a:r>
                <a:rPr lang="en-US" sz="4000" dirty="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THE WORLD,</a:t>
              </a:r>
              <a:r>
                <a:rPr lang="en-US" sz="4000" dirty="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27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solidFill>
                <a:srgbClr val="70AD47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JUST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LIKE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CTOS 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ONLY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FOR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GOOD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USE,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THOUGH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)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DESCRIBED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IN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FAMOUS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GAME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SERIES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– WATCH_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DOGS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9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JUST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LIKE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CTOS 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ONLY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FOR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GOOD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USE,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THOUGH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)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AS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DESCRIBED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IN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THE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FAMOUS </a:t>
            </a:r>
            <a:r>
              <a:rPr lang="en-US" sz="2800" dirty="0">
                <a:solidFill>
                  <a:srgbClr val="ED7D31"/>
                </a:solidFill>
                <a:latin typeface="Arial Black" panose="020B0A04020102020204" pitchFamily="34" charset="0"/>
              </a:rPr>
              <a:t>GAME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SERIES</a:t>
            </a:r>
            <a:r>
              <a:rPr lang="en-US" sz="2800" dirty="0">
                <a:solidFill>
                  <a:srgbClr val="5B9BD5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70AD47"/>
                </a:solidFill>
                <a:latin typeface="Arial Black" panose="020B0A04020102020204" pitchFamily="34" charset="0"/>
              </a:rPr>
              <a:t>– WATCH_</a:t>
            </a:r>
            <a:r>
              <a:rPr lang="en-US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DOGS</a:t>
            </a:r>
          </a:p>
          <a:p>
            <a:pPr algn="just"/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0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605490" y="177591"/>
            <a:ext cx="68962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JUST LIKE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CTOS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(ONLY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FOR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GOOD USE,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THOUGH)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DESCRIBED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IN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FAMOUS GAME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SERIES –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WATCH_DOGS</a:t>
            </a:r>
          </a:p>
          <a:p>
            <a:pPr algn="just"/>
            <a:endParaRPr lang="en-US" sz="2400" dirty="0">
              <a:ln w="12700">
                <a:solidFill>
                  <a:prstClr val="black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86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JUST LIKE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CTOS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(ONLY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FOR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GOOD USE,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THOUGH)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AS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DESCRIBED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IN THE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FAMOUS GAME</a:t>
            </a:r>
            <a:r>
              <a:rPr lang="en-US" sz="16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SERIES – </a:t>
            </a:r>
            <a:r>
              <a:rPr lang="en-US" sz="4000" dirty="0">
                <a:ln w="28575">
                  <a:solidFill>
                    <a:prstClr val="white"/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WATCH_DOGS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40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ARE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FROM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10TH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GRADE,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THIS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TIME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EVERY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CONTEMPORARY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UNDERSTANDS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IMPORTANCE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SUPPORT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FROM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SOCIETY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7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>
            <a:off x="185482" y="74644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8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JUST LIKE </a:t>
              </a:r>
              <a:r>
                <a:rPr lang="en-US" sz="24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CTOS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(ONLY </a:t>
              </a:r>
              <a:r>
                <a:rPr lang="en-US" sz="24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FOR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GOOD USE, </a:t>
              </a:r>
              <a:r>
                <a:rPr lang="en-US" sz="24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THOUGH)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AS </a:t>
              </a:r>
              <a:r>
                <a:rPr lang="en-US" sz="24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DESCRIBED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IN THE </a:t>
              </a:r>
              <a:r>
                <a:rPr lang="en-US" sz="400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FAMOUS GAME</a:t>
              </a:r>
              <a:r>
                <a:rPr lang="en-US" sz="16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>
                  <a:ln w="12700">
                    <a:solidFill>
                      <a:prstClr val="black"/>
                    </a:solidFill>
                  </a:ln>
                  <a:solidFill>
                    <a:prstClr val="white"/>
                  </a:solidFill>
                  <a:latin typeface="Arial Black" panose="020B0A04020102020204" pitchFamily="34" charset="0"/>
                </a:rPr>
                <a:t>SERIES – </a:t>
              </a:r>
              <a:r>
                <a:rPr lang="en-US" sz="4000">
                  <a:ln w="28575">
                    <a:solidFill>
                      <a:prstClr val="white"/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Arial Black" panose="020B0A04020102020204" pitchFamily="34" charset="0"/>
                </a:rPr>
                <a:t>WATCH_DOGS</a:t>
              </a:r>
            </a:p>
            <a:p>
              <a:pPr algn="just"/>
              <a:endParaRPr lang="en-US" sz="40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74725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089F4A-EC2C-49DB-9E65-EBDB5305DE62}"/>
              </a:ext>
            </a:extLst>
          </p:cNvPr>
          <p:cNvGrpSpPr/>
          <p:nvPr/>
        </p:nvGrpSpPr>
        <p:grpSpPr>
          <a:xfrm rot="2486164">
            <a:off x="4442523" y="-9599501"/>
            <a:ext cx="11641400" cy="6714835"/>
            <a:chOff x="185482" y="74644"/>
            <a:chExt cx="11641400" cy="671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EBBC0CC-EAFB-4A5E-B2EF-9F243A55B0D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638781" flipH="1">
              <a:off x="2121728" y="4058385"/>
              <a:ext cx="2731094" cy="2731094"/>
              <a:chOff x="4142795" y="410547"/>
              <a:chExt cx="3512976" cy="35129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692A57-57FB-442D-813A-2423AE3D6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E8FF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A9FFD50-7224-4CD0-924E-7CACC7E72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DEB020-363E-4793-95CD-78EB93321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5CF853-A460-460B-B188-2ACF1015C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6F83B9B-8CD8-4A2B-8FDE-E8C76D237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5D69E68-1A8F-439E-80D5-996356E87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5958994-1932-4B2A-A631-4C552C09A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26F6D6-8D4C-4743-9484-89D294C6D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EC51F9-56CF-4B60-9CE8-51F16C4DDD5A}"/>
                </a:ext>
              </a:extLst>
            </p:cNvPr>
            <p:cNvGrpSpPr>
              <a:grpSpLocks noChangeAspect="1"/>
            </p:cNvGrpSpPr>
            <p:nvPr/>
          </p:nvGrpSpPr>
          <p:grpSpPr>
            <a:xfrm rot="5192956" flipH="1">
              <a:off x="7521175" y="273255"/>
              <a:ext cx="3657600" cy="3657600"/>
              <a:chOff x="4142795" y="410547"/>
              <a:chExt cx="3512976" cy="351297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C67EBF-502C-4540-B819-0671EC72E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07C575C-2086-4025-8885-027DFBED0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9C41E1-441D-4360-829F-89631911D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208676-658F-445F-B1DA-C6A96744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9C50FC-32B7-468F-8CCE-4ECABA0A2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360D54-BC72-47AB-9375-0807F15D4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C23EEA-F144-499D-8873-480A0F176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9EC3C0-DA4A-4675-81C3-2F6923D27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579E-4D44-4118-9BD3-26A971CD7FF4}"/>
                </a:ext>
              </a:extLst>
            </p:cNvPr>
            <p:cNvSpPr txBox="1"/>
            <p:nvPr/>
          </p:nvSpPr>
          <p:spPr>
            <a:xfrm>
              <a:off x="2383972" y="74644"/>
              <a:ext cx="689622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COUNTER-</a:t>
              </a:r>
              <a:r>
                <a:rPr lang="en-US" sz="5400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BULLY</a:t>
              </a:r>
              <a:r>
                <a:rPr lang="en-US" sz="54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5400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CHAT-BOT</a:t>
              </a:r>
              <a:r>
                <a:rPr lang="en-US" sz="5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:</a:t>
              </a:r>
            </a:p>
            <a:p>
              <a:pPr algn="just"/>
              <a:endParaRPr lang="en-US" sz="2800" dirty="0">
                <a:latin typeface="Arial Black" panose="020B0A04020102020204" pitchFamily="34" charset="0"/>
              </a:endParaRPr>
            </a:p>
            <a:p>
              <a:pPr algn="just"/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WE'VE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BUILT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A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CHATBOT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THAT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HELPS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STUDENTS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INSTITUTIONS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FIGHT BACK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AGAINST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THE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MISBEHAVIOR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DONE WITH THEM, AND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REPLY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24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AND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RESOLVE</a:t>
              </a:r>
              <a:r>
                <a:rPr lang="en-US" sz="1600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 THE BULLYING CASE </a:t>
              </a:r>
              <a:r>
                <a:rPr lang="en-US" sz="4000" dirty="0">
                  <a:ln w="28575"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NON-VIOLENTLY</a:t>
              </a:r>
              <a:r>
                <a:rPr lang="en-US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  <a:endPara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EC2389-AABA-4BCF-B0CA-06CE2CDD5FCD}"/>
                </a:ext>
              </a:extLst>
            </p:cNvPr>
            <p:cNvGrpSpPr>
              <a:grpSpLocks noChangeAspect="1"/>
            </p:cNvGrpSpPr>
            <p:nvPr/>
          </p:nvGrpSpPr>
          <p:grpSpPr>
            <a:xfrm rot="9028704" flipH="1">
              <a:off x="10991991" y="5663850"/>
              <a:ext cx="834891" cy="834891"/>
              <a:chOff x="4142795" y="410547"/>
              <a:chExt cx="3512976" cy="35129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E2423E1-40D1-4582-B1C4-A1910017C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87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12BE912-4B84-4ADD-A533-F3F29E1C1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057383-B4A8-4C94-AC93-5506CC0CAA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07D831C-BC0D-4410-8953-746C10CD4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3E916-2CC6-477A-A2DB-583AC06A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B0E19EC-D720-4006-9426-D77086B1F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35AB70F-7057-4A4C-87E1-12DFF680F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3F98B55-61DE-44DE-BB6F-568084491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1D9ACD-9F8D-4E2E-A0B4-9D57B654A542}"/>
                </a:ext>
              </a:extLst>
            </p:cNvPr>
            <p:cNvGrpSpPr>
              <a:grpSpLocks noChangeAspect="1"/>
            </p:cNvGrpSpPr>
            <p:nvPr/>
          </p:nvGrpSpPr>
          <p:grpSpPr>
            <a:xfrm rot="13112619" flipH="1">
              <a:off x="185482" y="472039"/>
              <a:ext cx="1923632" cy="1923632"/>
              <a:chOff x="4142795" y="410547"/>
              <a:chExt cx="3512976" cy="351297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566D1C-005B-4DAA-82E8-287A420446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410547"/>
                <a:ext cx="989046" cy="989046"/>
              </a:xfrm>
              <a:prstGeom prst="ellipse">
                <a:avLst/>
              </a:prstGeom>
              <a:solidFill>
                <a:srgbClr val="AED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3F9015-EDD1-413D-9389-9CD8D801F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4760" y="2934477"/>
                <a:ext cx="989046" cy="98904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0689891-C549-4B39-A7C5-0E9FDD314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2795" y="1672512"/>
                <a:ext cx="989046" cy="9890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889DEA-1F05-4FA9-9A5B-DB6BF77FE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6725" y="1672512"/>
                <a:ext cx="989046" cy="9890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D127A3-487D-41D5-83B9-A64042C2B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2526265"/>
                <a:ext cx="989046" cy="98904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711056-5876-4189-93D2-A6AAB6A8F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8342" y="804204"/>
                <a:ext cx="989046" cy="989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5889D49-7BA6-4251-BD33-8445B00F8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9251" y="818759"/>
                <a:ext cx="989046" cy="9890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288CAD8-5B9A-4E66-9955-73EEADCB8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2223" y="2526265"/>
                <a:ext cx="989046" cy="9890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49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BFDF6-FF83-455A-B285-009173DD2361}"/>
              </a:ext>
            </a:extLst>
          </p:cNvPr>
          <p:cNvGrpSpPr>
            <a:grpSpLocks noChangeAspect="1"/>
          </p:cNvGrpSpPr>
          <p:nvPr/>
        </p:nvGrpSpPr>
        <p:grpSpPr>
          <a:xfrm rot="2831879" flipH="1">
            <a:off x="4114803" y="681134"/>
            <a:ext cx="3657600" cy="3657600"/>
            <a:chOff x="4142795" y="410547"/>
            <a:chExt cx="3512976" cy="35129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278D7F-C3EB-4F29-A26B-D87EF87FB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348F74A-DBA8-42D4-856F-94E5D5A70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FC32F5-0722-4F6E-8820-D2E9B951D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2301E3-16AD-49F6-A453-E1017F5F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80E9CB-A423-41C4-8B08-C57C26F95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5037DB-1F68-44DD-B834-F2C3275E2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28B8DC-0873-4BC1-AD12-52A9793E9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27A032-0B71-42E6-BEB0-A2FC2CCCF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1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74240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WE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ARE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STUDENTS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FROM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10TH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GRADE,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AND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BY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THIS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TIME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EVERY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CONTEMPORARY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UNDERSTANDS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IMPORTANCE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ED7D31"/>
                </a:solidFill>
                <a:latin typeface="Arial Black" panose="020B0A04020102020204" pitchFamily="34" charset="0"/>
              </a:rPr>
              <a:t>SUPPORT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FROM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THE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5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70AD47"/>
                </a:solidFill>
                <a:latin typeface="Arial Black" panose="020B0A04020102020204" pitchFamily="34" charset="0"/>
              </a:rPr>
              <a:t>SOCIETY</a:t>
            </a:r>
            <a:r>
              <a:rPr lang="en-US" sz="2400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21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BBC0CC-EAFB-4A5E-B2EF-9F243A55B0D6}"/>
              </a:ext>
            </a:extLst>
          </p:cNvPr>
          <p:cNvGrpSpPr>
            <a:grpSpLocks noChangeAspect="1"/>
          </p:cNvGrpSpPr>
          <p:nvPr/>
        </p:nvGrpSpPr>
        <p:grpSpPr>
          <a:xfrm rot="16638781" flipH="1">
            <a:off x="2121728" y="4058385"/>
            <a:ext cx="2731094" cy="2731094"/>
            <a:chOff x="4142795" y="410547"/>
            <a:chExt cx="3512976" cy="35129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692A57-57FB-442D-813A-2423AE3D6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E8FF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9FFD50-7224-4CD0-924E-7CACC7E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DEB020-363E-4793-95CD-78EB9332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5CF853-A460-460B-B188-2ACF1015C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F83B9B-8CD8-4A2B-8FDE-E8C76D237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D69E68-1A8F-439E-80D5-996356E87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958994-1932-4B2A-A631-4C552C09A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26F6D6-8D4C-4743-9484-89D294C6D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EC51F9-56CF-4B60-9CE8-51F16C4DDD5A}"/>
              </a:ext>
            </a:extLst>
          </p:cNvPr>
          <p:cNvGrpSpPr>
            <a:grpSpLocks noChangeAspect="1"/>
          </p:cNvGrpSpPr>
          <p:nvPr/>
        </p:nvGrpSpPr>
        <p:grpSpPr>
          <a:xfrm rot="5192956" flipH="1">
            <a:off x="7521175" y="273255"/>
            <a:ext cx="3657600" cy="3657600"/>
            <a:chOff x="4142795" y="410547"/>
            <a:chExt cx="3512976" cy="35129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C67EBF-502C-4540-B819-0671EC72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7C575C-2086-4025-8885-027DFBED0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9C41E1-441D-4360-829F-89631911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208676-658F-445F-B1DA-C6A96744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9C50FC-32B7-468F-8CCE-4ECABA0A2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360D54-BC72-47AB-9375-0807F15D4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C23EEA-F144-499D-8873-480A0F176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9EC3C0-DA4A-4675-81C3-2F6923D27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43579E-4D44-4118-9BD3-26A971CD7FF4}"/>
              </a:ext>
            </a:extLst>
          </p:cNvPr>
          <p:cNvSpPr txBox="1"/>
          <p:nvPr/>
        </p:nvSpPr>
        <p:spPr>
          <a:xfrm>
            <a:off x="2383972" y="74644"/>
            <a:ext cx="6896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COUNTER-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BULLY</a:t>
            </a:r>
            <a:r>
              <a:rPr lang="en-US" sz="5400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Arial Black" panose="020B0A04020102020204" pitchFamily="34" charset="0"/>
              </a:rPr>
              <a:t>CHAT-BOT</a:t>
            </a:r>
            <a:r>
              <a:rPr lang="en-US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</a:p>
          <a:p>
            <a:pPr algn="just"/>
            <a:endParaRPr lang="en-US" sz="2800" dirty="0"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WE ARE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STUDENTS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FROM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10TH GRADE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, AND BY THIS TIME EVERY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CONTEMPORARY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UNDERSTANDS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IMPORTANCE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ln w="28575"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SUPPORT</a:t>
            </a:r>
            <a:r>
              <a:rPr lang="en-US" sz="1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FROM THE </a:t>
            </a:r>
            <a:r>
              <a:rPr lang="en-US" sz="2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SOCIETY.</a:t>
            </a:r>
          </a:p>
          <a:p>
            <a:pPr algn="just"/>
            <a:endParaRPr lang="en-US" sz="16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C2389-AABA-4BCF-B0CA-06CE2CDD5FCD}"/>
              </a:ext>
            </a:extLst>
          </p:cNvPr>
          <p:cNvGrpSpPr>
            <a:grpSpLocks noChangeAspect="1"/>
          </p:cNvGrpSpPr>
          <p:nvPr/>
        </p:nvGrpSpPr>
        <p:grpSpPr>
          <a:xfrm rot="9028704" flipH="1">
            <a:off x="10991991" y="5663850"/>
            <a:ext cx="834891" cy="834891"/>
            <a:chOff x="4142795" y="410547"/>
            <a:chExt cx="3512976" cy="35129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423E1-40D1-4582-B1C4-A1910017C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87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2BE912-4B84-4ADD-A533-F3F29E1C1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057383-B4A8-4C94-AC93-5506CC0CA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D831C-BC0D-4410-8953-746C10CD4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3E916-2CC6-477A-A2DB-583AC06AB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0E19EC-D720-4006-9426-D77086B1F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5AB70F-7057-4A4C-87E1-12DFF680F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98B55-61DE-44DE-BB6F-568084491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1D9ACD-9F8D-4E2E-A0B4-9D57B654A542}"/>
              </a:ext>
            </a:extLst>
          </p:cNvPr>
          <p:cNvGrpSpPr>
            <a:grpSpLocks noChangeAspect="1"/>
          </p:cNvGrpSpPr>
          <p:nvPr/>
        </p:nvGrpSpPr>
        <p:grpSpPr>
          <a:xfrm rot="13112619" flipH="1">
            <a:off x="185482" y="472039"/>
            <a:ext cx="1923632" cy="1923632"/>
            <a:chOff x="4142795" y="410547"/>
            <a:chExt cx="3512976" cy="35129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566D1C-005B-4DAA-82E8-287A4204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410547"/>
              <a:ext cx="989046" cy="989046"/>
            </a:xfrm>
            <a:prstGeom prst="ellipse">
              <a:avLst/>
            </a:prstGeom>
            <a:solidFill>
              <a:srgbClr val="AE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3F9015-EDD1-413D-9389-9CD8D801F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4760" y="2934477"/>
              <a:ext cx="989046" cy="98904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689891-C549-4B39-A7C5-0E9FDD314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795" y="1672512"/>
              <a:ext cx="989046" cy="989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89DEA-1F05-4FA9-9A5B-DB6BF77F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725" y="1672512"/>
              <a:ext cx="989046" cy="9890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D127A3-487D-41D5-83B9-A64042C2B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2526265"/>
              <a:ext cx="989046" cy="9890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11056-5876-4189-93D2-A6AAB6A8F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342" y="804204"/>
              <a:ext cx="989046" cy="9890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889D49-7BA6-4251-BD33-8445B00F8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251" y="818759"/>
              <a:ext cx="989046" cy="9890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88CAD8-5B9A-4E66-9955-73EEADCB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223" y="2526265"/>
              <a:ext cx="989046" cy="989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90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2347</Words>
  <Application>Microsoft Office PowerPoint</Application>
  <PresentationFormat>Widescreen</PresentationFormat>
  <Paragraphs>189</Paragraphs>
  <Slides>72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Jaivardhan Bhola</cp:lastModifiedBy>
  <cp:revision>20</cp:revision>
  <dcterms:created xsi:type="dcterms:W3CDTF">2020-05-13T10:23:29Z</dcterms:created>
  <dcterms:modified xsi:type="dcterms:W3CDTF">2020-05-14T12:21:07Z</dcterms:modified>
</cp:coreProperties>
</file>