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5" r:id="rId3"/>
    <p:sldId id="257" r:id="rId4"/>
    <p:sldId id="261" r:id="rId5"/>
    <p:sldId id="258" r:id="rId6"/>
    <p:sldId id="259" r:id="rId7"/>
    <p:sldId id="260" r:id="rId8"/>
    <p:sldId id="262" r:id="rId9"/>
    <p:sldId id="268" r:id="rId10"/>
    <p:sldId id="263" r:id="rId11"/>
    <p:sldId id="267" r:id="rId12"/>
    <p:sldId id="269" r:id="rId13"/>
    <p:sldId id="273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3278-D073-7A4B-BBF7-40349B8F830D}">
          <p14:sldIdLst>
            <p14:sldId id="256"/>
            <p14:sldId id="275"/>
            <p14:sldId id="257"/>
            <p14:sldId id="261"/>
            <p14:sldId id="258"/>
            <p14:sldId id="259"/>
            <p14:sldId id="260"/>
            <p14:sldId id="262"/>
            <p14:sldId id="268"/>
            <p14:sldId id="263"/>
            <p14:sldId id="267"/>
            <p14:sldId id="269"/>
            <p14:sldId id="273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6"/>
    <p:restoredTop sz="96255"/>
  </p:normalViewPr>
  <p:slideViewPr>
    <p:cSldViewPr snapToGrid="0" snapToObjects="1">
      <p:cViewPr>
        <p:scale>
          <a:sx n="82" d="100"/>
          <a:sy n="8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A4F2A-8324-46AD-B7DF-F58E7BC8D8D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9F544A-9B91-4854-999E-0618B144A55D}">
      <dgm:prSet custT="1"/>
      <dgm:spPr/>
      <dgm:t>
        <a:bodyPr/>
        <a:lstStyle/>
        <a:p>
          <a:r>
            <a:rPr lang="en-US" sz="1400" dirty="0"/>
            <a:t>The dataset contains images of cars in all views. We have following data subsets:</a:t>
          </a:r>
        </a:p>
      </dgm:t>
    </dgm:pt>
    <dgm:pt modelId="{3B9D98F3-DCF2-4A52-9D83-C2D8E45482ED}" type="parTrans" cxnId="{6EE7C0E1-CAF0-4814-B793-9AF51BC3C8D2}">
      <dgm:prSet/>
      <dgm:spPr/>
      <dgm:t>
        <a:bodyPr/>
        <a:lstStyle/>
        <a:p>
          <a:endParaRPr lang="en-US"/>
        </a:p>
      </dgm:t>
    </dgm:pt>
    <dgm:pt modelId="{90522AF5-17E6-4C4D-A7FA-7FB2FC118AF0}" type="sibTrans" cxnId="{6EE7C0E1-CAF0-4814-B793-9AF51BC3C8D2}">
      <dgm:prSet/>
      <dgm:spPr/>
      <dgm:t>
        <a:bodyPr/>
        <a:lstStyle/>
        <a:p>
          <a:endParaRPr lang="en-US"/>
        </a:p>
      </dgm:t>
    </dgm:pt>
    <dgm:pt modelId="{311C7859-73D7-41D8-8382-0E6848C31D44}">
      <dgm:prSet custT="1"/>
      <dgm:spPr/>
      <dgm:t>
        <a:bodyPr/>
        <a:lstStyle/>
        <a:p>
          <a:r>
            <a:rPr lang="en-US" sz="1400" b="1" dirty="0"/>
            <a:t>Training Images</a:t>
          </a:r>
          <a:r>
            <a:rPr lang="en-US" sz="1400" dirty="0"/>
            <a:t> </a:t>
          </a:r>
        </a:p>
        <a:p>
          <a:r>
            <a:rPr lang="en-US" sz="1400" dirty="0"/>
            <a:t> Set of 1000 files</a:t>
          </a:r>
        </a:p>
      </dgm:t>
    </dgm:pt>
    <dgm:pt modelId="{E3CFFEFE-31E3-4518-84ED-EE4040B1974B}" type="parTrans" cxnId="{62E91FC0-9183-4C25-ABA3-2590495BCCAC}">
      <dgm:prSet/>
      <dgm:spPr/>
      <dgm:t>
        <a:bodyPr/>
        <a:lstStyle/>
        <a:p>
          <a:endParaRPr lang="en-US"/>
        </a:p>
      </dgm:t>
    </dgm:pt>
    <dgm:pt modelId="{EF924E0C-7A77-4882-BD39-EE82F74DCB8C}" type="sibTrans" cxnId="{62E91FC0-9183-4C25-ABA3-2590495BCCAC}">
      <dgm:prSet/>
      <dgm:spPr/>
      <dgm:t>
        <a:bodyPr/>
        <a:lstStyle/>
        <a:p>
          <a:endParaRPr lang="en-US"/>
        </a:p>
      </dgm:t>
    </dgm:pt>
    <dgm:pt modelId="{423CEC2D-C85F-4C81-AC52-5F11A2D0E685}">
      <dgm:prSet custT="1"/>
      <dgm:spPr/>
      <dgm:t>
        <a:bodyPr/>
        <a:lstStyle/>
        <a:p>
          <a:r>
            <a:rPr lang="en-US" sz="1400" b="1" dirty="0"/>
            <a:t>Testing images</a:t>
          </a:r>
          <a:r>
            <a:rPr lang="en-US" sz="1400" dirty="0"/>
            <a:t> </a:t>
          </a:r>
        </a:p>
        <a:p>
          <a:r>
            <a:rPr lang="en-US" sz="1400" dirty="0"/>
            <a:t>Set of 175 files</a:t>
          </a:r>
        </a:p>
      </dgm:t>
    </dgm:pt>
    <dgm:pt modelId="{DF435D7E-3592-482F-9A96-9625964E9700}" type="parTrans" cxnId="{6D0EAD56-7830-418A-9C33-2472D69BFAA0}">
      <dgm:prSet/>
      <dgm:spPr/>
      <dgm:t>
        <a:bodyPr/>
        <a:lstStyle/>
        <a:p>
          <a:endParaRPr lang="en-US"/>
        </a:p>
      </dgm:t>
    </dgm:pt>
    <dgm:pt modelId="{B2139AC7-B49A-4387-96A7-60FC804D1F98}" type="sibTrans" cxnId="{6D0EAD56-7830-418A-9C33-2472D69BFAA0}">
      <dgm:prSet/>
      <dgm:spPr/>
      <dgm:t>
        <a:bodyPr/>
        <a:lstStyle/>
        <a:p>
          <a:endParaRPr lang="en-US"/>
        </a:p>
      </dgm:t>
    </dgm:pt>
    <dgm:pt modelId="{7765BBA4-DAF6-44EB-A4E6-813753965A2A}">
      <dgm:prSet custT="1"/>
      <dgm:spPr/>
      <dgm:t>
        <a:bodyPr/>
        <a:lstStyle/>
        <a:p>
          <a:r>
            <a:rPr lang="en-US" sz="1400" b="1" dirty="0" err="1"/>
            <a:t>Train_solution_bounding_box</a:t>
          </a:r>
          <a:r>
            <a:rPr lang="en-US" sz="1400" dirty="0"/>
            <a:t> </a:t>
          </a:r>
        </a:p>
        <a:p>
          <a:r>
            <a:rPr lang="en-US" sz="1400" dirty="0"/>
            <a:t> Contains name of images and the dimensions which has the object “Car”, in the training set.</a:t>
          </a:r>
        </a:p>
      </dgm:t>
    </dgm:pt>
    <dgm:pt modelId="{44F92B36-D886-4183-9B4D-B674A16C85E5}" type="parTrans" cxnId="{EFC10350-0D8C-49E4-8948-E2C51BA36B44}">
      <dgm:prSet/>
      <dgm:spPr/>
      <dgm:t>
        <a:bodyPr/>
        <a:lstStyle/>
        <a:p>
          <a:endParaRPr lang="en-US"/>
        </a:p>
      </dgm:t>
    </dgm:pt>
    <dgm:pt modelId="{2B1AA4D7-E585-4D6F-B802-9A9DA4506E29}" type="sibTrans" cxnId="{EFC10350-0D8C-49E4-8948-E2C51BA36B44}">
      <dgm:prSet/>
      <dgm:spPr/>
      <dgm:t>
        <a:bodyPr/>
        <a:lstStyle/>
        <a:p>
          <a:endParaRPr lang="en-US"/>
        </a:p>
      </dgm:t>
    </dgm:pt>
    <dgm:pt modelId="{5F1890C7-2389-FA4C-848F-3C12381088CD}" type="pres">
      <dgm:prSet presAssocID="{852A4F2A-8324-46AD-B7DF-F58E7BC8D8DD}" presName="matrix" presStyleCnt="0">
        <dgm:presLayoutVars>
          <dgm:chMax val="1"/>
          <dgm:dir/>
          <dgm:resizeHandles val="exact"/>
        </dgm:presLayoutVars>
      </dgm:prSet>
      <dgm:spPr/>
    </dgm:pt>
    <dgm:pt modelId="{559ED011-FF07-B74B-B92C-15A6F196F6E1}" type="pres">
      <dgm:prSet presAssocID="{852A4F2A-8324-46AD-B7DF-F58E7BC8D8DD}" presName="axisShape" presStyleLbl="bgShp" presStyleIdx="0" presStyleCnt="1"/>
      <dgm:spPr/>
    </dgm:pt>
    <dgm:pt modelId="{8EB47403-9E78-3744-99E5-37CB0AA15472}" type="pres">
      <dgm:prSet presAssocID="{852A4F2A-8324-46AD-B7DF-F58E7BC8D8DD}" presName="rect1" presStyleLbl="node1" presStyleIdx="0" presStyleCnt="4" custLinFactNeighborX="-4554" custLinFactNeighborY="-1035">
        <dgm:presLayoutVars>
          <dgm:chMax val="0"/>
          <dgm:chPref val="0"/>
          <dgm:bulletEnabled val="1"/>
        </dgm:presLayoutVars>
      </dgm:prSet>
      <dgm:spPr/>
    </dgm:pt>
    <dgm:pt modelId="{32D967D5-606F-044F-8382-449246B45A3E}" type="pres">
      <dgm:prSet presAssocID="{852A4F2A-8324-46AD-B7DF-F58E7BC8D8D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132C00-72EA-E34B-8BAE-7184EF49D83B}" type="pres">
      <dgm:prSet presAssocID="{852A4F2A-8324-46AD-B7DF-F58E7BC8D8D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472CCE-3D1F-DE4F-A858-7BD4CE58AAFD}" type="pres">
      <dgm:prSet presAssocID="{852A4F2A-8324-46AD-B7DF-F58E7BC8D8D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ABD836D-A325-1346-AA96-55C4BB81601A}" type="presOf" srcId="{852A4F2A-8324-46AD-B7DF-F58E7BC8D8DD}" destId="{5F1890C7-2389-FA4C-848F-3C12381088CD}" srcOrd="0" destOrd="0" presId="urn:microsoft.com/office/officeart/2005/8/layout/matrix2"/>
    <dgm:cxn modelId="{EFC10350-0D8C-49E4-8948-E2C51BA36B44}" srcId="{852A4F2A-8324-46AD-B7DF-F58E7BC8D8DD}" destId="{7765BBA4-DAF6-44EB-A4E6-813753965A2A}" srcOrd="3" destOrd="0" parTransId="{44F92B36-D886-4183-9B4D-B674A16C85E5}" sibTransId="{2B1AA4D7-E585-4D6F-B802-9A9DA4506E29}"/>
    <dgm:cxn modelId="{6D0EAD56-7830-418A-9C33-2472D69BFAA0}" srcId="{852A4F2A-8324-46AD-B7DF-F58E7BC8D8DD}" destId="{423CEC2D-C85F-4C81-AC52-5F11A2D0E685}" srcOrd="2" destOrd="0" parTransId="{DF435D7E-3592-482F-9A96-9625964E9700}" sibTransId="{B2139AC7-B49A-4387-96A7-60FC804D1F98}"/>
    <dgm:cxn modelId="{F6B8C979-9E0A-5146-8C71-2CEF68C6CCF1}" type="presOf" srcId="{311C7859-73D7-41D8-8382-0E6848C31D44}" destId="{32D967D5-606F-044F-8382-449246B45A3E}" srcOrd="0" destOrd="0" presId="urn:microsoft.com/office/officeart/2005/8/layout/matrix2"/>
    <dgm:cxn modelId="{9FE7C080-F9F2-9D41-8705-BEA26AAEB073}" type="presOf" srcId="{7765BBA4-DAF6-44EB-A4E6-813753965A2A}" destId="{53472CCE-3D1F-DE4F-A858-7BD4CE58AAFD}" srcOrd="0" destOrd="0" presId="urn:microsoft.com/office/officeart/2005/8/layout/matrix2"/>
    <dgm:cxn modelId="{A945F09D-0C83-2042-A224-06BABBC89889}" type="presOf" srcId="{269F544A-9B91-4854-999E-0618B144A55D}" destId="{8EB47403-9E78-3744-99E5-37CB0AA15472}" srcOrd="0" destOrd="0" presId="urn:microsoft.com/office/officeart/2005/8/layout/matrix2"/>
    <dgm:cxn modelId="{62E91FC0-9183-4C25-ABA3-2590495BCCAC}" srcId="{852A4F2A-8324-46AD-B7DF-F58E7BC8D8DD}" destId="{311C7859-73D7-41D8-8382-0E6848C31D44}" srcOrd="1" destOrd="0" parTransId="{E3CFFEFE-31E3-4518-84ED-EE4040B1974B}" sibTransId="{EF924E0C-7A77-4882-BD39-EE82F74DCB8C}"/>
    <dgm:cxn modelId="{199CACE0-EDC6-EB41-B2B0-0D2C3E050E9B}" type="presOf" srcId="{423CEC2D-C85F-4C81-AC52-5F11A2D0E685}" destId="{C6132C00-72EA-E34B-8BAE-7184EF49D83B}" srcOrd="0" destOrd="0" presId="urn:microsoft.com/office/officeart/2005/8/layout/matrix2"/>
    <dgm:cxn modelId="{6EE7C0E1-CAF0-4814-B793-9AF51BC3C8D2}" srcId="{852A4F2A-8324-46AD-B7DF-F58E7BC8D8DD}" destId="{269F544A-9B91-4854-999E-0618B144A55D}" srcOrd="0" destOrd="0" parTransId="{3B9D98F3-DCF2-4A52-9D83-C2D8E45482ED}" sibTransId="{90522AF5-17E6-4C4D-A7FA-7FB2FC118AF0}"/>
    <dgm:cxn modelId="{517778C4-B376-C44C-8A84-B20572CA7487}" type="presParOf" srcId="{5F1890C7-2389-FA4C-848F-3C12381088CD}" destId="{559ED011-FF07-B74B-B92C-15A6F196F6E1}" srcOrd="0" destOrd="0" presId="urn:microsoft.com/office/officeart/2005/8/layout/matrix2"/>
    <dgm:cxn modelId="{CE934604-7014-964E-A2C4-7E91285F7631}" type="presParOf" srcId="{5F1890C7-2389-FA4C-848F-3C12381088CD}" destId="{8EB47403-9E78-3744-99E5-37CB0AA15472}" srcOrd="1" destOrd="0" presId="urn:microsoft.com/office/officeart/2005/8/layout/matrix2"/>
    <dgm:cxn modelId="{62FE8D79-D989-714C-A091-7E67E46061D6}" type="presParOf" srcId="{5F1890C7-2389-FA4C-848F-3C12381088CD}" destId="{32D967D5-606F-044F-8382-449246B45A3E}" srcOrd="2" destOrd="0" presId="urn:microsoft.com/office/officeart/2005/8/layout/matrix2"/>
    <dgm:cxn modelId="{808D4884-2973-D44E-97FF-56555F885E7C}" type="presParOf" srcId="{5F1890C7-2389-FA4C-848F-3C12381088CD}" destId="{C6132C00-72EA-E34B-8BAE-7184EF49D83B}" srcOrd="3" destOrd="0" presId="urn:microsoft.com/office/officeart/2005/8/layout/matrix2"/>
    <dgm:cxn modelId="{11750FAE-6E5D-0847-9BC4-1B9A75794554}" type="presParOf" srcId="{5F1890C7-2389-FA4C-848F-3C12381088CD}" destId="{53472CCE-3D1F-DE4F-A858-7BD4CE58AAF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D011-FF07-B74B-B92C-15A6F196F6E1}">
      <dsp:nvSpPr>
        <dsp:cNvPr id="0" name=""/>
        <dsp:cNvSpPr/>
      </dsp:nvSpPr>
      <dsp:spPr>
        <a:xfrm>
          <a:off x="1169039" y="0"/>
          <a:ext cx="5162498" cy="516249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47403-9E78-3744-99E5-37CB0AA15472}">
      <dsp:nvSpPr>
        <dsp:cNvPr id="0" name=""/>
        <dsp:cNvSpPr/>
      </dsp:nvSpPr>
      <dsp:spPr>
        <a:xfrm>
          <a:off x="1410562" y="314189"/>
          <a:ext cx="2064999" cy="2064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 contains images of cars in all views. We have following data subsets:</a:t>
          </a:r>
        </a:p>
      </dsp:txBody>
      <dsp:txXfrm>
        <a:off x="1511367" y="414994"/>
        <a:ext cx="1863389" cy="1863389"/>
      </dsp:txXfrm>
    </dsp:sp>
    <dsp:sp modelId="{32D967D5-606F-044F-8382-449246B45A3E}">
      <dsp:nvSpPr>
        <dsp:cNvPr id="0" name=""/>
        <dsp:cNvSpPr/>
      </dsp:nvSpPr>
      <dsp:spPr>
        <a:xfrm>
          <a:off x="3930976" y="335562"/>
          <a:ext cx="2064999" cy="206499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Training Images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Set of 1000 files</a:t>
          </a:r>
        </a:p>
      </dsp:txBody>
      <dsp:txXfrm>
        <a:off x="4031781" y="436367"/>
        <a:ext cx="1863389" cy="1863389"/>
      </dsp:txXfrm>
    </dsp:sp>
    <dsp:sp modelId="{C6132C00-72EA-E34B-8BAE-7184EF49D83B}">
      <dsp:nvSpPr>
        <dsp:cNvPr id="0" name=""/>
        <dsp:cNvSpPr/>
      </dsp:nvSpPr>
      <dsp:spPr>
        <a:xfrm>
          <a:off x="1504602" y="2761936"/>
          <a:ext cx="2064999" cy="206499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Testing images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of 175 files</a:t>
          </a:r>
        </a:p>
      </dsp:txBody>
      <dsp:txXfrm>
        <a:off x="1605407" y="2862741"/>
        <a:ext cx="1863389" cy="1863389"/>
      </dsp:txXfrm>
    </dsp:sp>
    <dsp:sp modelId="{53472CCE-3D1F-DE4F-A858-7BD4CE58AAFD}">
      <dsp:nvSpPr>
        <dsp:cNvPr id="0" name=""/>
        <dsp:cNvSpPr/>
      </dsp:nvSpPr>
      <dsp:spPr>
        <a:xfrm>
          <a:off x="3930976" y="2761936"/>
          <a:ext cx="2064999" cy="20649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Train_solution_bounding_box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Contains name of images and the dimensions which has the object “Car”, in the training set.</a:t>
          </a:r>
        </a:p>
      </dsp:txBody>
      <dsp:txXfrm>
        <a:off x="4031781" y="2862741"/>
        <a:ext cx="1863389" cy="186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054D-47FB-7EA3-2F78-AA6123BE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4252F-CFFA-B878-E8E9-3B1AB7945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3000-801A-D8F2-73E5-FA022935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D628C-B65C-B6A7-F212-38862AA0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6CDE-3D8F-E3D0-242B-1AC1BD2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2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E51E-AEF6-6ADC-BEBA-B5B9FA16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FB93-C76E-B936-8F22-90E92AC3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F287-7011-9ABB-6F1E-663303AB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6A00-D43E-7C96-F028-73043C99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693F-B646-F9DB-880F-9C4A479F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A47E9-5E51-F005-CC42-B02E34DA0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51FE-D803-52AB-529E-AA2F362B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8BDF-6E03-686E-17A3-4AEF13F7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AE84-71FC-3A3A-362C-D94FC7B0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C6DE-D9F7-7536-76ED-B3BD55ED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4F90-52B7-0705-2766-5FE06618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E66A-ABB1-14C4-280F-E7EFC20D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653E-F26D-8606-4A25-B3190AE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1C0C-2E28-C79B-5FC5-A4487D3A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29E1-B98F-5D6D-A4D1-799AD3D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92BF-0550-DB30-9625-7C4E7549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8FBC-0D28-28C8-0BCD-F3B3B83D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4F14-63CF-FDDE-0267-7BCFF0D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A7F6-F926-FEB5-58F4-34462164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5CFB-4E37-6CD9-9D69-EFE8A870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159A-55B0-7D50-5363-F5129C12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6CE9-2736-D759-B7BE-5A6578525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D2761-1C46-A0FB-F806-5F1B69B28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9F82-6D55-7CFF-091D-3202E7D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DA5B0-9606-BD8F-4D7E-BDD0CB0F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311E-0532-A5F6-CAE0-67FB76BB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1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4FE1-E61E-0B20-C7BD-D11CC1BD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0199-696A-6B60-789D-D33D2E08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804A2-1137-CB3A-5B52-F569F217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18D71-5617-2100-298F-24F1CFD76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95976-E222-C0CF-EFE4-E84F81057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A56AA-0597-D201-5CBD-3D25FD9F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2DDEE-50B2-1327-026B-44D9B11A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1064A-CBAA-9CBD-7A3A-A08F84A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A705-6F6B-A92A-FB93-1C574FE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FE58F-5E5B-6922-0AF2-EF6F1B15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3B99-70F2-2B65-C5D3-6AC26944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8F46E-7C75-0485-5B13-D763B007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DF3A2-8C64-C001-0D52-643B2647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53C98-A0D3-C7D9-0305-50B0DE1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E24EF-211D-5BF0-E634-54CE582B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57BD-5692-6069-B17D-A1EA7AE8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FE82-08ED-886E-C4F5-3EF4C6D8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BBD3-9538-3F54-EF93-C07EE361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5640A-27C9-2DEE-E046-5D83D232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0FC90-68F0-0281-6851-0322CAC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D970-C53C-319B-CBFA-D789CB0F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648-5CBD-4164-E568-9ADAB5AC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5BD18-01EB-602B-BC1A-F8E31CD62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42CA-6978-0CCE-B1FC-A81798731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4F7F-14A3-6D4D-D387-E75FF432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6C6E4-54AE-7CB2-D65A-F6AE865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8900A-41A0-251C-DBCC-596D1406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AA171-B3A6-100E-51AF-29A0B1A5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1E0F2-DF4F-4A6F-EDBA-F7343971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1EEA-BBD9-87C7-EF99-CEB3DD82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F898-10F4-6D52-2BBF-1C28DFCF0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7E63-D1DE-587C-E8FF-35587053D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race car on a race track&#10;&#10;Description automatically generated with low confidence">
            <a:extLst>
              <a:ext uri="{FF2B5EF4-FFF2-40B4-BE49-F238E27FC236}">
                <a16:creationId xmlns:a16="http://schemas.microsoft.com/office/drawing/2014/main" id="{CC51B93A-0904-0D95-7991-4A5778E68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8112-7505-0220-3988-89596AF76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698" y="1221821"/>
            <a:ext cx="9144000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</a:rPr>
              <a:t>CAR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52901-956C-FF45-D3DA-0068FD02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55" y="5035500"/>
            <a:ext cx="2590861" cy="1578054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GROUP# 1</a:t>
            </a:r>
          </a:p>
          <a:p>
            <a:pPr algn="l"/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Ishan Kuchroo</a:t>
            </a: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Hemangi Kinger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A568-C9A4-99FF-D67F-3312F8CC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ADAM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Optimizer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BD2-4EB3-26D5-FF4F-CCA4F991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505" y="720950"/>
            <a:ext cx="7231497" cy="6123534"/>
          </a:xfrm>
        </p:spPr>
        <p:txBody>
          <a:bodyPr anchor="ctr">
            <a:normAutofit/>
          </a:bodyPr>
          <a:lstStyle/>
          <a:p>
            <a:r>
              <a:rPr lang="en-US" dirty="0"/>
              <a:t>Adam is a replacement optimization algorithm for stochastic gradient descent for training deep learning models. </a:t>
            </a:r>
          </a:p>
          <a:p>
            <a:r>
              <a:rPr lang="en-US" dirty="0"/>
              <a:t>The method computes individual adaptive learning rates for different parameters (network weight) from estimates of first and second moments of the gradients.</a:t>
            </a:r>
          </a:p>
          <a:p>
            <a:r>
              <a:rPr lang="en-US" dirty="0"/>
              <a:t>In Python, Adam optimizer is a part of </a:t>
            </a:r>
            <a:r>
              <a:rPr lang="en-US" dirty="0" err="1"/>
              <a:t>tf.keras.optimizers.Adam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9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A8394-43D8-D0BB-A829-B563F30E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41" y="346841"/>
            <a:ext cx="10355317" cy="126581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Training and Validation Accuracy - Adam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D59DA1-6141-B680-42B7-E6DE4F7E2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9" y="2993745"/>
            <a:ext cx="4572794" cy="298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D89DA3-CE35-C849-E375-8C912EEDC8B5}"/>
              </a:ext>
            </a:extLst>
          </p:cNvPr>
          <p:cNvSpPr txBox="1"/>
          <p:nvPr/>
        </p:nvSpPr>
        <p:spPr>
          <a:xfrm>
            <a:off x="551300" y="5890841"/>
            <a:ext cx="51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97.13%</a:t>
            </a:r>
          </a:p>
          <a:p>
            <a:r>
              <a:rPr lang="en-US" dirty="0"/>
              <a:t>Validation Accuracy: 93.00%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6DCFA2C-4478-0F03-BB22-D74E07DC0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905314"/>
            <a:ext cx="4983427" cy="307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9D6F62-FA12-D92A-ED3D-97C0B4D5F497}"/>
              </a:ext>
            </a:extLst>
          </p:cNvPr>
          <p:cNvSpPr txBox="1"/>
          <p:nvPr/>
        </p:nvSpPr>
        <p:spPr>
          <a:xfrm>
            <a:off x="6510589" y="5890841"/>
            <a:ext cx="51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97.88%</a:t>
            </a:r>
          </a:p>
          <a:p>
            <a:r>
              <a:rPr lang="en-US" dirty="0"/>
              <a:t>Validation Accuracy: 96.00%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B1B3F-65C3-41C9-96CE-7BAA91F4F138}"/>
              </a:ext>
            </a:extLst>
          </p:cNvPr>
          <p:cNvSpPr txBox="1"/>
          <p:nvPr/>
        </p:nvSpPr>
        <p:spPr>
          <a:xfrm>
            <a:off x="551300" y="2258982"/>
            <a:ext cx="51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Freeze Layers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281CB-4E86-4CAA-8A12-76604BCBF24B}"/>
              </a:ext>
            </a:extLst>
          </p:cNvPr>
          <p:cNvSpPr txBox="1"/>
          <p:nvPr/>
        </p:nvSpPr>
        <p:spPr>
          <a:xfrm>
            <a:off x="6470491" y="2258982"/>
            <a:ext cx="51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Unfreeze  Layers</a:t>
            </a:r>
          </a:p>
        </p:txBody>
      </p:sp>
    </p:spTree>
    <p:extLst>
      <p:ext uri="{BB962C8B-B14F-4D97-AF65-F5344CB8AC3E}">
        <p14:creationId xmlns:p14="http://schemas.microsoft.com/office/powerpoint/2010/main" val="38117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A8394-43D8-D0BB-A829-B563F30E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Test Accuracy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ACE62-7F86-6215-1365-74360BFC0604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SGD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 Accuracy: 86.57%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Adam</a:t>
            </a:r>
            <a:r>
              <a:rPr lang="en-US" sz="2000"/>
              <a:t> </a:t>
            </a: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 Accuracy: 78.00%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9" name="Picture 18" descr="A field with tree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A94A54CC-2B67-F56D-7767-AA82108C9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" b="-2"/>
          <a:stretch/>
        </p:blipFill>
        <p:spPr>
          <a:xfrm>
            <a:off x="466344" y="2768486"/>
            <a:ext cx="5468112" cy="3280892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C9E006-E87C-63B1-3F65-DCE7535F3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" b="-2"/>
          <a:stretch/>
        </p:blipFill>
        <p:spPr>
          <a:xfrm>
            <a:off x="6254496" y="2768486"/>
            <a:ext cx="5468112" cy="32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6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A568-C9A4-99FF-D67F-3312F8CC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BD2-4EB3-26D5-FF4F-CCA4F991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669" y="319088"/>
            <a:ext cx="7231497" cy="6123534"/>
          </a:xfrm>
        </p:spPr>
        <p:txBody>
          <a:bodyPr anchor="ctr">
            <a:normAutofit/>
          </a:bodyPr>
          <a:lstStyle/>
          <a:p>
            <a:r>
              <a:rPr lang="en-US" dirty="0"/>
              <a:t>Object Detection is widely used by organizations interested in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Automated vehicle systems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Surveillance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Security </a:t>
            </a:r>
          </a:p>
          <a:p>
            <a:r>
              <a:rPr lang="en-US" dirty="0"/>
              <a:t>Using CNN allows us the ability to build networks (models) that correctly identify and classify any given object. </a:t>
            </a:r>
          </a:p>
          <a:p>
            <a:r>
              <a:rPr lang="en-US" dirty="0"/>
              <a:t>The ResNet50 model was able to identify “Car” with a very good accuracy of close to 86.57%.</a:t>
            </a:r>
          </a:p>
        </p:txBody>
      </p:sp>
    </p:spTree>
    <p:extLst>
      <p:ext uri="{BB962C8B-B14F-4D97-AF65-F5344CB8AC3E}">
        <p14:creationId xmlns:p14="http://schemas.microsoft.com/office/powerpoint/2010/main" val="6777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A568-C9A4-99FF-D67F-3312F8CC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BD2-4EB3-26D5-FF4F-CCA4F991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Advanced algorithms used for object detection include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Convolutional Neural Networks (R-CNN, Region-Based CNN)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Fast R-CNN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YOLO (You Only Look Once)</a:t>
            </a:r>
          </a:p>
          <a:p>
            <a:r>
              <a:rPr lang="en-US" dirty="0"/>
              <a:t>Faster computers and bigger GPU’s we can also try many more combination of learning rate and epochs</a:t>
            </a:r>
          </a:p>
          <a:p>
            <a:r>
              <a:rPr lang="en-US" dirty="0"/>
              <a:t> We can also combine this project with “highway lane detection” to create a mini-automated vehicle cruise system.</a:t>
            </a:r>
          </a:p>
        </p:txBody>
      </p:sp>
    </p:spTree>
    <p:extLst>
      <p:ext uri="{BB962C8B-B14F-4D97-AF65-F5344CB8AC3E}">
        <p14:creationId xmlns:p14="http://schemas.microsoft.com/office/powerpoint/2010/main" val="323835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66D0C-34E2-6FF8-E193-B9624827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48E2-FECF-366F-66DE-E6EB3854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Problem Statement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3D31-5A7D-DAD6-7D6B-F1E6721D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Analyze images of cars to train a model for car object identification and classification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 descr="Cars">
            <a:extLst>
              <a:ext uri="{FF2B5EF4-FFF2-40B4-BE49-F238E27FC236}">
                <a16:creationId xmlns:a16="http://schemas.microsoft.com/office/drawing/2014/main" id="{564CBCCC-1B40-4122-AA18-7873FE2F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51" y="0"/>
            <a:ext cx="6994849" cy="68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48E2-FECF-366F-66DE-E6EB3854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Object Detection?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3D31-5A7D-DAD6-7D6B-F1E6721D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59295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Object Detection</a:t>
            </a:r>
            <a:r>
              <a:rPr lang="en-US" dirty="0"/>
              <a:t>” uses digital images from cameras and videos and deep learning models so machines can accurately identify and classify objects — and then react to what they “see.”</a:t>
            </a:r>
          </a:p>
          <a:p>
            <a:r>
              <a:rPr lang="en-US" dirty="0"/>
              <a:t> Object Detection is widely used by organizations working on self-driving vehicles or automatic cruise control, like Tesla.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8A7DF-1649-AEE0-88F3-5B259D77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81" y="440934"/>
            <a:ext cx="3751775" cy="2878727"/>
          </a:xfrm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F01B-F820-5D84-E36A-B19B8BEC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40934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 dirty="0"/>
              <a:t>CNN is a Deep Learning algorithm which can take in an input image, assign importance (learnable weights and biases) to various aspects/objects in the image and be able to differentiate one from the other. </a:t>
            </a:r>
          </a:p>
          <a:p>
            <a:r>
              <a:rPr lang="en-US" sz="2200" dirty="0"/>
              <a:t>The architecture performs a better fitting to the image dataset due to the reduction in the number of parameters involved and reusability of weights.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D47EB24-2264-7975-F5CF-20829937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08" y="4302924"/>
            <a:ext cx="7989646" cy="2298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72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94629-8F96-41DE-9771-A48E7EF3C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366A9-7431-7F34-5538-98041597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51" y="187400"/>
            <a:ext cx="6812280" cy="1320703"/>
          </a:xfrm>
        </p:spPr>
        <p:txBody>
          <a:bodyPr anchor="b">
            <a:normAutofit/>
          </a:bodyPr>
          <a:lstStyle/>
          <a:p>
            <a:r>
              <a:rPr lang="en-US" sz="4000" dirty="0"/>
              <a:t>About the dataset</a:t>
            </a:r>
          </a:p>
        </p:txBody>
      </p:sp>
      <p:pic>
        <p:nvPicPr>
          <p:cNvPr id="7" name="Picture 6" descr="A car parked in a parking lot&#10;&#10;Description automatically generated with low confidence">
            <a:extLst>
              <a:ext uri="{FF2B5EF4-FFF2-40B4-BE49-F238E27FC236}">
                <a16:creationId xmlns:a16="http://schemas.microsoft.com/office/drawing/2014/main" id="{E0ED2E12-E1FE-54D1-3CE6-0D9EB835B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9" r="10030" b="-2"/>
          <a:stretch/>
        </p:blipFill>
        <p:spPr>
          <a:xfrm>
            <a:off x="7800383" y="292405"/>
            <a:ext cx="4199043" cy="3136595"/>
          </a:xfrm>
          <a:prstGeom prst="rect">
            <a:avLst/>
          </a:prstGeom>
        </p:spPr>
      </p:pic>
      <p:pic>
        <p:nvPicPr>
          <p:cNvPr id="13" name="Picture 12" descr="A basketball court with tree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5900DCD5-2347-1E46-649F-1A190548F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6" r="25357" b="1"/>
          <a:stretch/>
        </p:blipFill>
        <p:spPr>
          <a:xfrm>
            <a:off x="7800382" y="3575197"/>
            <a:ext cx="4199043" cy="313660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4EC10-9A07-167A-FD7B-BE2556C3A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20946"/>
              </p:ext>
            </p:extLst>
          </p:nvPr>
        </p:nvGraphicFramePr>
        <p:xfrm>
          <a:off x="149902" y="1695502"/>
          <a:ext cx="7500578" cy="516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99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DEA7E-D49E-1391-420F-4D03BACD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FB44-8191-1EE3-B815-F8BA6935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48F0F-274D-35A5-7569-4899A4F0BDFC}"/>
              </a:ext>
            </a:extLst>
          </p:cNvPr>
          <p:cNvSpPr/>
          <p:nvPr/>
        </p:nvSpPr>
        <p:spPr>
          <a:xfrm>
            <a:off x="7656371" y="508944"/>
            <a:ext cx="3114663" cy="95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Train_solution_bounding_box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96EEE-4F4B-F5F8-5888-83FEC13923D2}"/>
              </a:ext>
            </a:extLst>
          </p:cNvPr>
          <p:cNvSpPr/>
          <p:nvPr/>
        </p:nvSpPr>
        <p:spPr>
          <a:xfrm>
            <a:off x="6550160" y="2640724"/>
            <a:ext cx="1767051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D6B9D-77DF-0EE3-439F-43430ABDC09D}"/>
              </a:ext>
            </a:extLst>
          </p:cNvPr>
          <p:cNvSpPr/>
          <p:nvPr/>
        </p:nvSpPr>
        <p:spPr>
          <a:xfrm>
            <a:off x="9693534" y="2640724"/>
            <a:ext cx="1767051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079A9B-089E-78E0-BECB-9D9D9CF696B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433686" y="1468480"/>
            <a:ext cx="1780017" cy="117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51A045-3A65-9ACC-847F-CB54FBE0E77A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9213703" y="1468480"/>
            <a:ext cx="1363357" cy="117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C504F-23B6-755A-045F-532081419240}"/>
              </a:ext>
            </a:extLst>
          </p:cNvPr>
          <p:cNvSpPr txBox="1"/>
          <p:nvPr/>
        </p:nvSpPr>
        <p:spPr>
          <a:xfrm>
            <a:off x="6399421" y="4109204"/>
            <a:ext cx="5061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resized, prefetched and shuffled the data in order to get the data in predefined format for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0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A3A0E-FBEA-A5DF-F60B-72A2DCAB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0ED1-ABBC-371E-A28C-E9A3989A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ResNet-50</a:t>
            </a:r>
            <a:r>
              <a:rPr lang="en-US" sz="2400" dirty="0"/>
              <a:t> is a convolutional neural network that is 50 layers deep. You can load a pretrained version of the network trained on more than a million images from the ImageNet database.</a:t>
            </a:r>
          </a:p>
          <a:p>
            <a:r>
              <a:rPr lang="en-US" sz="2400" dirty="0"/>
              <a:t> The pretrained network can classify images into 1000 object categories, such as keyboard, mouse, pencil, and many animals.</a:t>
            </a:r>
          </a:p>
          <a:p>
            <a:r>
              <a:rPr lang="en-US" sz="2400" dirty="0"/>
              <a:t>The network has an image input size of 224-by-224.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A568-C9A4-99FF-D67F-3312F8CC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Stochastic Gradient Descent (SGD) Optimizer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BD2-4EB3-26D5-FF4F-CCA4F991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981" y="367233"/>
            <a:ext cx="7231497" cy="6123534"/>
          </a:xfrm>
        </p:spPr>
        <p:txBody>
          <a:bodyPr anchor="ctr">
            <a:normAutofit/>
          </a:bodyPr>
          <a:lstStyle/>
          <a:p>
            <a:r>
              <a:rPr lang="en-US" dirty="0"/>
              <a:t>SGD algorithm is an extension of the Gradient Descent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Stochastic gradient descent maintains a single learning rate (termed alpha) for all weight updates and the learning rate does not change during training.</a:t>
            </a:r>
          </a:p>
          <a:p>
            <a:r>
              <a:rPr lang="en-US" dirty="0"/>
              <a:t>In Python, SGD optimizer is a part of </a:t>
            </a:r>
            <a:r>
              <a:rPr lang="en-US" dirty="0" err="1"/>
              <a:t>tf.keras.optimizers.SGD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1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A8394-43D8-D0BB-A829-B563F30E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41" y="346841"/>
            <a:ext cx="10355317" cy="126581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Training and Validation Accuracy - SGD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FBF51-FC8E-B014-209F-F35C708752AC}"/>
              </a:ext>
            </a:extLst>
          </p:cNvPr>
          <p:cNvSpPr txBox="1"/>
          <p:nvPr/>
        </p:nvSpPr>
        <p:spPr>
          <a:xfrm>
            <a:off x="551300" y="2258982"/>
            <a:ext cx="51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Freeze Layers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89DA3-CE35-C849-E375-8C912EEDC8B5}"/>
              </a:ext>
            </a:extLst>
          </p:cNvPr>
          <p:cNvSpPr txBox="1"/>
          <p:nvPr/>
        </p:nvSpPr>
        <p:spPr>
          <a:xfrm>
            <a:off x="551300" y="5890841"/>
            <a:ext cx="51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79.76%</a:t>
            </a:r>
          </a:p>
          <a:p>
            <a:r>
              <a:rPr lang="en-US" dirty="0"/>
              <a:t>Validation Accuracy: 95.50%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CB651-36DF-7B43-F028-C745E5B63516}"/>
              </a:ext>
            </a:extLst>
          </p:cNvPr>
          <p:cNvSpPr txBox="1"/>
          <p:nvPr/>
        </p:nvSpPr>
        <p:spPr>
          <a:xfrm>
            <a:off x="6470491" y="2258982"/>
            <a:ext cx="51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Unfreeze  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D6F62-FA12-D92A-ED3D-97C0B4D5F497}"/>
              </a:ext>
            </a:extLst>
          </p:cNvPr>
          <p:cNvSpPr txBox="1"/>
          <p:nvPr/>
        </p:nvSpPr>
        <p:spPr>
          <a:xfrm>
            <a:off x="6510589" y="5890841"/>
            <a:ext cx="51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95.51%</a:t>
            </a:r>
          </a:p>
          <a:p>
            <a:r>
              <a:rPr lang="en-US" dirty="0"/>
              <a:t>Validation Accuracy: 96.00%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742DBD-3741-491E-0397-C185303C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2" y="2944043"/>
            <a:ext cx="4836597" cy="2999286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0FC1A2C-2A7D-3428-2C2A-5887D4A3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11" y="2905313"/>
            <a:ext cx="5170211" cy="29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634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CAR OBJECT DETECTION</vt:lpstr>
      <vt:lpstr>Problem Statement</vt:lpstr>
      <vt:lpstr>What Is Object Detection?</vt:lpstr>
      <vt:lpstr>Convolutional Neural Network (CNN)</vt:lpstr>
      <vt:lpstr>About the dataset</vt:lpstr>
      <vt:lpstr>Preprocessing</vt:lpstr>
      <vt:lpstr>Transfer Learning</vt:lpstr>
      <vt:lpstr>Stochastic Gradient Descent (SGD) Optimizer </vt:lpstr>
      <vt:lpstr>Training and Validation Accuracy - SGD </vt:lpstr>
      <vt:lpstr>ADAM Optimizer </vt:lpstr>
      <vt:lpstr>Training and Validation Accuracy - Adam </vt:lpstr>
      <vt:lpstr>Test Accuracy</vt:lpstr>
      <vt:lpstr>Conclusion </vt:lpstr>
      <vt:lpstr>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Kinger, Hemangi Ashokbhai</dc:creator>
  <cp:lastModifiedBy>12027147949</cp:lastModifiedBy>
  <cp:revision>70</cp:revision>
  <dcterms:created xsi:type="dcterms:W3CDTF">2022-04-25T17:30:05Z</dcterms:created>
  <dcterms:modified xsi:type="dcterms:W3CDTF">2022-04-25T23:09:00Z</dcterms:modified>
</cp:coreProperties>
</file>