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75" r:id="rId7"/>
    <p:sldId id="277" r:id="rId8"/>
    <p:sldId id="276" r:id="rId9"/>
    <p:sldId id="265" r:id="rId10"/>
    <p:sldId id="268" r:id="rId11"/>
    <p:sldId id="267" r:id="rId12"/>
    <p:sldId id="264"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D499-B66E-468C-AF0C-926A4273E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439D1-0981-49B6-AC9D-DD09AF09E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AB524-9631-472E-A0A5-087F7258B514}"/>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D61FC015-71DF-4593-899E-AC598CFC8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C8C65-4FEE-49D2-882F-4B45AA139040}"/>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76915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071-8FC3-4BD3-A41A-EB1F8335F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3A91B-2E84-4091-91F0-C870C1F86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B391C-F731-43F4-A341-570B08548DFD}"/>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83F3CE9D-7BAA-4947-8C2C-BE8159BF9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A185-2CBD-469D-89D8-D91D8577B57E}"/>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232210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4D693-5767-43BB-8421-968C21A41E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2EF57-2AB6-4D80-AA0F-E6F073BD2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DB7E9-8B92-4360-9006-7F2E54102A1F}"/>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C8E54CCE-E056-4029-BF4C-C228F1EE8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8A019-6CAC-414D-8EB7-A60D26FACA5D}"/>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98611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6398-B679-4A36-B8E9-00037526E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76DD8-34A4-4B62-97AC-799F054BC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7E125-0630-4366-B22F-F1582799F7D9}"/>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5BD58FBD-AC79-4210-BED5-6CF282BFC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4091-8D78-4C87-AF8E-DAB3B6311A31}"/>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68718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F3FB-BA8F-473F-8148-778E2A750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75AB1-E22E-4F4A-9091-2EFDA6FBF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20E56-00F8-4CED-B2B0-8B3D02FC8A05}"/>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A38B60BA-DBCC-4CB7-8EFD-1EC72ED49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E5563-E5FF-4B8A-B412-4052A32FA5B2}"/>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00109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48BB-F931-4718-AB34-4F9876F3F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4EEEE-DF04-46F9-B159-FE3F520133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C13C1-0C4D-42A9-9052-04CA99C95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46770A-F92F-4E00-BA2B-FF03C9AECF2F}"/>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6" name="Footer Placeholder 5">
            <a:extLst>
              <a:ext uri="{FF2B5EF4-FFF2-40B4-BE49-F238E27FC236}">
                <a16:creationId xmlns:a16="http://schemas.microsoft.com/office/drawing/2014/main" id="{C4C335C0-2AB2-4828-AECB-955D19B7D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E151A-B305-476B-997F-FCE99AD48AC6}"/>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413512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D104-8BBD-4954-8BDA-3380ABE08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6F724-2B73-40B6-BFB8-EB5C2CE79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7B75B-EE1F-461D-8BB5-701D933AE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B20B0-E3E3-4066-A7BD-FAD2AEF7F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28CA9-BB61-48D6-A760-E98C9777E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E4713-E963-4254-A0DC-3773A588C532}"/>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8" name="Footer Placeholder 7">
            <a:extLst>
              <a:ext uri="{FF2B5EF4-FFF2-40B4-BE49-F238E27FC236}">
                <a16:creationId xmlns:a16="http://schemas.microsoft.com/office/drawing/2014/main" id="{AEA32233-EBAC-4426-9157-9D571D37F3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7BE39-F49C-4731-B9B1-17E793382017}"/>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7670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7E40-F2B7-4CEB-A802-23890EA71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C49D6-FF7F-43AB-B76F-54638CFD8F81}"/>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4" name="Footer Placeholder 3">
            <a:extLst>
              <a:ext uri="{FF2B5EF4-FFF2-40B4-BE49-F238E27FC236}">
                <a16:creationId xmlns:a16="http://schemas.microsoft.com/office/drawing/2014/main" id="{63E03A29-4282-4816-895D-9DF4D8616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6F79B-E16E-48E1-B052-07EDCA468615}"/>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5244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9CAB9-D45D-4062-96DF-2E853911C2E1}"/>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3" name="Footer Placeholder 2">
            <a:extLst>
              <a:ext uri="{FF2B5EF4-FFF2-40B4-BE49-F238E27FC236}">
                <a16:creationId xmlns:a16="http://schemas.microsoft.com/office/drawing/2014/main" id="{411A29F3-FB98-4F55-A54A-09B557214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E05DD-99A4-47A6-858A-C39EB236D8D8}"/>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25526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442B-9361-4DF5-9D43-975B8BD95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098CD-D8D9-4AAF-A7A5-F7D5A418B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F543DA-0D27-4481-B7EE-2D2AE5200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7A4DD-B4B2-46F5-A62C-236A5BAA24F3}"/>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6" name="Footer Placeholder 5">
            <a:extLst>
              <a:ext uri="{FF2B5EF4-FFF2-40B4-BE49-F238E27FC236}">
                <a16:creationId xmlns:a16="http://schemas.microsoft.com/office/drawing/2014/main" id="{F9C93A5B-4699-4180-90FF-C72EAEA5D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E5172-1CBB-4380-A307-9553ED34405B}"/>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08916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CEEE-556C-4376-A65A-513A6976C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A5C3E-4E4C-4EED-80B2-B913FB740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44D26-2775-4B4B-B2B7-BEC8A6712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3C796-C44F-46F7-BC24-E5EC8464F94D}"/>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6" name="Footer Placeholder 5">
            <a:extLst>
              <a:ext uri="{FF2B5EF4-FFF2-40B4-BE49-F238E27FC236}">
                <a16:creationId xmlns:a16="http://schemas.microsoft.com/office/drawing/2014/main" id="{BB0DB34F-A18D-46E6-A947-85D90D893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92FE-EA1E-4A57-8BE5-68CB2C348747}"/>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2323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85961-DDC1-4D47-B319-5FD0C3C4B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C716E-C71D-43D3-A194-EA8CC8AB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87514-4D27-4026-8A0E-F3FF0BECA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BDC0B5A2-ED71-4D98-84FB-31AB829E8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027BE5-64AB-4DB8-A302-358C14237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84321-AACE-4B7F-B460-46B99ABCF2E7}" type="slidenum">
              <a:rPr lang="en-US" smtClean="0"/>
              <a:t>‹#›</a:t>
            </a:fld>
            <a:endParaRPr lang="en-US"/>
          </a:p>
        </p:txBody>
      </p:sp>
    </p:spTree>
    <p:extLst>
      <p:ext uri="{BB962C8B-B14F-4D97-AF65-F5344CB8AC3E}">
        <p14:creationId xmlns:p14="http://schemas.microsoft.com/office/powerpoint/2010/main" val="29102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ei.noaa.gov/pub/data/swdi/stormevents/csvfi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35" t="9091" r="2772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77981" y="1122363"/>
            <a:ext cx="4023360" cy="3204134"/>
          </a:xfrm>
        </p:spPr>
        <p:txBody>
          <a:bodyPr anchor="b">
            <a:normAutofit/>
          </a:bodyPr>
          <a:lstStyle/>
          <a:p>
            <a:pPr algn="l"/>
            <a:r>
              <a:rPr lang="en-US" sz="4800" dirty="0"/>
              <a:t>Property Damage Prediction</a:t>
            </a:r>
          </a:p>
        </p:txBody>
      </p:sp>
      <p:sp>
        <p:nvSpPr>
          <p:cNvPr id="3" name="Subtitle 2">
            <a:extLst>
              <a:ext uri="{FF2B5EF4-FFF2-40B4-BE49-F238E27FC236}">
                <a16:creationId xmlns:a16="http://schemas.microsoft.com/office/drawing/2014/main" id="{0D647779-F787-4F01-9F60-F02416C2F632}"/>
              </a:ext>
            </a:extLst>
          </p:cNvPr>
          <p:cNvSpPr>
            <a:spLocks noGrp="1"/>
          </p:cNvSpPr>
          <p:nvPr>
            <p:ph type="subTitle" idx="1"/>
          </p:nvPr>
        </p:nvSpPr>
        <p:spPr>
          <a:xfrm>
            <a:off x="477980" y="4872922"/>
            <a:ext cx="4023359" cy="1208141"/>
          </a:xfrm>
        </p:spPr>
        <p:txBody>
          <a:bodyPr>
            <a:normAutofit/>
          </a:bodyPr>
          <a:lstStyle/>
          <a:p>
            <a:pPr algn="l"/>
            <a:r>
              <a:rPr lang="en-US" sz="2000"/>
              <a:t>“A storm is coming”</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4C8E70CE-C929-461F-A203-750A81D14E5A}"/>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3730336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Trends</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2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dirty="0">
                <a:solidFill>
                  <a:srgbClr val="FFFFFF"/>
                </a:solidFill>
              </a:rPr>
              <a:t>Regression</a:t>
            </a:r>
            <a:br>
              <a:rPr lang="en-US" sz="8000" dirty="0">
                <a:solidFill>
                  <a:srgbClr val="FFFFFF"/>
                </a:solidFill>
              </a:rPr>
            </a:br>
            <a:r>
              <a:rPr lang="en-US" sz="8000" dirty="0">
                <a:solidFill>
                  <a:srgbClr val="FFFFFF"/>
                </a:solidFill>
              </a:rPr>
              <a:t>Data</a:t>
            </a:r>
            <a:br>
              <a:rPr lang="en-US" sz="8000" dirty="0">
                <a:solidFill>
                  <a:srgbClr val="FFFFFF"/>
                </a:solidFill>
              </a:rPr>
            </a:br>
            <a:r>
              <a:rPr lang="en-US" sz="8000" dirty="0">
                <a:solidFill>
                  <a:srgbClr val="FFFFFF"/>
                </a:solidFill>
              </a:rPr>
              <a:t>Models</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8091B00-FDA4-4D01-9E62-150211605B79}"/>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20579779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a:solidFill>
                  <a:schemeClr val="tx1">
                    <a:lumMod val="85000"/>
                    <a:lumOff val="15000"/>
                  </a:schemeClr>
                </a:solidFill>
              </a:rPr>
              <a:t>R</a:t>
            </a:r>
            <a:r>
              <a:rPr lang="en-US">
                <a:solidFill>
                  <a:schemeClr val="tx1">
                    <a:lumMod val="85000"/>
                    <a:lumOff val="15000"/>
                  </a:schemeClr>
                </a:solidFill>
              </a:rPr>
              <a:t>andom </a:t>
            </a:r>
            <a:r>
              <a:rPr lang="en-US" b="1">
                <a:solidFill>
                  <a:schemeClr val="tx1">
                    <a:lumMod val="85000"/>
                    <a:lumOff val="15000"/>
                  </a:schemeClr>
                </a:solidFill>
              </a:rPr>
              <a:t>F</a:t>
            </a:r>
            <a:r>
              <a:rPr lang="en-US">
                <a:solidFill>
                  <a:schemeClr val="tx1">
                    <a:lumMod val="85000"/>
                    <a:lumOff val="15000"/>
                  </a:schemeClr>
                </a:solidFill>
              </a:rPr>
              <a:t>orest Regressor</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549064" y="2295242"/>
            <a:ext cx="11039556" cy="3320031"/>
          </a:xfrm>
        </p:spPr>
        <p:txBody>
          <a:bodyPr anchor="ctr">
            <a:normAutofit/>
          </a:bodyPr>
          <a:lstStyle/>
          <a:p>
            <a:r>
              <a:rPr lang="en-US" sz="1800" dirty="0">
                <a:solidFill>
                  <a:schemeClr val="tx1">
                    <a:lumMod val="85000"/>
                    <a:lumOff val="15000"/>
                  </a:schemeClr>
                </a:solidFill>
              </a:rPr>
              <a:t>A supervised learning algorithm that is based on the ensemble learning method and many Decision Trees. Random Forest uses a Bagging technique, so all calculations are run in parallel and there is no interaction between the Decision Trees when building them. </a:t>
            </a:r>
          </a:p>
          <a:p>
            <a:r>
              <a:rPr lang="en-US" sz="1800" dirty="0">
                <a:solidFill>
                  <a:schemeClr val="tx1">
                    <a:lumMod val="85000"/>
                    <a:lumOff val="15000"/>
                  </a:schemeClr>
                </a:solidFill>
              </a:rPr>
              <a:t>We are using Random Forest Regressor to help NOAA predict a continuous value: Predict future Damage Property</a:t>
            </a: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3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Random Forest.. cont.</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381114" y="2332832"/>
            <a:ext cx="8276026" cy="4081616"/>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pPr lvl="1"/>
            <a:r>
              <a:rPr lang="en-US" sz="1000" dirty="0" err="1">
                <a:solidFill>
                  <a:schemeClr val="tx1">
                    <a:lumMod val="85000"/>
                    <a:lumOff val="15000"/>
                  </a:schemeClr>
                </a:solidFill>
              </a:rPr>
              <a:t>n_estimators</a:t>
            </a:r>
            <a:r>
              <a:rPr lang="en-US" sz="1000" dirty="0">
                <a:solidFill>
                  <a:schemeClr val="tx1">
                    <a:lumMod val="85000"/>
                    <a:lumOff val="15000"/>
                  </a:schemeClr>
                </a:solidFill>
              </a:rPr>
              <a:t>= 100, </a:t>
            </a:r>
          </a:p>
          <a:p>
            <a:pPr lvl="1"/>
            <a:r>
              <a:rPr lang="en-US" sz="1000" dirty="0" err="1">
                <a:solidFill>
                  <a:schemeClr val="tx1">
                    <a:lumMod val="85000"/>
                    <a:lumOff val="15000"/>
                  </a:schemeClr>
                </a:solidFill>
              </a:rPr>
              <a:t>oob_score</a:t>
            </a:r>
            <a:r>
              <a:rPr lang="en-US" sz="1000" dirty="0">
                <a:solidFill>
                  <a:schemeClr val="tx1">
                    <a:lumMod val="85000"/>
                    <a:lumOff val="15000"/>
                  </a:schemeClr>
                </a:solidFill>
              </a:rPr>
              <a:t> = 'TRUE’, </a:t>
            </a:r>
          </a:p>
          <a:p>
            <a:pPr lvl="1"/>
            <a:r>
              <a:rPr lang="en-US" sz="1000" dirty="0" err="1">
                <a:solidFill>
                  <a:schemeClr val="tx1">
                    <a:lumMod val="85000"/>
                    <a:lumOff val="15000"/>
                  </a:schemeClr>
                </a:solidFill>
              </a:rPr>
              <a:t>n_jobs</a:t>
            </a:r>
            <a:r>
              <a:rPr lang="en-US" sz="1000" dirty="0">
                <a:solidFill>
                  <a:schemeClr val="tx1">
                    <a:lumMod val="85000"/>
                    <a:lumOff val="15000"/>
                  </a:schemeClr>
                </a:solidFill>
              </a:rPr>
              <a:t> = -1,</a:t>
            </a:r>
          </a:p>
          <a:p>
            <a:pPr lvl="1"/>
            <a:r>
              <a:rPr lang="en-US" sz="1000" dirty="0" err="1">
                <a:solidFill>
                  <a:schemeClr val="tx1">
                    <a:lumMod val="85000"/>
                    <a:lumOff val="15000"/>
                  </a:schemeClr>
                </a:solidFill>
              </a:rPr>
              <a:t>random_state</a:t>
            </a:r>
            <a:r>
              <a:rPr lang="en-US" sz="1000" dirty="0">
                <a:solidFill>
                  <a:schemeClr val="tx1">
                    <a:lumMod val="85000"/>
                    <a:lumOff val="15000"/>
                  </a:schemeClr>
                </a:solidFill>
              </a:rPr>
              <a:t> =50, </a:t>
            </a:r>
          </a:p>
          <a:p>
            <a:pPr lvl="1"/>
            <a:r>
              <a:rPr lang="en-US" sz="1000" dirty="0" err="1">
                <a:solidFill>
                  <a:schemeClr val="tx1">
                    <a:lumMod val="85000"/>
                    <a:lumOff val="15000"/>
                  </a:schemeClr>
                </a:solidFill>
              </a:rPr>
              <a:t>max_features</a:t>
            </a:r>
            <a:r>
              <a:rPr lang="en-US" sz="1000" dirty="0">
                <a:solidFill>
                  <a:schemeClr val="tx1">
                    <a:lumMod val="85000"/>
                    <a:lumOff val="15000"/>
                  </a:schemeClr>
                </a:solidFill>
              </a:rPr>
              <a:t> = "auto", </a:t>
            </a:r>
          </a:p>
          <a:p>
            <a:pPr lvl="1"/>
            <a:r>
              <a:rPr lang="en-US" sz="1000" dirty="0" err="1">
                <a:solidFill>
                  <a:schemeClr val="tx1">
                    <a:lumMod val="85000"/>
                    <a:lumOff val="15000"/>
                  </a:schemeClr>
                </a:solidFill>
              </a:rPr>
              <a:t>min_samples_leaf</a:t>
            </a:r>
            <a:r>
              <a:rPr lang="en-US" sz="1000" dirty="0">
                <a:solidFill>
                  <a:schemeClr val="tx1">
                    <a:lumMod val="85000"/>
                    <a:lumOff val="15000"/>
                  </a:schemeClr>
                </a:solidFill>
              </a:rPr>
              <a:t> = 50</a:t>
            </a:r>
          </a:p>
          <a:p>
            <a:r>
              <a:rPr lang="en-US" sz="1400" dirty="0">
                <a:solidFill>
                  <a:schemeClr val="tx1">
                    <a:lumMod val="85000"/>
                    <a:lumOff val="15000"/>
                  </a:schemeClr>
                </a:solidFill>
              </a:rPr>
              <a:t>Feature Importance:</a:t>
            </a:r>
          </a:p>
          <a:p>
            <a:pPr marL="0" indent="0">
              <a:buNone/>
            </a:pPr>
            <a:r>
              <a:rPr lang="en-US" sz="1400" dirty="0">
                <a:solidFill>
                  <a:schemeClr val="tx1">
                    <a:lumMod val="85000"/>
                    <a:lumOff val="15000"/>
                  </a:schemeClr>
                </a:solidFill>
              </a:rPr>
              <a:t>	</a:t>
            </a:r>
          </a:p>
          <a:p>
            <a:r>
              <a:rPr lang="en-US" sz="1400" dirty="0">
                <a:solidFill>
                  <a:schemeClr val="tx1">
                    <a:lumMod val="85000"/>
                    <a:lumOff val="15000"/>
                  </a:schemeClr>
                </a:solidFill>
              </a:rPr>
              <a:t>Coefficient of determination (R² score):</a:t>
            </a: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31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X</a:t>
            </a:r>
            <a:r>
              <a:rPr lang="en-US" dirty="0">
                <a:solidFill>
                  <a:schemeClr val="tx1">
                    <a:lumMod val="85000"/>
                    <a:lumOff val="15000"/>
                  </a:schemeClr>
                </a:solidFill>
              </a:rPr>
              <a:t>treme </a:t>
            </a:r>
            <a:r>
              <a:rPr lang="en-US" b="1" dirty="0">
                <a:solidFill>
                  <a:schemeClr val="tx1">
                    <a:lumMod val="85000"/>
                    <a:lumOff val="15000"/>
                  </a:schemeClr>
                </a:solidFill>
              </a:rPr>
              <a:t>G</a:t>
            </a:r>
            <a:r>
              <a:rPr lang="en-US" dirty="0">
                <a:solidFill>
                  <a:schemeClr val="tx1">
                    <a:lumMod val="85000"/>
                    <a:lumOff val="15000"/>
                  </a:schemeClr>
                </a:solidFill>
              </a:rPr>
              <a:t>radient </a:t>
            </a:r>
            <a:r>
              <a:rPr lang="en-US" b="1" dirty="0">
                <a:solidFill>
                  <a:schemeClr val="tx1">
                    <a:lumMod val="85000"/>
                    <a:lumOff val="15000"/>
                  </a:schemeClr>
                </a:solidFill>
              </a:rPr>
              <a:t>B</a:t>
            </a:r>
            <a:r>
              <a:rPr lang="en-US" dirty="0">
                <a:solidFill>
                  <a:schemeClr val="tx1">
                    <a:lumMod val="85000"/>
                    <a:lumOff val="15000"/>
                  </a:schemeClr>
                </a:solidFill>
              </a:rPr>
              <a:t>oosting Regressor</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r>
              <a:rPr lang="en-US" sz="1400" dirty="0">
                <a:solidFill>
                  <a:schemeClr val="tx1">
                    <a:lumMod val="85000"/>
                    <a:lumOff val="15000"/>
                  </a:schemeClr>
                </a:solidFill>
              </a:rPr>
              <a:t>Gradient boosting refers to a class of ensemble machine learning algorithms constructed from decision tree models. Models are fit using any arbitrary differentiable loss function and gradient descent optimization algorithm. This gives the technique its name, “gradient boosting,” as the loss gradient is minimized as the model is fit. </a:t>
            </a:r>
          </a:p>
          <a:p>
            <a:r>
              <a:rPr lang="en-US" sz="1400" dirty="0">
                <a:solidFill>
                  <a:schemeClr val="tx1">
                    <a:lumMod val="85000"/>
                    <a:lumOff val="15000"/>
                  </a:schemeClr>
                </a:solidFill>
              </a:rPr>
              <a:t>Extreme Gradient Boosting, or XGBoost for short, is an efficient open-source implementation of the gradient boosting algorithm. XGBoost is a powerful approach for building supervised regression models.</a:t>
            </a:r>
          </a:p>
          <a:p>
            <a:r>
              <a:rPr lang="en-US" sz="1400" dirty="0">
                <a:solidFill>
                  <a:schemeClr val="tx1">
                    <a:lumMod val="85000"/>
                    <a:lumOff val="15000"/>
                  </a:schemeClr>
                </a:solidFill>
              </a:rPr>
              <a:t>We are using XGBoost Regressor to help NOAA predict a continuous value: Predict future Damage Property</a:t>
            </a: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49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XGBoost.. cont.</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63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Ensemble Model</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11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Conclusion</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20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Question mark on green pastel background">
            <a:extLst>
              <a:ext uri="{FF2B5EF4-FFF2-40B4-BE49-F238E27FC236}">
                <a16:creationId xmlns:a16="http://schemas.microsoft.com/office/drawing/2014/main" id="{CE168944-3CD6-491D-BBD5-31FCB559F748}"/>
              </a:ext>
            </a:extLst>
          </p:cNvPr>
          <p:cNvPicPr>
            <a:picLocks noChangeAspect="1"/>
          </p:cNvPicPr>
          <p:nvPr/>
        </p:nvPicPr>
        <p:blipFill rotWithShape="1">
          <a:blip r:embed="rId3"/>
          <a:srcRect l="5200"/>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Questions?</a:t>
            </a:r>
            <a:endParaRPr lang="en-US" sz="480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7300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382028-1789-491F-A20C-20BD556C3A6B}"/>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rPr>
              <a:t>Problem Statement</a:t>
            </a:r>
          </a:p>
        </p:txBody>
      </p:sp>
      <p:sp>
        <p:nvSpPr>
          <p:cNvPr id="3" name="Content Placeholder 2">
            <a:extLst>
              <a:ext uri="{FF2B5EF4-FFF2-40B4-BE49-F238E27FC236}">
                <a16:creationId xmlns:a16="http://schemas.microsoft.com/office/drawing/2014/main" id="{B1579279-DAA6-42A9-8E5B-F0D0C97A900E}"/>
              </a:ext>
            </a:extLst>
          </p:cNvPr>
          <p:cNvSpPr>
            <a:spLocks noGrp="1"/>
          </p:cNvSpPr>
          <p:nvPr>
            <p:ph idx="1"/>
          </p:nvPr>
        </p:nvSpPr>
        <p:spPr>
          <a:xfrm>
            <a:off x="1957987" y="2431767"/>
            <a:ext cx="8276026" cy="3685156"/>
          </a:xfrm>
        </p:spPr>
        <p:txBody>
          <a:bodyPr anchor="ctr">
            <a:normAutofit/>
          </a:bodyPr>
          <a:lstStyle/>
          <a:p>
            <a:r>
              <a:rPr lang="en-US" sz="2000" dirty="0">
                <a:solidFill>
                  <a:schemeClr val="tx1">
                    <a:lumMod val="85000"/>
                    <a:lumOff val="15000"/>
                  </a:schemeClr>
                </a:solidFill>
              </a:rPr>
              <a:t>Predict the property damage caused by any of the storm events in United States.</a:t>
            </a:r>
          </a:p>
        </p:txBody>
      </p:sp>
    </p:spTree>
    <p:extLst>
      <p:ext uri="{BB962C8B-B14F-4D97-AF65-F5344CB8AC3E}">
        <p14:creationId xmlns:p14="http://schemas.microsoft.com/office/powerpoint/2010/main" val="107128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C8E32-0A57-435A-B139-147AB0845D41}"/>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 Overview</a:t>
            </a:r>
          </a:p>
        </p:txBody>
      </p:sp>
      <p:sp>
        <p:nvSpPr>
          <p:cNvPr id="3" name="Content Placeholder 2">
            <a:extLst>
              <a:ext uri="{FF2B5EF4-FFF2-40B4-BE49-F238E27FC236}">
                <a16:creationId xmlns:a16="http://schemas.microsoft.com/office/drawing/2014/main" id="{8D653540-4F7C-47F5-8E9D-0B24484D5CE6}"/>
              </a:ext>
            </a:extLst>
          </p:cNvPr>
          <p:cNvSpPr>
            <a:spLocks noGrp="1"/>
          </p:cNvSpPr>
          <p:nvPr>
            <p:ph idx="1"/>
          </p:nvPr>
        </p:nvSpPr>
        <p:spPr>
          <a:xfrm>
            <a:off x="1546548" y="3303455"/>
            <a:ext cx="8276026" cy="2667441"/>
          </a:xfrm>
        </p:spPr>
        <p:txBody>
          <a:bodyPr anchor="ctr">
            <a:normAutofit/>
          </a:bodyPr>
          <a:lstStyle/>
          <a:p>
            <a:r>
              <a:rPr lang="en-US" sz="1800" b="1" dirty="0">
                <a:solidFill>
                  <a:schemeClr val="tx1">
                    <a:lumMod val="85000"/>
                    <a:lumOff val="15000"/>
                  </a:schemeClr>
                </a:solidFill>
              </a:rPr>
              <a:t>Source</a:t>
            </a:r>
            <a:r>
              <a:rPr lang="en-US" sz="1800" dirty="0">
                <a:solidFill>
                  <a:schemeClr val="tx1">
                    <a:lumMod val="85000"/>
                    <a:lumOff val="15000"/>
                  </a:schemeClr>
                </a:solidFill>
              </a:rPr>
              <a:t>: </a:t>
            </a:r>
            <a:r>
              <a:rPr lang="en-US" sz="1800" dirty="0">
                <a:solidFill>
                  <a:schemeClr val="tx1">
                    <a:lumMod val="85000"/>
                    <a:lumOff val="15000"/>
                  </a:schemeClr>
                </a:solidFill>
                <a:hlinkClick r:id="rId2"/>
              </a:rPr>
              <a:t>NOAA (National Oceanic and Atmospheric Administration</a:t>
            </a:r>
            <a:r>
              <a:rPr lang="en-US" sz="1800" dirty="0">
                <a:solidFill>
                  <a:schemeClr val="tx1">
                    <a:lumMod val="85000"/>
                    <a:lumOff val="15000"/>
                  </a:schemeClr>
                </a:solidFill>
              </a:rPr>
              <a:t>)</a:t>
            </a:r>
          </a:p>
          <a:p>
            <a:r>
              <a:rPr lang="en-US" sz="1800" b="1" dirty="0">
                <a:solidFill>
                  <a:schemeClr val="tx1">
                    <a:lumMod val="85000"/>
                    <a:lumOff val="15000"/>
                  </a:schemeClr>
                </a:solidFill>
              </a:rPr>
              <a:t>Data Availability</a:t>
            </a:r>
            <a:r>
              <a:rPr lang="en-US" sz="1800" dirty="0">
                <a:solidFill>
                  <a:schemeClr val="tx1">
                    <a:lumMod val="85000"/>
                    <a:lumOff val="15000"/>
                  </a:schemeClr>
                </a:solidFill>
              </a:rPr>
              <a:t>: January 1950 to August 2021</a:t>
            </a:r>
          </a:p>
          <a:p>
            <a:r>
              <a:rPr lang="en-US" sz="1800" b="1" dirty="0">
                <a:solidFill>
                  <a:schemeClr val="tx1">
                    <a:lumMod val="85000"/>
                    <a:lumOff val="15000"/>
                  </a:schemeClr>
                </a:solidFill>
              </a:rPr>
              <a:t>Number of Observations</a:t>
            </a:r>
            <a:r>
              <a:rPr lang="en-US" sz="1800" dirty="0">
                <a:solidFill>
                  <a:schemeClr val="tx1">
                    <a:lumMod val="85000"/>
                    <a:lumOff val="15000"/>
                  </a:schemeClr>
                </a:solidFill>
              </a:rPr>
              <a:t>: 1,710,146</a:t>
            </a:r>
          </a:p>
          <a:p>
            <a:r>
              <a:rPr lang="en-US" sz="1800" b="1" dirty="0">
                <a:solidFill>
                  <a:schemeClr val="tx1">
                    <a:lumMod val="85000"/>
                    <a:lumOff val="15000"/>
                  </a:schemeClr>
                </a:solidFill>
              </a:rPr>
              <a:t>Number of features (</a:t>
            </a:r>
            <a:r>
              <a:rPr lang="en-US" sz="1800" b="1" i="1" dirty="0">
                <a:solidFill>
                  <a:schemeClr val="tx1">
                    <a:lumMod val="85000"/>
                    <a:lumOff val="15000"/>
                  </a:schemeClr>
                </a:solidFill>
              </a:rPr>
              <a:t>before EDA</a:t>
            </a:r>
            <a:r>
              <a:rPr lang="en-US" sz="1800" b="1" dirty="0">
                <a:solidFill>
                  <a:schemeClr val="tx1">
                    <a:lumMod val="85000"/>
                    <a:lumOff val="15000"/>
                  </a:schemeClr>
                </a:solidFill>
              </a:rPr>
              <a:t>)</a:t>
            </a:r>
            <a:r>
              <a:rPr lang="en-US" sz="1800" dirty="0">
                <a:solidFill>
                  <a:schemeClr val="tx1">
                    <a:lumMod val="85000"/>
                    <a:lumOff val="15000"/>
                  </a:schemeClr>
                </a:solidFill>
              </a:rPr>
              <a:t>: 51</a:t>
            </a:r>
          </a:p>
          <a:p>
            <a:r>
              <a:rPr lang="en-US" sz="1800" b="1" dirty="0">
                <a:solidFill>
                  <a:schemeClr val="tx1">
                    <a:lumMod val="85000"/>
                    <a:lumOff val="15000"/>
                  </a:schemeClr>
                </a:solidFill>
              </a:rPr>
              <a:t>Number of features (</a:t>
            </a:r>
            <a:r>
              <a:rPr lang="en-US" sz="1800" b="1" i="1" dirty="0">
                <a:solidFill>
                  <a:schemeClr val="tx1">
                    <a:lumMod val="85000"/>
                    <a:lumOff val="15000"/>
                  </a:schemeClr>
                </a:solidFill>
              </a:rPr>
              <a:t>post EDA</a:t>
            </a:r>
            <a:r>
              <a:rPr lang="en-US" sz="1800" b="1" dirty="0">
                <a:solidFill>
                  <a:schemeClr val="tx1">
                    <a:lumMod val="85000"/>
                    <a:lumOff val="15000"/>
                  </a:schemeClr>
                </a:solidFill>
              </a:rPr>
              <a:t>)</a:t>
            </a:r>
            <a:r>
              <a:rPr lang="en-US" sz="1800" dirty="0">
                <a:solidFill>
                  <a:schemeClr val="tx1">
                    <a:lumMod val="85000"/>
                    <a:lumOff val="15000"/>
                  </a:schemeClr>
                </a:solidFill>
              </a:rPr>
              <a:t>: 189</a:t>
            </a:r>
          </a:p>
          <a:p>
            <a:r>
              <a:rPr lang="en-US" sz="1800" b="1" dirty="0">
                <a:solidFill>
                  <a:schemeClr val="tx1">
                    <a:lumMod val="85000"/>
                    <a:lumOff val="15000"/>
                  </a:schemeClr>
                </a:solidFill>
              </a:rPr>
              <a:t>Target Variable</a:t>
            </a:r>
            <a:r>
              <a:rPr lang="en-US" sz="1800" dirty="0">
                <a:solidFill>
                  <a:schemeClr val="tx1">
                    <a:lumMod val="85000"/>
                    <a:lumOff val="15000"/>
                  </a:schemeClr>
                </a:solidFill>
              </a:rPr>
              <a:t>: DAMAGE_PROPERTY</a:t>
            </a:r>
          </a:p>
          <a:p>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3A8239-4238-43DF-B20C-AD105C66FFF5}"/>
              </a:ext>
            </a:extLst>
          </p:cNvPr>
          <p:cNvSpPr txBox="1"/>
          <p:nvPr/>
        </p:nvSpPr>
        <p:spPr>
          <a:xfrm>
            <a:off x="1546548" y="2134979"/>
            <a:ext cx="10340651" cy="923330"/>
          </a:xfrm>
          <a:prstGeom prst="rect">
            <a:avLst/>
          </a:prstGeom>
          <a:noFill/>
        </p:spPr>
        <p:txBody>
          <a:bodyPr wrap="square">
            <a:spAutoFit/>
          </a:bodyPr>
          <a:lstStyle/>
          <a:p>
            <a:pPr algn="just"/>
            <a:r>
              <a:rPr lang="en-US" sz="1800" b="1" dirty="0">
                <a:solidFill>
                  <a:schemeClr val="tx1">
                    <a:lumMod val="85000"/>
                    <a:lumOff val="15000"/>
                  </a:schemeClr>
                </a:solidFill>
              </a:rPr>
              <a:t>Description</a:t>
            </a:r>
            <a:r>
              <a:rPr lang="en-US" sz="1800" dirty="0">
                <a:solidFill>
                  <a:schemeClr val="tx1">
                    <a:lumMod val="85000"/>
                    <a:lumOff val="15000"/>
                  </a:schemeClr>
                </a:solidFill>
              </a:rPr>
              <a:t>: The Storm Events Database contains the records used to create the official NOAA Storm Data publication, documenting the occurrence of storms and other significant weather phenomena having sufficient intensity to cause loss of life, injuries, significant property damage, and/or disruption to commerce.</a:t>
            </a:r>
          </a:p>
        </p:txBody>
      </p:sp>
    </p:spTree>
    <p:extLst>
      <p:ext uri="{BB962C8B-B14F-4D97-AF65-F5344CB8AC3E}">
        <p14:creationId xmlns:p14="http://schemas.microsoft.com/office/powerpoint/2010/main" val="106717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dirty="0">
                <a:solidFill>
                  <a:srgbClr val="FFFFFF"/>
                </a:solidFill>
              </a:rPr>
              <a:t>Data Preprocessing</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6E39D5A-C6AE-42FC-844B-7EDB0C8B93B0}"/>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1095402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 Cleaning</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63282"/>
            <a:ext cx="8276026" cy="2738008"/>
          </a:xfrm>
        </p:spPr>
        <p:txBody>
          <a:bodyPr anchor="ctr">
            <a:normAutofit/>
          </a:bodyPr>
          <a:lstStyle/>
          <a:p>
            <a:r>
              <a:rPr lang="en-US" sz="2000" dirty="0">
                <a:solidFill>
                  <a:schemeClr val="tx1">
                    <a:lumMod val="85000"/>
                    <a:lumOff val="15000"/>
                  </a:schemeClr>
                </a:solidFill>
              </a:rPr>
              <a:t>Target variable “Damage Property” had NULL values and we removed those values.</a:t>
            </a:r>
          </a:p>
          <a:p>
            <a:r>
              <a:rPr lang="en-US" sz="2000" dirty="0">
                <a:solidFill>
                  <a:schemeClr val="tx1">
                    <a:lumMod val="85000"/>
                    <a:lumOff val="15000"/>
                  </a:schemeClr>
                </a:solidFill>
              </a:rPr>
              <a:t>Few attributes, like id columns and source columns were removed from the data set because of high NULL values. </a:t>
            </a:r>
          </a:p>
          <a:p>
            <a:pPr marL="457200" lvl="1" indent="0">
              <a:buNone/>
            </a:pPr>
            <a:r>
              <a:rPr lang="en-US" sz="2000" dirty="0">
                <a:solidFill>
                  <a:schemeClr val="tx1">
                    <a:lumMod val="85000"/>
                    <a:lumOff val="15000"/>
                  </a:schemeClr>
                </a:solidFill>
              </a:rPr>
              <a:t>'EVENT_NARRATIVE’, 'EPISODE_NARRATIVE’, 'EPISODE_ID’, ‘SOURCE’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19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 Transformation</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a:p>
            <a:endParaRPr lang="en-US" sz="2000" dirty="0">
              <a:solidFill>
                <a:schemeClr val="tx1">
                  <a:lumMod val="85000"/>
                  <a:lumOff val="15000"/>
                </a:schemeClr>
              </a:solidFill>
            </a:endParaRPr>
          </a:p>
          <a:p>
            <a:r>
              <a:rPr lang="en-US" sz="2000" dirty="0">
                <a:solidFill>
                  <a:schemeClr val="tx1">
                    <a:lumMod val="85000"/>
                    <a:lumOff val="15000"/>
                  </a:schemeClr>
                </a:solidFill>
              </a:rPr>
              <a:t>Converted Target variable to float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15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 Integration</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a:p>
            <a:endParaRPr lang="en-US" sz="2000" dirty="0">
              <a:solidFill>
                <a:schemeClr val="tx1">
                  <a:lumMod val="85000"/>
                  <a:lumOff val="15000"/>
                </a:schemeClr>
              </a:solidFill>
            </a:endParaRPr>
          </a:p>
          <a:p>
            <a:r>
              <a:rPr lang="en-US" sz="2000" dirty="0">
                <a:solidFill>
                  <a:schemeClr val="tx1">
                    <a:lumMod val="85000"/>
                    <a:lumOff val="15000"/>
                  </a:schemeClr>
                </a:solidFill>
              </a:rPr>
              <a:t>Data Transformation</a:t>
            </a:r>
          </a:p>
          <a:p>
            <a:r>
              <a:rPr lang="en-US" sz="2000" dirty="0">
                <a:solidFill>
                  <a:schemeClr val="tx1">
                    <a:lumMod val="85000"/>
                    <a:lumOff val="15000"/>
                  </a:schemeClr>
                </a:solidFill>
              </a:rPr>
              <a:t>Converted Target variable to float  </a:t>
            </a:r>
          </a:p>
          <a:p>
            <a:r>
              <a:rPr lang="en-US" sz="2000" dirty="0">
                <a:solidFill>
                  <a:schemeClr val="tx1">
                    <a:lumMod val="85000"/>
                    <a:lumOff val="15000"/>
                  </a:schemeClr>
                </a:solidFill>
              </a:rPr>
              <a:t>Data Integration.</a:t>
            </a:r>
          </a:p>
          <a:p>
            <a:r>
              <a:rPr lang="en-US" sz="2000" dirty="0">
                <a:solidFill>
                  <a:schemeClr val="tx1">
                    <a:lumMod val="85000"/>
                    <a:lumOff val="15000"/>
                  </a:schemeClr>
                </a:solidFill>
              </a:rPr>
              <a:t>Data Normalization.</a:t>
            </a:r>
          </a:p>
          <a:p>
            <a:r>
              <a:rPr lang="en-US" sz="2000" dirty="0">
                <a:solidFill>
                  <a:schemeClr val="tx1">
                    <a:lumMod val="85000"/>
                    <a:lumOff val="15000"/>
                  </a:schemeClr>
                </a:solidFill>
              </a:rPr>
              <a:t>Missing Data Imputation</a:t>
            </a:r>
          </a:p>
          <a:p>
            <a:r>
              <a:rPr lang="en-US" sz="2000" dirty="0">
                <a:solidFill>
                  <a:schemeClr val="tx1">
                    <a:lumMod val="85000"/>
                    <a:lumOff val="15000"/>
                  </a:schemeClr>
                </a:solidFill>
              </a:rPr>
              <a:t>Noise Identification.</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89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a:solidFill>
                  <a:srgbClr val="FFFFFF"/>
                </a:solidFill>
              </a:rPr>
              <a:t>Exploratory Data </a:t>
            </a:r>
            <a:br>
              <a:rPr lang="en-US" sz="8000">
                <a:solidFill>
                  <a:srgbClr val="FFFFFF"/>
                </a:solidFill>
              </a:rPr>
            </a:br>
            <a:r>
              <a:rPr lang="en-US" sz="8000">
                <a:solidFill>
                  <a:srgbClr val="FFFFFF"/>
                </a:solidFill>
              </a:rPr>
              <a:t>Analysis</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6E39D5A-C6AE-42FC-844B-7EDB0C8B93B0}"/>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1473755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Feature Correlation</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541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644</TotalTime>
  <Words>520</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Property Damage Prediction</vt:lpstr>
      <vt:lpstr>Problem Statement</vt:lpstr>
      <vt:lpstr>Data Overview</vt:lpstr>
      <vt:lpstr>Data Preprocessing</vt:lpstr>
      <vt:lpstr>Data Cleaning</vt:lpstr>
      <vt:lpstr>Data Transformation</vt:lpstr>
      <vt:lpstr>Data Integration</vt:lpstr>
      <vt:lpstr>Exploratory Data  Analysis</vt:lpstr>
      <vt:lpstr>Feature Correlation</vt:lpstr>
      <vt:lpstr>Trends</vt:lpstr>
      <vt:lpstr>Regression Data Models</vt:lpstr>
      <vt:lpstr>Random Forest Regressor</vt:lpstr>
      <vt:lpstr>Random Forest.. cont.</vt:lpstr>
      <vt:lpstr>Xtreme Gradient Boosting Regressor</vt:lpstr>
      <vt:lpstr>XGBoost.. cont.</vt:lpstr>
      <vt:lpstr>Ensemble Model</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Damage Prediction</dc:title>
  <dc:creator>Kuchroo, Ishan</dc:creator>
  <cp:lastModifiedBy>Kuchroo, Ishan</cp:lastModifiedBy>
  <cp:revision>16</cp:revision>
  <dcterms:created xsi:type="dcterms:W3CDTF">2021-12-04T22:18:26Z</dcterms:created>
  <dcterms:modified xsi:type="dcterms:W3CDTF">2021-12-05T23:56:34Z</dcterms:modified>
</cp:coreProperties>
</file>