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302" r:id="rId3"/>
    <p:sldId id="257" r:id="rId4"/>
    <p:sldId id="296" r:id="rId5"/>
    <p:sldId id="297" r:id="rId6"/>
    <p:sldId id="264" r:id="rId7"/>
    <p:sldId id="298" r:id="rId8"/>
    <p:sldId id="299" r:id="rId9"/>
    <p:sldId id="284" r:id="rId10"/>
    <p:sldId id="300" r:id="rId11"/>
    <p:sldId id="301" r:id="rId12"/>
    <p:sldId id="27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B854F4-DAD3-4796-B587-69EDEEDD8DB9}">
  <a:tblStyle styleId="{11B854F4-DAD3-4796-B587-69EDEEDD8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5A5818-91DA-4400-851C-00DBC44C59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6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55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79e8ef7b3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79e8ef7b3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518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60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29000" y="772625"/>
            <a:ext cx="714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" name="Google Shape;24;p2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" name="Google Shape;39;p2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" name="Google Shape;41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Google Shape;42;p2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" name="Google Shape;4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" name="Google Shape;45;p2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7" name="Google Shape;4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" name="Google Shape;5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oogle Shape;51;p2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" name="Google Shape;5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oogle Shape;54;p2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2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" name="Google Shape;5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3217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55" name="Google Shape;355;p7"/>
          <p:cNvSpPr txBox="1">
            <a:spLocks noGrp="1"/>
          </p:cNvSpPr>
          <p:nvPr>
            <p:ph type="body" idx="2"/>
          </p:nvPr>
        </p:nvSpPr>
        <p:spPr>
          <a:xfrm>
            <a:off x="4513595" y="1352550"/>
            <a:ext cx="3217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56" name="Google Shape;356;p7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7" name="Google Shape;357;p7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358" name="Google Shape;358;p7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359" name="Google Shape;359;p7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360" name="Google Shape;360;p7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1" name="Google Shape;361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2" name="Google Shape;362;p7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63" name="Google Shape;363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4" name="Google Shape;364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5" name="Google Shape;365;p7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66" name="Google Shape;366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7" name="Google Shape;367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7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69" name="Google Shape;369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0" name="Google Shape;370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1" name="Google Shape;371;p7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72" name="Google Shape;372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3" name="Google Shape;373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4" name="Google Shape;374;p7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375" name="Google Shape;375;p7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6" name="Google Shape;376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7" name="Google Shape;377;p7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78" name="Google Shape;378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9" name="Google Shape;379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0" name="Google Shape;380;p7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381" name="Google Shape;381;p7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2" name="Google Shape;382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3" name="Google Shape;383;p7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84" name="Google Shape;384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5" name="Google Shape;385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6" name="Google Shape;386;p7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87" name="Google Shape;387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8" name="Google Shape;388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9" name="Google Shape;389;p7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90" name="Google Shape;390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1" name="Google Shape;391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2" name="Google Shape;392;p7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93" name="Google Shape;393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4" name="Google Shape;394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5" name="Google Shape;395;p7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7" name="Google Shape;397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8" name="Google Shape;398;p7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99" name="Google Shape;399;p7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00" name="Google Shape;400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01" name="Google Shape;401;p7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02" name="Google Shape;402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3" name="Google Shape;40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4" name="Google Shape;404;p7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405" name="Google Shape;405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6" name="Google Shape;40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" name="Google Shape;407;p7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9" name="Google Shape;40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" name="Google Shape;410;p7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2" name="Google Shape;41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3" name="Google Shape;413;p7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414" name="Google Shape;414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5" name="Google Shape;41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6" name="Google Shape;416;p7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417" name="Google Shape;417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8" name="Google Shape;41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9" name="Google Shape;419;p7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420" name="Google Shape;420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1" name="Google Shape;421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2" name="Google Shape;422;p7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423" name="Google Shape;423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4" name="Google Shape;42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" name="Google Shape;425;p7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7" name="Google Shape;42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8" name="Google Shape;428;p7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429" name="Google Shape;429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0" name="Google Shape;43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1" name="Google Shape;431;p7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432" name="Google Shape;432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3" name="Google Shape;43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4" name="Google Shape;434;p7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435" name="Google Shape;435;p7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6" name="Google Shape;43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7" name="Google Shape;437;p7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438" name="Google Shape;438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9" name="Google Shape;43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0" name="Google Shape;440;p7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441" name="Google Shape;441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2" name="Google Shape;44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" name="Google Shape;443;p7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444" name="Google Shape;444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5" name="Google Shape;44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6" name="Google Shape;446;p7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8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0" name="Google Shape;450;p8"/>
          <p:cNvSpPr txBox="1">
            <a:spLocks noGrp="1"/>
          </p:cNvSpPr>
          <p:nvPr>
            <p:ph type="body" idx="2"/>
          </p:nvPr>
        </p:nvSpPr>
        <p:spPr>
          <a:xfrm>
            <a:off x="3257803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1" name="Google Shape;451;p8"/>
          <p:cNvSpPr txBox="1">
            <a:spLocks noGrp="1"/>
          </p:cNvSpPr>
          <p:nvPr>
            <p:ph type="body" idx="3"/>
          </p:nvPr>
        </p:nvSpPr>
        <p:spPr>
          <a:xfrm>
            <a:off x="5686607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2" name="Google Shape;452;p8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3" name="Google Shape;453;p8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454" name="Google Shape;454;p8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455" name="Google Shape;455;p8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456" name="Google Shape;456;p8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57" name="Google Shape;457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8" name="Google Shape;458;p8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59" name="Google Shape;459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0" name="Google Shape;460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1" name="Google Shape;461;p8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3" name="Google Shape;463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4" name="Google Shape;464;p8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65" name="Google Shape;465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6" name="Google Shape;466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7" name="Google Shape;467;p8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68" name="Google Shape;468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9" name="Google Shape;469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0" name="Google Shape;470;p8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471" name="Google Shape;471;p8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2" name="Google Shape;472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3" name="Google Shape;473;p8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74" name="Google Shape;474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5" name="Google Shape;475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6" name="Google Shape;476;p8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477" name="Google Shape;477;p8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8" name="Google Shape;478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9" name="Google Shape;479;p8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80" name="Google Shape;480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1" name="Google Shape;481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2" name="Google Shape;482;p8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83" name="Google Shape;483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4" name="Google Shape;484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5" name="Google Shape;485;p8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86" name="Google Shape;486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7" name="Google Shape;487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8" name="Google Shape;488;p8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89" name="Google Shape;489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0" name="Google Shape;490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1" name="Google Shape;491;p8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92" name="Google Shape;492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3" name="Google Shape;493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4" name="Google Shape;494;p8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495" name="Google Shape;495;p8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6" name="Google Shape;496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97" name="Google Shape;497;p8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9" name="Google Shape;49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0" name="Google Shape;500;p8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2" name="Google Shape;50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3" name="Google Shape;503;p8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04" name="Google Shape;504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5" name="Google Shape;50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" name="Google Shape;506;p8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507" name="Google Shape;507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8" name="Google Shape;50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9" name="Google Shape;509;p8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510" name="Google Shape;510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1" name="Google Shape;5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2" name="Google Shape;512;p8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513" name="Google Shape;513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4" name="Google Shape;5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5" name="Google Shape;515;p8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516" name="Google Shape;516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7" name="Google Shape;51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8" name="Google Shape;518;p8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519" name="Google Shape;519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0" name="Google Shape;5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1" name="Google Shape;521;p8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522" name="Google Shape;522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3" name="Google Shape;52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4" name="Google Shape;524;p8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525" name="Google Shape;525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6" name="Google Shape;52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7" name="Google Shape;527;p8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528" name="Google Shape;528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9" name="Google Shape;52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0" name="Google Shape;530;p8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531" name="Google Shape;531;p8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2" name="Google Shape;53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3" name="Google Shape;533;p8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534" name="Google Shape;534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5" name="Google Shape;53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6" name="Google Shape;536;p8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537" name="Google Shape;537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8" name="Google Shape;53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9" name="Google Shape;539;p8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540" name="Google Shape;540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1" name="Google Shape;54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2" name="Google Shape;542;p8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6" name="Google Shape;546;p9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547" name="Google Shape;547;p9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548" name="Google Shape;548;p9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549" name="Google Shape;549;p9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0" name="Google Shape;55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1" name="Google Shape;551;p9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52" name="Google Shape;552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3" name="Google Shape;55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4" name="Google Shape;554;p9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55" name="Google Shape;555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6" name="Google Shape;55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7" name="Google Shape;557;p9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58" name="Google Shape;558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9" name="Google Shape;55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0" name="Google Shape;560;p9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2" name="Google Shape;562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5" name="Google Shape;565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8" name="Google Shape;568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9" name="Google Shape;569;p9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570" name="Google Shape;570;p9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1" name="Google Shape;571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2" name="Google Shape;572;p9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73" name="Google Shape;573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4" name="Google Shape;574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5" name="Google Shape;575;p9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76" name="Google Shape;576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7" name="Google Shape;577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8" name="Google Shape;578;p9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79" name="Google Shape;579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0" name="Google Shape;58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1" name="Google Shape;581;p9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82" name="Google Shape;582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3" name="Google Shape;58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4" name="Google Shape;584;p9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85" name="Google Shape;585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6" name="Google Shape;58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7" name="Google Shape;587;p9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588" name="Google Shape;588;p9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9" name="Google Shape;58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0" name="Google Shape;590;p9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591" name="Google Shape;591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2" name="Google Shape;59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3" name="Google Shape;593;p9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94" name="Google Shape;594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5" name="Google Shape;59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" name="Google Shape;596;p9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97" name="Google Shape;597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8" name="Google Shape;59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9" name="Google Shape;599;p9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600" name="Google Shape;600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1" name="Google Shape;60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2" name="Google Shape;602;p9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603" name="Google Shape;603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4" name="Google Shape;60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5" name="Google Shape;605;p9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606" name="Google Shape;606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7" name="Google Shape;60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8" name="Google Shape;608;p9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609" name="Google Shape;609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0" name="Google Shape;610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1" name="Google Shape;611;p9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612" name="Google Shape;612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3" name="Google Shape;61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4" name="Google Shape;614;p9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615" name="Google Shape;615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6" name="Google Shape;61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7" name="Google Shape;617;p9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9" name="Google Shape;61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0" name="Google Shape;620;p9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621" name="Google Shape;621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2" name="Google Shape;62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3" name="Google Shape;623;p9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624" name="Google Shape;624;p9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5" name="Google Shape;62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6" name="Google Shape;626;p9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8" name="Google Shape;62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9" name="Google Shape;629;p9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630" name="Google Shape;630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1" name="Google Shape;63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2" name="Google Shape;632;p9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633" name="Google Shape;633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4" name="Google Shape;63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35" name="Google Shape;635;p9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Light paper">
  <p:cSld name="BLANK_1_1">
    <p:bg>
      <p:bgPr>
        <a:solidFill>
          <a:schemeClr val="accent5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✘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"/>
              <a:buChar char="-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"/>
              <a:buChar char="-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5"/>
          <p:cNvSpPr txBox="1">
            <a:spLocks noGrp="1"/>
          </p:cNvSpPr>
          <p:nvPr>
            <p:ph type="ctrTitle"/>
          </p:nvPr>
        </p:nvSpPr>
        <p:spPr>
          <a:xfrm>
            <a:off x="829000" y="772625"/>
            <a:ext cx="714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RESULTS MANAGEMENT SYSTEM</a:t>
            </a:r>
            <a:endParaRPr dirty="0"/>
          </a:p>
        </p:txBody>
      </p:sp>
      <p:sp>
        <p:nvSpPr>
          <p:cNvPr id="768" name="Google Shape;768;p15"/>
          <p:cNvSpPr/>
          <p:nvPr/>
        </p:nvSpPr>
        <p:spPr>
          <a:xfrm rot="10800000">
            <a:off x="3793882" y="1363173"/>
            <a:ext cx="1556240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5"/>
          <p:cNvSpPr/>
          <p:nvPr/>
        </p:nvSpPr>
        <p:spPr>
          <a:xfrm rot="10800000">
            <a:off x="293731" y="3012720"/>
            <a:ext cx="1928758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C171B-0FF6-4967-B95E-5AC6C3A9ACE2}"/>
              </a:ext>
            </a:extLst>
          </p:cNvPr>
          <p:cNvSpPr txBox="1"/>
          <p:nvPr/>
        </p:nvSpPr>
        <p:spPr>
          <a:xfrm>
            <a:off x="828991" y="461721"/>
            <a:ext cx="612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CO225 GROUP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8DDEE-61B3-46E0-B8F1-C76ADCBC8248}"/>
              </a:ext>
            </a:extLst>
          </p:cNvPr>
          <p:cNvSpPr txBox="1"/>
          <p:nvPr/>
        </p:nvSpPr>
        <p:spPr>
          <a:xfrm>
            <a:off x="293731" y="3149524"/>
            <a:ext cx="303676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GROUP 08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Source Sans Pro" panose="020B0604020202020204" pitchFamily="34" charset="0"/>
                <a:ea typeface="Cascadia Code SemiBold" panose="020B0609020000020004" pitchFamily="49" charset="0"/>
                <a:cs typeface="CodeNewRoman Nerd Font" panose="020B0609020204030204" pitchFamily="49" charset="0"/>
              </a:rPr>
              <a:t>E/18/028 – Ariyawansha P.H.J.U.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Source Sans Pro" panose="020B0604020202020204" pitchFamily="34" charset="0"/>
                <a:ea typeface="Cascadia Code SemiBold" panose="020B0609020000020004" pitchFamily="49" charset="0"/>
                <a:cs typeface="CodeNewRoman Nerd Font" panose="020B0609020204030204" pitchFamily="49" charset="0"/>
              </a:rPr>
              <a:t>E/18/173 – Kasthuripitiya K.A.I.M.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Source Sans Pro" panose="020B0604020202020204" pitchFamily="34" charset="0"/>
                <a:ea typeface="Cascadia Code SemiBold" panose="020B0609020000020004" pitchFamily="49" charset="0"/>
                <a:cs typeface="CodeNewRoman Nerd Font" panose="020B0609020204030204" pitchFamily="49" charset="0"/>
              </a:rPr>
              <a:t>E/18/285 – Ranasinghe S.M.T.S.C.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>
            <a:spLocks noGrp="1"/>
          </p:cNvSpPr>
          <p:nvPr>
            <p:ph type="title"/>
          </p:nvPr>
        </p:nvSpPr>
        <p:spPr>
          <a:xfrm>
            <a:off x="561371" y="519266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Features</a:t>
            </a:r>
            <a:endParaRPr dirty="0"/>
          </a:p>
        </p:txBody>
      </p:sp>
      <p:sp>
        <p:nvSpPr>
          <p:cNvPr id="834" name="Google Shape;834;p23"/>
          <p:cNvSpPr txBox="1">
            <a:spLocks noGrp="1"/>
          </p:cNvSpPr>
          <p:nvPr>
            <p:ph type="body" idx="1"/>
          </p:nvPr>
        </p:nvSpPr>
        <p:spPr>
          <a:xfrm>
            <a:off x="561371" y="1203334"/>
            <a:ext cx="5727917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Can get final outcome as pdf report</a:t>
            </a:r>
            <a:endParaRPr lang="en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" dirty="0"/>
              <a:t>Visualize </a:t>
            </a:r>
            <a:r>
              <a:rPr lang="en-US" dirty="0"/>
              <a:t>the</a:t>
            </a:r>
            <a:r>
              <a:rPr lang="en" dirty="0"/>
              <a:t> marks with course average marks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Import/ Export locally unique files for app</a:t>
            </a:r>
            <a:endParaRPr dirty="0"/>
          </a:p>
        </p:txBody>
      </p:sp>
      <p:sp>
        <p:nvSpPr>
          <p:cNvPr id="837" name="Google Shape;837;p2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9DEFD-1DDD-4A7F-A835-77905445B01B}"/>
              </a:ext>
            </a:extLst>
          </p:cNvPr>
          <p:cNvSpPr txBox="1"/>
          <p:nvPr/>
        </p:nvSpPr>
        <p:spPr>
          <a:xfrm>
            <a:off x="2882590" y="2559575"/>
            <a:ext cx="5765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9288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>
            <a:spLocks noGrp="1"/>
          </p:cNvSpPr>
          <p:nvPr>
            <p:ph type="title"/>
          </p:nvPr>
        </p:nvSpPr>
        <p:spPr>
          <a:xfrm>
            <a:off x="561371" y="519266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Progress</a:t>
            </a:r>
            <a:endParaRPr dirty="0"/>
          </a:p>
        </p:txBody>
      </p:sp>
      <p:sp>
        <p:nvSpPr>
          <p:cNvPr id="834" name="Google Shape;834;p23"/>
          <p:cNvSpPr txBox="1">
            <a:spLocks noGrp="1"/>
          </p:cNvSpPr>
          <p:nvPr>
            <p:ph type="body" idx="1"/>
          </p:nvPr>
        </p:nvSpPr>
        <p:spPr>
          <a:xfrm>
            <a:off x="561371" y="1203334"/>
            <a:ext cx="74006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Use GitHub to work as a team</a:t>
            </a:r>
            <a:endParaRPr lang="en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All the users have access to the GitHub repo and can work on different branches and commit changes to the main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By working as a team, minimize the time required to complete the project</a:t>
            </a:r>
            <a:endParaRPr lang="en" dirty="0"/>
          </a:p>
        </p:txBody>
      </p:sp>
      <p:sp>
        <p:nvSpPr>
          <p:cNvPr id="837" name="Google Shape;837;p2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89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7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1277675" y="1215400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 You!</a:t>
            </a:r>
            <a:endParaRPr sz="9600" dirty="0"/>
          </a:p>
        </p:txBody>
      </p:sp>
      <p:sp>
        <p:nvSpPr>
          <p:cNvPr id="1041" name="Google Shape;1041;p37"/>
          <p:cNvSpPr txBox="1">
            <a:spLocks noGrp="1"/>
          </p:cNvSpPr>
          <p:nvPr>
            <p:ph type="subTitle" idx="4294967295"/>
          </p:nvPr>
        </p:nvSpPr>
        <p:spPr>
          <a:xfrm>
            <a:off x="1277675" y="2415025"/>
            <a:ext cx="6593700" cy="18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👍</a:t>
            </a:r>
            <a:endParaRPr sz="8800" dirty="0"/>
          </a:p>
        </p:txBody>
      </p:sp>
      <p:sp>
        <p:nvSpPr>
          <p:cNvPr id="1042" name="Google Shape;1042;p37"/>
          <p:cNvSpPr/>
          <p:nvPr/>
        </p:nvSpPr>
        <p:spPr>
          <a:xfrm>
            <a:off x="401292" y="4641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834" name="Google Shape;834;p23"/>
          <p:cNvSpPr txBox="1">
            <a:spLocks noGrp="1"/>
          </p:cNvSpPr>
          <p:nvPr>
            <p:ph type="body" idx="1"/>
          </p:nvPr>
        </p:nvSpPr>
        <p:spPr>
          <a:xfrm>
            <a:off x="1119655" y="1195900"/>
            <a:ext cx="6611445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" dirty="0"/>
              <a:t>Application Content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System Organization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Flow of Data through the system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Technology Stack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Project Plan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Additional Features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Team &amp; progress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837" name="Google Shape;837;p2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61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6"/>
          <p:cNvSpPr txBox="1">
            <a:spLocks noGrp="1"/>
          </p:cNvSpPr>
          <p:nvPr>
            <p:ph type="title"/>
          </p:nvPr>
        </p:nvSpPr>
        <p:spPr>
          <a:xfrm>
            <a:off x="595450" y="51214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Content</a:t>
            </a:r>
            <a:endParaRPr dirty="0"/>
          </a:p>
        </p:txBody>
      </p:sp>
      <p:sp>
        <p:nvSpPr>
          <p:cNvPr id="776" name="Google Shape;776;p16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3217500" cy="944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Arial Black" panose="020B0A04020102020204" pitchFamily="34" charset="0"/>
                <a:cs typeface="CodeNewRoman Nerd Font" panose="020B0609020204030204" pitchFamily="49" charset="0"/>
              </a:rPr>
              <a:t>FOR WHAT?</a:t>
            </a:r>
            <a:endParaRPr sz="1200" b="1" dirty="0">
              <a:latin typeface="Arial Black" panose="020B0A04020102020204" pitchFamily="34" charset="0"/>
              <a:cs typeface="CodeNewRoman Nerd Font" panose="020B0609020204030204" pitchFamily="49" charset="0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dirty="0"/>
              <a:t>To independently manage, analyze, and predict the grades of undergraduate students</a:t>
            </a:r>
            <a:endParaRPr dirty="0"/>
          </a:p>
        </p:txBody>
      </p:sp>
      <p:sp>
        <p:nvSpPr>
          <p:cNvPr id="778" name="Google Shape;778;p16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776;p16">
            <a:extLst>
              <a:ext uri="{FF2B5EF4-FFF2-40B4-BE49-F238E27FC236}">
                <a16:creationId xmlns:a16="http://schemas.microsoft.com/office/drawing/2014/main" id="{3E53DCD6-B27E-4B48-82DC-31594CC70433}"/>
              </a:ext>
            </a:extLst>
          </p:cNvPr>
          <p:cNvSpPr txBox="1">
            <a:spLocks/>
          </p:cNvSpPr>
          <p:nvPr/>
        </p:nvSpPr>
        <p:spPr>
          <a:xfrm>
            <a:off x="4762871" y="1352550"/>
            <a:ext cx="3217500" cy="94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Nunito"/>
              <a:buChar char="✘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Nunito"/>
              <a:buChar char="-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Nunito"/>
              <a:buChar char="-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Arial Black" panose="020B0A04020102020204" pitchFamily="34" charset="0"/>
              </a:rPr>
              <a:t>FOR WHOM?</a:t>
            </a:r>
            <a:endParaRPr lang="en-US" sz="1200" dirty="0">
              <a:latin typeface="Arial Black" panose="020B0A04020102020204" pitchFamily="34" charset="0"/>
            </a:endParaRP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dirty="0"/>
              <a:t>Without the involvement of instructors or lecturers, undergraduate students use it on their own.</a:t>
            </a:r>
            <a:endParaRPr lang="en-US" dirty="0"/>
          </a:p>
        </p:txBody>
      </p:sp>
      <p:sp>
        <p:nvSpPr>
          <p:cNvPr id="15" name="Google Shape;776;p16">
            <a:extLst>
              <a:ext uri="{FF2B5EF4-FFF2-40B4-BE49-F238E27FC236}">
                <a16:creationId xmlns:a16="http://schemas.microsoft.com/office/drawing/2014/main" id="{EE2F61BF-A103-405D-81C8-1B653EB2B3D7}"/>
              </a:ext>
            </a:extLst>
          </p:cNvPr>
          <p:cNvSpPr txBox="1">
            <a:spLocks/>
          </p:cNvSpPr>
          <p:nvPr/>
        </p:nvSpPr>
        <p:spPr>
          <a:xfrm>
            <a:off x="2963250" y="2514878"/>
            <a:ext cx="3217500" cy="262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Nunito"/>
              <a:buChar char="✘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Nunito"/>
              <a:buChar char="-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Nunito"/>
              <a:buChar char="-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Arial Black" panose="020B0A04020102020204" pitchFamily="34" charset="0"/>
              </a:rPr>
              <a:t>WHY?</a:t>
            </a:r>
            <a:endParaRPr lang="en-US" sz="1200" dirty="0">
              <a:latin typeface="Arial Black" panose="020B0A04020102020204" pitchFamily="34" charset="0"/>
            </a:endParaRP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dirty="0"/>
              <a:t>To keep track of information such as results, progress, students, courses, and exams.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dirty="0"/>
              <a:t>To minimize the amount of time spent manually managing results, activities, and details of students.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dirty="0"/>
              <a:t>To keep track of all the information regarding the student's course and exams.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dirty="0"/>
              <a:t>To get idea about </a:t>
            </a:r>
            <a:r>
              <a:rPr lang="en-US" sz="1200"/>
              <a:t>their performance</a:t>
            </a:r>
            <a:endParaRPr lang="en-US" sz="1200" dirty="0"/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n-US" sz="1200" dirty="0"/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Google Shape;1365;p50">
            <a:extLst>
              <a:ext uri="{FF2B5EF4-FFF2-40B4-BE49-F238E27FC236}">
                <a16:creationId xmlns:a16="http://schemas.microsoft.com/office/drawing/2014/main" id="{7760D324-95AD-4824-8319-834407F2E936}"/>
              </a:ext>
            </a:extLst>
          </p:cNvPr>
          <p:cNvSpPr/>
          <p:nvPr/>
        </p:nvSpPr>
        <p:spPr>
          <a:xfrm rot="10800000">
            <a:off x="828999" y="1618318"/>
            <a:ext cx="938840" cy="65702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65;p50">
            <a:extLst>
              <a:ext uri="{FF2B5EF4-FFF2-40B4-BE49-F238E27FC236}">
                <a16:creationId xmlns:a16="http://schemas.microsoft.com/office/drawing/2014/main" id="{6277E296-CCD7-4475-B7A3-267383513AF3}"/>
              </a:ext>
            </a:extLst>
          </p:cNvPr>
          <p:cNvSpPr/>
          <p:nvPr/>
        </p:nvSpPr>
        <p:spPr>
          <a:xfrm rot="10800000">
            <a:off x="4762871" y="1618319"/>
            <a:ext cx="938840" cy="65702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65;p50">
            <a:extLst>
              <a:ext uri="{FF2B5EF4-FFF2-40B4-BE49-F238E27FC236}">
                <a16:creationId xmlns:a16="http://schemas.microsoft.com/office/drawing/2014/main" id="{CC96FF40-C772-4AE7-9568-46CC3416234B}"/>
              </a:ext>
            </a:extLst>
          </p:cNvPr>
          <p:cNvSpPr/>
          <p:nvPr/>
        </p:nvSpPr>
        <p:spPr>
          <a:xfrm rot="10800000">
            <a:off x="2963250" y="2737158"/>
            <a:ext cx="938840" cy="65702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7DE0E-51A6-4258-BCB1-D5C3D71860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D1BA2-036B-42D4-B312-9F8B3E9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61" y="1235889"/>
            <a:ext cx="4233863" cy="3504656"/>
          </a:xfrm>
          <a:prstGeom prst="rect">
            <a:avLst/>
          </a:prstGeom>
        </p:spPr>
      </p:pic>
      <p:sp>
        <p:nvSpPr>
          <p:cNvPr id="8" name="Google Shape;774;p16">
            <a:extLst>
              <a:ext uri="{FF2B5EF4-FFF2-40B4-BE49-F238E27FC236}">
                <a16:creationId xmlns:a16="http://schemas.microsoft.com/office/drawing/2014/main" id="{A73CD09E-EBD5-4BF4-8AAC-57104D9FD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450" y="51214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Organization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17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7DE0E-51A6-4258-BCB1-D5C3D71860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CD82D6E-F8BF-4F9E-B7A4-99AECFCD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6" y="757354"/>
            <a:ext cx="7073719" cy="4262665"/>
          </a:xfrm>
          <a:prstGeom prst="rect">
            <a:avLst/>
          </a:prstGeom>
        </p:spPr>
      </p:pic>
      <p:sp>
        <p:nvSpPr>
          <p:cNvPr id="8" name="Google Shape;774;p16">
            <a:extLst>
              <a:ext uri="{FF2B5EF4-FFF2-40B4-BE49-F238E27FC236}">
                <a16:creationId xmlns:a16="http://schemas.microsoft.com/office/drawing/2014/main" id="{A73CD09E-EBD5-4BF4-8AAC-57104D9FD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666" y="26289"/>
            <a:ext cx="5412059" cy="4746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of Data through the 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8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834" name="Google Shape;834;p23"/>
          <p:cNvSpPr txBox="1">
            <a:spLocks noGrp="1"/>
          </p:cNvSpPr>
          <p:nvPr>
            <p:ph type="body" idx="1"/>
          </p:nvPr>
        </p:nvSpPr>
        <p:spPr>
          <a:xfrm>
            <a:off x="919345" y="2132671"/>
            <a:ext cx="5727917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Android Studio</a:t>
            </a:r>
            <a:endParaRPr b="1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" dirty="0"/>
              <a:t>This is devoloped by Android Studio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" dirty="0"/>
              <a:t>Used Android version 9.0 (Pie) as minimum android version that supports this app.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" dirty="0"/>
              <a:t>his app run approximately 69% of Android devices around the world</a:t>
            </a:r>
            <a:endParaRPr dirty="0"/>
          </a:p>
        </p:txBody>
      </p:sp>
      <p:sp>
        <p:nvSpPr>
          <p:cNvPr id="837" name="Google Shape;837;p2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0410B9D-CEE1-4601-B0BE-6572D4B0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1" y="1144859"/>
            <a:ext cx="1097569" cy="9878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834" name="Google Shape;834;p23"/>
          <p:cNvSpPr txBox="1">
            <a:spLocks noGrp="1"/>
          </p:cNvSpPr>
          <p:nvPr>
            <p:ph type="body" idx="1"/>
          </p:nvPr>
        </p:nvSpPr>
        <p:spPr>
          <a:xfrm>
            <a:off x="919345" y="2132671"/>
            <a:ext cx="6611445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JAVA</a:t>
            </a:r>
            <a:endParaRPr b="1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" dirty="0"/>
              <a:t>All the </a:t>
            </a:r>
            <a:r>
              <a:rPr lang="en-US" dirty="0"/>
              <a:t>front-end</a:t>
            </a:r>
            <a:r>
              <a:rPr lang="en" dirty="0"/>
              <a:t> logic has been written in Android Java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" dirty="0"/>
              <a:t>O</a:t>
            </a:r>
            <a:r>
              <a:rPr lang="en-US" dirty="0"/>
              <a:t>OP</a:t>
            </a:r>
            <a:r>
              <a:rPr lang="en" dirty="0"/>
              <a:t> techniques are used to reduce complexity of classes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Used to connect back-end with UI of the app</a:t>
            </a:r>
            <a:endParaRPr dirty="0"/>
          </a:p>
        </p:txBody>
      </p:sp>
      <p:sp>
        <p:nvSpPr>
          <p:cNvPr id="837" name="Google Shape;837;p2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0F441A3-7B98-40F6-9683-58A737FA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95" y="1143721"/>
            <a:ext cx="966299" cy="9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834" name="Google Shape;834;p23"/>
          <p:cNvSpPr txBox="1">
            <a:spLocks noGrp="1"/>
          </p:cNvSpPr>
          <p:nvPr>
            <p:ph type="body" idx="1"/>
          </p:nvPr>
        </p:nvSpPr>
        <p:spPr>
          <a:xfrm>
            <a:off x="919345" y="2005520"/>
            <a:ext cx="5727917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MySQL</a:t>
            </a:r>
            <a:endParaRPr b="1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" dirty="0"/>
              <a:t>his is used as </a:t>
            </a:r>
            <a:r>
              <a:rPr lang="en-US" dirty="0"/>
              <a:t>an open-source relational database management system</a:t>
            </a:r>
            <a:endParaRPr lang="en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" dirty="0"/>
              <a:t>All the back-end of application managed in here using table structure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WebAPI is deployed using the Apache server</a:t>
            </a:r>
            <a:endParaRPr dirty="0"/>
          </a:p>
        </p:txBody>
      </p:sp>
      <p:sp>
        <p:nvSpPr>
          <p:cNvPr id="837" name="Google Shape;837;p2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D0E62E2-E00F-4FBD-B49F-06000BC8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1" y="906966"/>
            <a:ext cx="1647831" cy="1098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B9DEFD-1DDD-4A7F-A835-77905445B01B}"/>
              </a:ext>
            </a:extLst>
          </p:cNvPr>
          <p:cNvSpPr txBox="1"/>
          <p:nvPr/>
        </p:nvSpPr>
        <p:spPr>
          <a:xfrm>
            <a:off x="2882590" y="2559575"/>
            <a:ext cx="5765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0786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3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Plan</a:t>
            </a:r>
            <a:endParaRPr dirty="0"/>
          </a:p>
        </p:txBody>
      </p:sp>
      <p:sp>
        <p:nvSpPr>
          <p:cNvPr id="1147" name="Google Shape;1147;p4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1148" name="Google Shape;1148;p43"/>
          <p:cNvGraphicFramePr/>
          <p:nvPr>
            <p:extLst>
              <p:ext uri="{D42A27DB-BD31-4B8C-83A1-F6EECF244321}">
                <p14:modId xmlns:p14="http://schemas.microsoft.com/office/powerpoint/2010/main" val="3256219949"/>
              </p:ext>
            </p:extLst>
          </p:nvPr>
        </p:nvGraphicFramePr>
        <p:xfrm>
          <a:off x="1204331" y="1256371"/>
          <a:ext cx="6772504" cy="3293328"/>
        </p:xfrm>
        <a:graphic>
          <a:graphicData uri="http://schemas.openxmlformats.org/drawingml/2006/table">
            <a:tbl>
              <a:tblPr>
                <a:noFill/>
                <a:tableStyleId>{11B854F4-DAD3-4796-B587-69EDEEDD8DB9}</a:tableStyleId>
              </a:tblPr>
              <a:tblGrid>
                <a:gridCol w="116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0449">
                  <a:extLst>
                    <a:ext uri="{9D8B030D-6E8A-4147-A177-3AD203B41FA5}">
                      <a16:colId xmlns:a16="http://schemas.microsoft.com/office/drawing/2014/main" val="288897265"/>
                    </a:ext>
                  </a:extLst>
                </a:gridCol>
              </a:tblGrid>
              <a:tr h="3601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</a:t>
                      </a: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Solution Architecture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Designing UI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Exam break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Designing the database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Connecting Database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Additional Features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ly template">
  <a:themeElements>
    <a:clrScheme name="Custom 347">
      <a:dk1>
        <a:srgbClr val="21355A"/>
      </a:dk1>
      <a:lt1>
        <a:srgbClr val="FFFFFF"/>
      </a:lt1>
      <a:dk2>
        <a:srgbClr val="59BB00"/>
      </a:dk2>
      <a:lt2>
        <a:srgbClr val="00BABE"/>
      </a:lt2>
      <a:accent1>
        <a:srgbClr val="3AA0FF"/>
      </a:accent1>
      <a:accent2>
        <a:srgbClr val="3924BB"/>
      </a:accent2>
      <a:accent3>
        <a:srgbClr val="D63ED1"/>
      </a:accent3>
      <a:accent4>
        <a:srgbClr val="FF0000"/>
      </a:accent4>
      <a:accent5>
        <a:srgbClr val="FF8200"/>
      </a:accent5>
      <a:accent6>
        <a:srgbClr val="FFCC00"/>
      </a:accent6>
      <a:hlink>
        <a:srgbClr val="1C7AD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392</Words>
  <Application>Microsoft Office PowerPoint</Application>
  <PresentationFormat>On-screen Show (16:9)</PresentationFormat>
  <Paragraphs>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Adobe Devanagari</vt:lpstr>
      <vt:lpstr>Arial</vt:lpstr>
      <vt:lpstr>Arial Black</vt:lpstr>
      <vt:lpstr>Calibri</vt:lpstr>
      <vt:lpstr>Mali</vt:lpstr>
      <vt:lpstr>Nunito</vt:lpstr>
      <vt:lpstr>Source Sans Pro</vt:lpstr>
      <vt:lpstr>Wingdings</vt:lpstr>
      <vt:lpstr>Ely template</vt:lpstr>
      <vt:lpstr>STUDENT RESULTS MANAGEMENT SYSTEM</vt:lpstr>
      <vt:lpstr>Content</vt:lpstr>
      <vt:lpstr>Application Content</vt:lpstr>
      <vt:lpstr>System Organization</vt:lpstr>
      <vt:lpstr>Flow of Data through the System</vt:lpstr>
      <vt:lpstr>Technology Stack</vt:lpstr>
      <vt:lpstr>Technology Stack</vt:lpstr>
      <vt:lpstr>Technology Stack</vt:lpstr>
      <vt:lpstr>Project Plan</vt:lpstr>
      <vt:lpstr>Additional Features</vt:lpstr>
      <vt:lpstr>Team &amp; Progress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RESULTS MANAGEMENT SYSTEM</dc:title>
  <dc:creator>Jeewantha Udeshika</dc:creator>
  <cp:lastModifiedBy>K.A.I.M. KASTHURIPITIYA</cp:lastModifiedBy>
  <cp:revision>16</cp:revision>
  <dcterms:modified xsi:type="dcterms:W3CDTF">2022-02-23T15:42:19Z</dcterms:modified>
</cp:coreProperties>
</file>