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Hind Siliguri Bold" charset="1" panose="02000000000000000000"/>
      <p:regular r:id="rId32"/>
    </p:embeddedFont>
    <p:embeddedFont>
      <p:font typeface="Canva Sans Bold" charset="1" panose="020B0803030501040103"/>
      <p:regular r:id="rId33"/>
    </p:embeddedFont>
    <p:embeddedFont>
      <p:font typeface="Be Vietnam Ultra-Bold" charset="1" panose="00000900000000000000"/>
      <p:regular r:id="rId34"/>
    </p:embeddedFont>
    <p:embeddedFont>
      <p:font typeface="Hind Siliguri" charset="1" panose="02000000000000000000"/>
      <p:regular r:id="rId35"/>
    </p:embeddedFont>
    <p:embeddedFont>
      <p:font typeface="Be Vietnam" charset="1" panose="00000500000000000000"/>
      <p:regular r:id="rId36"/>
    </p:embeddedFont>
    <p:embeddedFont>
      <p:font typeface="Be Vietnam Medium" charset="1" panose="00000600000000000000"/>
      <p:regular r:id="rId37"/>
    </p:embeddedFont>
    <p:embeddedFont>
      <p:font typeface="Canva Sans" charset="1" panose="020B0503030501040103"/>
      <p:regular r:id="rId38"/>
    </p:embeddedFont>
    <p:embeddedFont>
      <p:font typeface="ITC Benguiat" charset="1" panose="02030603050306020704"/>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notesMasters/notesMaster1.xml" Type="http://schemas.openxmlformats.org/officeDocument/2006/relationships/notesMaster"/><Relationship Id="rId41" Target="theme/theme2.xml" Type="http://schemas.openxmlformats.org/officeDocument/2006/relationships/theme"/><Relationship Id="rId42" Target="notesSlides/notesSlide1.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hh</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3.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3.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jpe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22.jpe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2" Target="../notesSlides/notesSlide1.xml" Type="http://schemas.openxmlformats.org/officeDocument/2006/relationships/notesSlide"/><Relationship Id="rId3" Target="../media/image1.jpe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3.jpe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https://doi.org/10.1016/S0954-1810(99)00026-6" TargetMode="External" Type="http://schemas.openxmlformats.org/officeDocument/2006/relationships/hyperlink"/><Relationship Id="rId6" Target="https://doi.org/10.1016/j.asoc.2014.11.011" TargetMode="External" Type="http://schemas.openxmlformats.org/officeDocument/2006/relationships/hyperlink"/><Relationship Id="rId7" Target="https://doi.org/10.1016/j.matdes.2011.02.049" TargetMode="External" Type="http://schemas.openxmlformats.org/officeDocument/2006/relationships/hyperlink"/><Relationship Id="rId8" Target="https://doi.org/10.1016/S0924-0136(01)01198-0"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1689571">
            <a:off x="13782396" y="-1788784"/>
            <a:ext cx="3086100" cy="10715245"/>
            <a:chOff x="0" y="0"/>
            <a:chExt cx="812800" cy="2822122"/>
          </a:xfrm>
        </p:grpSpPr>
        <p:sp>
          <p:nvSpPr>
            <p:cNvPr name="Freeform 4" id="4"/>
            <p:cNvSpPr/>
            <p:nvPr/>
          </p:nvSpPr>
          <p:spPr>
            <a:xfrm flipH="false" flipV="false" rot="0">
              <a:off x="0" y="0"/>
              <a:ext cx="812800" cy="2822122"/>
            </a:xfrm>
            <a:custGeom>
              <a:avLst/>
              <a:gdLst/>
              <a:ahLst/>
              <a:cxnLst/>
              <a:rect r="r" b="b" t="t" l="l"/>
              <a:pathLst>
                <a:path h="2822122" w="812800">
                  <a:moveTo>
                    <a:pt x="0" y="0"/>
                  </a:moveTo>
                  <a:lnTo>
                    <a:pt x="812800" y="0"/>
                  </a:lnTo>
                  <a:lnTo>
                    <a:pt x="812800" y="2822122"/>
                  </a:lnTo>
                  <a:lnTo>
                    <a:pt x="0" y="2822122"/>
                  </a:lnTo>
                  <a:close/>
                </a:path>
              </a:pathLst>
            </a:custGeom>
            <a:solidFill>
              <a:srgbClr val="262262"/>
            </a:solidFill>
          </p:spPr>
        </p:sp>
        <p:sp>
          <p:nvSpPr>
            <p:cNvPr name="TextBox 5" id="5"/>
            <p:cNvSpPr txBox="true"/>
            <p:nvPr/>
          </p:nvSpPr>
          <p:spPr>
            <a:xfrm>
              <a:off x="0" y="-47625"/>
              <a:ext cx="812800" cy="2869747"/>
            </a:xfrm>
            <a:prstGeom prst="rect">
              <a:avLst/>
            </a:prstGeom>
          </p:spPr>
          <p:txBody>
            <a:bodyPr anchor="ctr" rtlCol="false" tIns="50800" lIns="50800" bIns="50800" rIns="50800"/>
            <a:lstStyle/>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p:txBody>
        </p:sp>
      </p:grpSp>
      <p:sp>
        <p:nvSpPr>
          <p:cNvPr name="Freeform 6" id="6"/>
          <p:cNvSpPr/>
          <p:nvPr/>
        </p:nvSpPr>
        <p:spPr>
          <a:xfrm flipH="false" flipV="true" rot="0">
            <a:off x="11582150" y="-457538"/>
            <a:ext cx="7026757" cy="11202077"/>
          </a:xfrm>
          <a:custGeom>
            <a:avLst/>
            <a:gdLst/>
            <a:ahLst/>
            <a:cxnLst/>
            <a:rect r="r" b="b" t="t" l="l"/>
            <a:pathLst>
              <a:path h="11202077" w="7026757">
                <a:moveTo>
                  <a:pt x="0" y="11202076"/>
                </a:moveTo>
                <a:lnTo>
                  <a:pt x="7026757" y="11202076"/>
                </a:lnTo>
                <a:lnTo>
                  <a:pt x="7026757" y="0"/>
                </a:lnTo>
                <a:lnTo>
                  <a:pt x="0" y="0"/>
                </a:lnTo>
                <a:lnTo>
                  <a:pt x="0" y="1120207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77935" y="1028700"/>
            <a:ext cx="11132996" cy="4352505"/>
            <a:chOff x="0" y="0"/>
            <a:chExt cx="3498255" cy="1367662"/>
          </a:xfrm>
        </p:grpSpPr>
        <p:sp>
          <p:nvSpPr>
            <p:cNvPr name="Freeform 8" id="8"/>
            <p:cNvSpPr/>
            <p:nvPr/>
          </p:nvSpPr>
          <p:spPr>
            <a:xfrm flipH="false" flipV="false" rot="0">
              <a:off x="0" y="0"/>
              <a:ext cx="3498255" cy="1367661"/>
            </a:xfrm>
            <a:custGeom>
              <a:avLst/>
              <a:gdLst/>
              <a:ahLst/>
              <a:cxnLst/>
              <a:rect r="r" b="b" t="t" l="l"/>
              <a:pathLst>
                <a:path h="1367661" w="3498255">
                  <a:moveTo>
                    <a:pt x="9736" y="0"/>
                  </a:moveTo>
                  <a:lnTo>
                    <a:pt x="3488519" y="0"/>
                  </a:lnTo>
                  <a:cubicBezTo>
                    <a:pt x="3493896" y="0"/>
                    <a:pt x="3498255" y="4359"/>
                    <a:pt x="3498255" y="9736"/>
                  </a:cubicBezTo>
                  <a:lnTo>
                    <a:pt x="3498255" y="1357926"/>
                  </a:lnTo>
                  <a:cubicBezTo>
                    <a:pt x="3498255" y="1363303"/>
                    <a:pt x="3493896" y="1367661"/>
                    <a:pt x="3488519" y="1367661"/>
                  </a:cubicBezTo>
                  <a:lnTo>
                    <a:pt x="9736" y="1367661"/>
                  </a:lnTo>
                  <a:cubicBezTo>
                    <a:pt x="4359" y="1367661"/>
                    <a:pt x="0" y="1363303"/>
                    <a:pt x="0" y="1357926"/>
                  </a:cubicBezTo>
                  <a:lnTo>
                    <a:pt x="0" y="9736"/>
                  </a:lnTo>
                  <a:cubicBezTo>
                    <a:pt x="0" y="4359"/>
                    <a:pt x="4359" y="0"/>
                    <a:pt x="9736" y="0"/>
                  </a:cubicBezTo>
                  <a:close/>
                </a:path>
              </a:pathLst>
            </a:custGeom>
            <a:solidFill>
              <a:srgbClr val="000000">
                <a:alpha val="0"/>
              </a:srgbClr>
            </a:solidFill>
            <a:ln w="95250" cap="sq">
              <a:solidFill>
                <a:srgbClr val="195759"/>
              </a:solidFill>
              <a:prstDash val="solid"/>
              <a:miter/>
            </a:ln>
          </p:spPr>
        </p:sp>
        <p:sp>
          <p:nvSpPr>
            <p:cNvPr name="TextBox 9" id="9"/>
            <p:cNvSpPr txBox="true"/>
            <p:nvPr/>
          </p:nvSpPr>
          <p:spPr>
            <a:xfrm>
              <a:off x="0" y="-47625"/>
              <a:ext cx="3498255" cy="1415287"/>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776963" y="1799555"/>
            <a:ext cx="9934940" cy="2725070"/>
          </a:xfrm>
          <a:prstGeom prst="rect">
            <a:avLst/>
          </a:prstGeom>
        </p:spPr>
        <p:txBody>
          <a:bodyPr anchor="t" rtlCol="false" tIns="0" lIns="0" bIns="0" rIns="0">
            <a:spAutoFit/>
          </a:bodyPr>
          <a:lstStyle/>
          <a:p>
            <a:pPr algn="ctr">
              <a:lnSpc>
                <a:spcPts val="7299"/>
              </a:lnSpc>
              <a:spcBef>
                <a:spcPct val="0"/>
              </a:spcBef>
            </a:pPr>
            <a:r>
              <a:rPr lang="en-US" b="true" sz="5213">
                <a:solidFill>
                  <a:srgbClr val="33326B"/>
                </a:solidFill>
                <a:latin typeface="Hind Siliguri Bold"/>
                <a:ea typeface="Hind Siliguri Bold"/>
                <a:cs typeface="Hind Siliguri Bold"/>
                <a:sym typeface="Hind Siliguri Bold"/>
              </a:rPr>
              <a:t>APPLICATION OF AI AND DEEP LEARNING IN POWDER METALLURGY</a:t>
            </a:r>
          </a:p>
        </p:txBody>
      </p:sp>
      <p:sp>
        <p:nvSpPr>
          <p:cNvPr name="TextBox 11" id="11"/>
          <p:cNvSpPr txBox="true"/>
          <p:nvPr/>
        </p:nvSpPr>
        <p:spPr>
          <a:xfrm rot="0">
            <a:off x="1028700" y="5988846"/>
            <a:ext cx="8255556" cy="537844"/>
          </a:xfrm>
          <a:prstGeom prst="rect">
            <a:avLst/>
          </a:prstGeom>
        </p:spPr>
        <p:txBody>
          <a:bodyPr anchor="t" rtlCol="false" tIns="0" lIns="0" bIns="0" rIns="0">
            <a:spAutoFit/>
          </a:bodyPr>
          <a:lstStyle/>
          <a:p>
            <a:pPr algn="just">
              <a:lnSpc>
                <a:spcPts val="4480"/>
              </a:lnSpc>
            </a:pPr>
            <a:r>
              <a:rPr lang="en-US" sz="3200" b="true">
                <a:solidFill>
                  <a:srgbClr val="33326B"/>
                </a:solidFill>
                <a:latin typeface="Canva Sans Bold"/>
                <a:ea typeface="Canva Sans Bold"/>
                <a:cs typeface="Canva Sans Bold"/>
                <a:sym typeface="Canva Sans Bold"/>
              </a:rPr>
              <a:t>                      Ishan Shrivastava    210005021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TextBox 3" id="3"/>
          <p:cNvSpPr txBox="true"/>
          <p:nvPr/>
        </p:nvSpPr>
        <p:spPr>
          <a:xfrm rot="0">
            <a:off x="3344539" y="1029502"/>
            <a:ext cx="13423272" cy="1938711"/>
          </a:xfrm>
          <a:prstGeom prst="rect">
            <a:avLst/>
          </a:prstGeom>
        </p:spPr>
        <p:txBody>
          <a:bodyPr anchor="t" rtlCol="false" tIns="0" lIns="0" bIns="0" rIns="0">
            <a:spAutoFit/>
          </a:bodyPr>
          <a:lstStyle/>
          <a:p>
            <a:pPr algn="ctr">
              <a:lnSpc>
                <a:spcPts val="5086"/>
              </a:lnSpc>
            </a:pPr>
            <a:r>
              <a:rPr lang="en-US" b="true" sz="4938" spc="158">
                <a:solidFill>
                  <a:srgbClr val="01003B"/>
                </a:solidFill>
                <a:latin typeface="Be Vietnam Ultra-Bold"/>
                <a:ea typeface="Be Vietnam Ultra-Bold"/>
                <a:cs typeface="Be Vietnam Ultra-Bold"/>
                <a:sym typeface="Be Vietnam Ultra-Bold"/>
              </a:rPr>
              <a:t> SIMPLIFYING THE POWDER METALLURGY MANUFACTURING PROCESS USING SOFT COMPUTING TOOLS</a:t>
            </a:r>
          </a:p>
        </p:txBody>
      </p:sp>
      <p:grpSp>
        <p:nvGrpSpPr>
          <p:cNvPr name="Group 4" id="4"/>
          <p:cNvGrpSpPr/>
          <p:nvPr/>
        </p:nvGrpSpPr>
        <p:grpSpPr>
          <a:xfrm rot="0">
            <a:off x="1028700" y="-2316256"/>
            <a:ext cx="19615407" cy="2921592"/>
            <a:chOff x="0" y="0"/>
            <a:chExt cx="5166198" cy="769473"/>
          </a:xfrm>
        </p:grpSpPr>
        <p:sp>
          <p:nvSpPr>
            <p:cNvPr name="Freeform 5" id="5"/>
            <p:cNvSpPr/>
            <p:nvPr/>
          </p:nvSpPr>
          <p:spPr>
            <a:xfrm flipH="false" flipV="false" rot="0">
              <a:off x="0" y="0"/>
              <a:ext cx="5166198" cy="769473"/>
            </a:xfrm>
            <a:custGeom>
              <a:avLst/>
              <a:gdLst/>
              <a:ahLst/>
              <a:cxnLst/>
              <a:rect r="r" b="b" t="t" l="l"/>
              <a:pathLst>
                <a:path h="769473" w="5166198">
                  <a:moveTo>
                    <a:pt x="0" y="0"/>
                  </a:moveTo>
                  <a:lnTo>
                    <a:pt x="5166198" y="0"/>
                  </a:lnTo>
                  <a:lnTo>
                    <a:pt x="5166198" y="769473"/>
                  </a:lnTo>
                  <a:lnTo>
                    <a:pt x="0" y="769473"/>
                  </a:lnTo>
                  <a:close/>
                </a:path>
              </a:pathLst>
            </a:custGeom>
            <a:solidFill>
              <a:srgbClr val="195759"/>
            </a:solidFill>
          </p:spPr>
        </p:sp>
        <p:sp>
          <p:nvSpPr>
            <p:cNvPr name="TextBox 6" id="6"/>
            <p:cNvSpPr txBox="true"/>
            <p:nvPr/>
          </p:nvSpPr>
          <p:spPr>
            <a:xfrm>
              <a:off x="0" y="-47625"/>
              <a:ext cx="5166198" cy="817098"/>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true" rot="-10800000">
            <a:off x="-2529274" y="-408557"/>
            <a:ext cx="6733160" cy="10734023"/>
          </a:xfrm>
          <a:custGeom>
            <a:avLst/>
            <a:gdLst/>
            <a:ahLst/>
            <a:cxnLst/>
            <a:rect r="r" b="b" t="t" l="l"/>
            <a:pathLst>
              <a:path h="10734023" w="6733160">
                <a:moveTo>
                  <a:pt x="0" y="10734023"/>
                </a:moveTo>
                <a:lnTo>
                  <a:pt x="6733160" y="10734023"/>
                </a:lnTo>
                <a:lnTo>
                  <a:pt x="6733160" y="0"/>
                </a:lnTo>
                <a:lnTo>
                  <a:pt x="0" y="0"/>
                </a:lnTo>
                <a:lnTo>
                  <a:pt x="0" y="1073402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476606" y="4568412"/>
            <a:ext cx="8265675" cy="694943"/>
          </a:xfrm>
          <a:prstGeom prst="rect">
            <a:avLst/>
          </a:prstGeom>
        </p:spPr>
        <p:txBody>
          <a:bodyPr anchor="t" rtlCol="false" tIns="0" lIns="0" bIns="0" rIns="0">
            <a:spAutoFit/>
          </a:bodyPr>
          <a:lstStyle/>
          <a:p>
            <a:pPr algn="ctr">
              <a:lnSpc>
                <a:spcPts val="5796"/>
              </a:lnSpc>
            </a:pPr>
            <a:r>
              <a:rPr lang="en-US" sz="4140" b="true">
                <a:solidFill>
                  <a:srgbClr val="01003B"/>
                </a:solidFill>
                <a:latin typeface="Canva Sans Bold"/>
                <a:ea typeface="Canva Sans Bold"/>
                <a:cs typeface="Canva Sans Bold"/>
                <a:sym typeface="Canva Sans Bold"/>
              </a:rPr>
              <a:t>Problem Associated:</a:t>
            </a:r>
          </a:p>
        </p:txBody>
      </p:sp>
      <p:sp>
        <p:nvSpPr>
          <p:cNvPr name="TextBox 9" id="9"/>
          <p:cNvSpPr txBox="true"/>
          <p:nvPr/>
        </p:nvSpPr>
        <p:spPr>
          <a:xfrm rot="0">
            <a:off x="8772739" y="4596987"/>
            <a:ext cx="7995072" cy="1506588"/>
          </a:xfrm>
          <a:prstGeom prst="rect">
            <a:avLst/>
          </a:prstGeom>
        </p:spPr>
        <p:txBody>
          <a:bodyPr anchor="t" rtlCol="false" tIns="0" lIns="0" bIns="0" rIns="0">
            <a:spAutoFit/>
          </a:bodyPr>
          <a:lstStyle/>
          <a:p>
            <a:pPr algn="ctr">
              <a:lnSpc>
                <a:spcPts val="3059"/>
              </a:lnSpc>
            </a:pPr>
            <a:r>
              <a:rPr lang="en-US" sz="2185">
                <a:solidFill>
                  <a:srgbClr val="01003B"/>
                </a:solidFill>
                <a:latin typeface="Canva Sans"/>
                <a:ea typeface="Canva Sans"/>
                <a:cs typeface="Canva Sans"/>
                <a:sym typeface="Canva Sans"/>
              </a:rPr>
              <a:t> Designing in P/M Labs often involves expensive experimentation and can be risky due to unknown properties of the final product.</a:t>
            </a:r>
          </a:p>
          <a:p>
            <a:pPr algn="ctr">
              <a:lnSpc>
                <a:spcPts val="3059"/>
              </a:lnSpc>
            </a:pPr>
          </a:p>
        </p:txBody>
      </p:sp>
      <p:sp>
        <p:nvSpPr>
          <p:cNvPr name="TextBox 10" id="10"/>
          <p:cNvSpPr txBox="true"/>
          <p:nvPr/>
        </p:nvSpPr>
        <p:spPr>
          <a:xfrm rot="0">
            <a:off x="8772739" y="7056267"/>
            <a:ext cx="8231825" cy="1125391"/>
          </a:xfrm>
          <a:prstGeom prst="rect">
            <a:avLst/>
          </a:prstGeom>
        </p:spPr>
        <p:txBody>
          <a:bodyPr anchor="t" rtlCol="false" tIns="0" lIns="0" bIns="0" rIns="0">
            <a:spAutoFit/>
          </a:bodyPr>
          <a:lstStyle/>
          <a:p>
            <a:pPr algn="ctr">
              <a:lnSpc>
                <a:spcPts val="3070"/>
              </a:lnSpc>
            </a:pPr>
            <a:r>
              <a:rPr lang="en-US" sz="2193">
                <a:solidFill>
                  <a:srgbClr val="01003B"/>
                </a:solidFill>
                <a:latin typeface="Canva Sans"/>
                <a:ea typeface="Canva Sans"/>
                <a:cs typeface="Canva Sans"/>
                <a:sym typeface="Canva Sans"/>
              </a:rPr>
              <a:t>The paper proposes using soft computing tools like neural networks and fuzzy logic to predict properties during designing phase.</a:t>
            </a:r>
          </a:p>
        </p:txBody>
      </p:sp>
      <p:sp>
        <p:nvSpPr>
          <p:cNvPr name="TextBox 11" id="11"/>
          <p:cNvSpPr txBox="true"/>
          <p:nvPr/>
        </p:nvSpPr>
        <p:spPr>
          <a:xfrm rot="0">
            <a:off x="1305825" y="7027692"/>
            <a:ext cx="8265675" cy="694943"/>
          </a:xfrm>
          <a:prstGeom prst="rect">
            <a:avLst/>
          </a:prstGeom>
        </p:spPr>
        <p:txBody>
          <a:bodyPr anchor="t" rtlCol="false" tIns="0" lIns="0" bIns="0" rIns="0">
            <a:spAutoFit/>
          </a:bodyPr>
          <a:lstStyle/>
          <a:p>
            <a:pPr algn="ctr">
              <a:lnSpc>
                <a:spcPts val="5796"/>
              </a:lnSpc>
            </a:pPr>
            <a:r>
              <a:rPr lang="en-US" sz="4140" b="true">
                <a:solidFill>
                  <a:srgbClr val="01003B"/>
                </a:solidFill>
                <a:latin typeface="Canva Sans Bold"/>
                <a:ea typeface="Canva Sans Bold"/>
                <a:cs typeface="Canva Sans Bold"/>
                <a:sym typeface="Canva Sans Bold"/>
              </a:rPr>
              <a:t>Solution Proposed: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3667785" y="-461451"/>
            <a:ext cx="7479071" cy="11923156"/>
          </a:xfrm>
          <a:custGeom>
            <a:avLst/>
            <a:gdLst/>
            <a:ahLst/>
            <a:cxnLst/>
            <a:rect r="r" b="b" t="t" l="l"/>
            <a:pathLst>
              <a:path h="11923156" w="7479071">
                <a:moveTo>
                  <a:pt x="0" y="11923156"/>
                </a:moveTo>
                <a:lnTo>
                  <a:pt x="7479070" y="11923156"/>
                </a:lnTo>
                <a:lnTo>
                  <a:pt x="7479070" y="0"/>
                </a:lnTo>
                <a:lnTo>
                  <a:pt x="0" y="0"/>
                </a:lnTo>
                <a:lnTo>
                  <a:pt x="0" y="1192315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804947" y="3551547"/>
            <a:ext cx="13823216" cy="3589671"/>
          </a:xfrm>
          <a:prstGeom prst="rect">
            <a:avLst/>
          </a:prstGeom>
        </p:spPr>
        <p:txBody>
          <a:bodyPr anchor="t" rtlCol="false" tIns="0" lIns="0" bIns="0" rIns="0">
            <a:spAutoFit/>
          </a:bodyPr>
          <a:lstStyle/>
          <a:p>
            <a:pPr algn="l" marL="496438" indent="-248219" lvl="1">
              <a:lnSpc>
                <a:spcPts val="3219"/>
              </a:lnSpc>
              <a:buFont typeface="Arial"/>
              <a:buChar char="•"/>
            </a:pPr>
            <a:r>
              <a:rPr lang="en-US" b="true" sz="2299">
                <a:solidFill>
                  <a:srgbClr val="01003B"/>
                </a:solidFill>
                <a:latin typeface="Canva Sans Bold"/>
                <a:ea typeface="Canva Sans Bold"/>
                <a:cs typeface="Canva Sans Bold"/>
                <a:sym typeface="Canva Sans Bold"/>
              </a:rPr>
              <a:t>Trial-and-error architecture: </a:t>
            </a:r>
            <a:r>
              <a:rPr lang="en-US" sz="2299">
                <a:solidFill>
                  <a:srgbClr val="01003B"/>
                </a:solidFill>
                <a:latin typeface="Canva Sans"/>
                <a:ea typeface="Canva Sans"/>
                <a:cs typeface="Canva Sans"/>
                <a:sym typeface="Canva Sans"/>
              </a:rPr>
              <a:t>Model structure was often determined without clear optimization.</a:t>
            </a:r>
          </a:p>
          <a:p>
            <a:pPr algn="l" marL="496438" indent="-248219" lvl="1">
              <a:lnSpc>
                <a:spcPts val="3219"/>
              </a:lnSpc>
              <a:buFont typeface="Arial"/>
              <a:buChar char="•"/>
            </a:pPr>
            <a:r>
              <a:rPr lang="en-US" b="true" sz="2299">
                <a:solidFill>
                  <a:srgbClr val="01003B"/>
                </a:solidFill>
                <a:latin typeface="Canva Sans Bold"/>
                <a:ea typeface="Canva Sans Bold"/>
                <a:cs typeface="Canva Sans Bold"/>
                <a:sym typeface="Canva Sans Bold"/>
              </a:rPr>
              <a:t>Overfitting: </a:t>
            </a:r>
            <a:r>
              <a:rPr lang="en-US" sz="2299">
                <a:solidFill>
                  <a:srgbClr val="01003B"/>
                </a:solidFill>
                <a:latin typeface="Canva Sans"/>
                <a:ea typeface="Canva Sans"/>
                <a:cs typeface="Canva Sans"/>
                <a:sym typeface="Canva Sans"/>
              </a:rPr>
              <a:t>Models might memorize training data without generalizing well to unseen data.</a:t>
            </a:r>
          </a:p>
          <a:p>
            <a:pPr algn="l" marL="496438" indent="-248219" lvl="1">
              <a:lnSpc>
                <a:spcPts val="3219"/>
              </a:lnSpc>
              <a:buFont typeface="Arial"/>
              <a:buChar char="•"/>
            </a:pPr>
            <a:r>
              <a:rPr lang="en-US" b="true" sz="2299">
                <a:solidFill>
                  <a:srgbClr val="01003B"/>
                </a:solidFill>
                <a:latin typeface="Canva Sans Bold"/>
                <a:ea typeface="Canva Sans Bold"/>
                <a:cs typeface="Canva Sans Bold"/>
                <a:sym typeface="Canva Sans Bold"/>
              </a:rPr>
              <a:t>Null data handling: </a:t>
            </a:r>
            <a:r>
              <a:rPr lang="en-US" sz="2299">
                <a:solidFill>
                  <a:srgbClr val="01003B"/>
                </a:solidFill>
                <a:latin typeface="Canva Sans"/>
                <a:ea typeface="Canva Sans"/>
                <a:cs typeface="Canva Sans"/>
                <a:sym typeface="Canva Sans"/>
              </a:rPr>
              <a:t>Inability to handle missing values (null entries) in the data.</a:t>
            </a:r>
          </a:p>
          <a:p>
            <a:pPr algn="l" marL="496438" indent="-248219" lvl="1">
              <a:lnSpc>
                <a:spcPts val="3219"/>
              </a:lnSpc>
              <a:buFont typeface="Arial"/>
              <a:buChar char="•"/>
            </a:pPr>
            <a:r>
              <a:rPr lang="en-US" b="true" sz="2299">
                <a:solidFill>
                  <a:srgbClr val="01003B"/>
                </a:solidFill>
                <a:latin typeface="Canva Sans Bold"/>
                <a:ea typeface="Canva Sans Bold"/>
                <a:cs typeface="Canva Sans Bold"/>
                <a:sym typeface="Canva Sans Bold"/>
              </a:rPr>
              <a:t>Biased accuracy measures: </a:t>
            </a:r>
            <a:r>
              <a:rPr lang="en-US" sz="2299">
                <a:solidFill>
                  <a:srgbClr val="01003B"/>
                </a:solidFill>
                <a:latin typeface="Canva Sans"/>
                <a:ea typeface="Canva Sans"/>
                <a:cs typeface="Canva Sans"/>
                <a:sym typeface="Canva Sans"/>
              </a:rPr>
              <a:t>Use of biased metrics like correlation coefficient instead of unbiased measures like Average Absolute Relative Error (AARE%).</a:t>
            </a:r>
          </a:p>
          <a:p>
            <a:pPr algn="l" marL="496438" indent="-248219" lvl="1">
              <a:lnSpc>
                <a:spcPts val="3219"/>
              </a:lnSpc>
              <a:buFont typeface="Arial"/>
              <a:buChar char="•"/>
            </a:pPr>
            <a:r>
              <a:rPr lang="en-US" b="true" sz="2299">
                <a:solidFill>
                  <a:srgbClr val="01003B"/>
                </a:solidFill>
                <a:latin typeface="Canva Sans Bold"/>
                <a:ea typeface="Canva Sans Bold"/>
                <a:cs typeface="Canva Sans Bold"/>
                <a:sym typeface="Canva Sans Bold"/>
              </a:rPr>
              <a:t>Slow convergence: </a:t>
            </a:r>
            <a:r>
              <a:rPr lang="en-US" sz="2299">
                <a:solidFill>
                  <a:srgbClr val="01003B"/>
                </a:solidFill>
                <a:latin typeface="Canva Sans"/>
                <a:ea typeface="Canva Sans"/>
                <a:cs typeface="Canva Sans"/>
                <a:sym typeface="Canva Sans"/>
              </a:rPr>
              <a:t>Existing models required excessively long training times.</a:t>
            </a:r>
          </a:p>
          <a:p>
            <a:pPr algn="l">
              <a:lnSpc>
                <a:spcPts val="3219"/>
              </a:lnSpc>
            </a:pPr>
          </a:p>
          <a:p>
            <a:pPr algn="l">
              <a:lnSpc>
                <a:spcPts val="3219"/>
              </a:lnSpc>
            </a:pPr>
          </a:p>
        </p:txBody>
      </p:sp>
      <p:grpSp>
        <p:nvGrpSpPr>
          <p:cNvPr name="Group 8" id="8"/>
          <p:cNvGrpSpPr/>
          <p:nvPr/>
        </p:nvGrpSpPr>
        <p:grpSpPr>
          <a:xfrm rot="0">
            <a:off x="1776808" y="6788332"/>
            <a:ext cx="12250587" cy="3808638"/>
            <a:chOff x="0" y="0"/>
            <a:chExt cx="3226492" cy="1003098"/>
          </a:xfrm>
        </p:grpSpPr>
        <p:sp>
          <p:nvSpPr>
            <p:cNvPr name="Freeform 9" id="9"/>
            <p:cNvSpPr/>
            <p:nvPr/>
          </p:nvSpPr>
          <p:spPr>
            <a:xfrm flipH="false" flipV="false" rot="0">
              <a:off x="0" y="0"/>
              <a:ext cx="3226492" cy="1003098"/>
            </a:xfrm>
            <a:custGeom>
              <a:avLst/>
              <a:gdLst/>
              <a:ahLst/>
              <a:cxnLst/>
              <a:rect r="r" b="b" t="t" l="l"/>
              <a:pathLst>
                <a:path h="1003098" w="3226492">
                  <a:moveTo>
                    <a:pt x="32230" y="0"/>
                  </a:moveTo>
                  <a:lnTo>
                    <a:pt x="3194262" y="0"/>
                  </a:lnTo>
                  <a:cubicBezTo>
                    <a:pt x="3202810" y="0"/>
                    <a:pt x="3211008" y="3396"/>
                    <a:pt x="3217052" y="9440"/>
                  </a:cubicBezTo>
                  <a:cubicBezTo>
                    <a:pt x="3223096" y="15484"/>
                    <a:pt x="3226492" y="23682"/>
                    <a:pt x="3226492" y="32230"/>
                  </a:cubicBezTo>
                  <a:lnTo>
                    <a:pt x="3226492" y="970868"/>
                  </a:lnTo>
                  <a:cubicBezTo>
                    <a:pt x="3226492" y="988668"/>
                    <a:pt x="3212062" y="1003098"/>
                    <a:pt x="3194262" y="1003098"/>
                  </a:cubicBezTo>
                  <a:lnTo>
                    <a:pt x="32230" y="1003098"/>
                  </a:lnTo>
                  <a:cubicBezTo>
                    <a:pt x="14430" y="1003098"/>
                    <a:pt x="0" y="988668"/>
                    <a:pt x="0" y="970868"/>
                  </a:cubicBezTo>
                  <a:lnTo>
                    <a:pt x="0" y="32230"/>
                  </a:lnTo>
                  <a:cubicBezTo>
                    <a:pt x="0" y="14430"/>
                    <a:pt x="14430" y="0"/>
                    <a:pt x="32230" y="0"/>
                  </a:cubicBezTo>
                  <a:close/>
                </a:path>
              </a:pathLst>
            </a:custGeom>
            <a:solidFill>
              <a:srgbClr val="2EE5A7"/>
            </a:solidFill>
          </p:spPr>
        </p:sp>
        <p:sp>
          <p:nvSpPr>
            <p:cNvPr name="TextBox 10" id="10"/>
            <p:cNvSpPr txBox="true"/>
            <p:nvPr/>
          </p:nvSpPr>
          <p:spPr>
            <a:xfrm>
              <a:off x="0" y="-47625"/>
              <a:ext cx="3226492" cy="1050723"/>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1776808" y="308352"/>
            <a:ext cx="13100242" cy="1543050"/>
          </a:xfrm>
          <a:prstGeom prst="rect">
            <a:avLst/>
          </a:prstGeom>
        </p:spPr>
        <p:txBody>
          <a:bodyPr anchor="t" rtlCol="false" tIns="0" lIns="0" bIns="0" rIns="0">
            <a:spAutoFit/>
          </a:bodyPr>
          <a:lstStyle/>
          <a:p>
            <a:pPr algn="ctr">
              <a:lnSpc>
                <a:spcPts val="6299"/>
              </a:lnSpc>
            </a:pPr>
            <a:r>
              <a:rPr lang="en-US" sz="4499" b="true">
                <a:solidFill>
                  <a:srgbClr val="01003B"/>
                </a:solidFill>
                <a:latin typeface="Canva Sans Bold"/>
                <a:ea typeface="Canva Sans Bold"/>
                <a:cs typeface="Canva Sans Bold"/>
                <a:sym typeface="Canva Sans Bold"/>
              </a:rPr>
              <a:t>Short Comings of Existing Computing Techniques</a:t>
            </a:r>
          </a:p>
        </p:txBody>
      </p:sp>
      <p:sp>
        <p:nvSpPr>
          <p:cNvPr name="TextBox 12" id="12"/>
          <p:cNvSpPr txBox="true"/>
          <p:nvPr/>
        </p:nvSpPr>
        <p:spPr>
          <a:xfrm rot="0">
            <a:off x="1804947" y="2774307"/>
            <a:ext cx="13338346" cy="789305"/>
          </a:xfrm>
          <a:prstGeom prst="rect">
            <a:avLst/>
          </a:prstGeom>
        </p:spPr>
        <p:txBody>
          <a:bodyPr anchor="t" rtlCol="false" tIns="0" lIns="0" bIns="0" rIns="0">
            <a:spAutoFit/>
          </a:bodyPr>
          <a:lstStyle/>
          <a:p>
            <a:pPr algn="l" marL="496571" indent="-248285" lvl="1">
              <a:lnSpc>
                <a:spcPts val="3220"/>
              </a:lnSpc>
              <a:buFont typeface="Arial"/>
              <a:buChar char="•"/>
            </a:pPr>
            <a:r>
              <a:rPr lang="en-US" b="true" sz="2300">
                <a:solidFill>
                  <a:srgbClr val="01003B"/>
                </a:solidFill>
                <a:latin typeface="Canva Sans Bold"/>
                <a:ea typeface="Canva Sans Bold"/>
                <a:cs typeface="Canva Sans Bold"/>
                <a:sym typeface="Canva Sans Bold"/>
              </a:rPr>
              <a:t>Limited Prediction: </a:t>
            </a:r>
            <a:r>
              <a:rPr lang="en-US" sz="2300">
                <a:solidFill>
                  <a:srgbClr val="01003B"/>
                </a:solidFill>
                <a:latin typeface="Canva Sans"/>
                <a:ea typeface="Canva Sans"/>
                <a:cs typeface="Canva Sans"/>
                <a:sym typeface="Canva Sans"/>
              </a:rPr>
              <a:t>Most prior research focused on predicting only a few linear parameters.</a:t>
            </a:r>
          </a:p>
        </p:txBody>
      </p:sp>
      <p:sp>
        <p:nvSpPr>
          <p:cNvPr name="TextBox 13" id="13"/>
          <p:cNvSpPr txBox="true"/>
          <p:nvPr/>
        </p:nvSpPr>
        <p:spPr>
          <a:xfrm rot="0">
            <a:off x="2012580" y="7084068"/>
            <a:ext cx="11779043" cy="3328035"/>
          </a:xfrm>
          <a:prstGeom prst="rect">
            <a:avLst/>
          </a:prstGeom>
        </p:spPr>
        <p:txBody>
          <a:bodyPr anchor="t" rtlCol="false" tIns="0" lIns="0" bIns="0" rIns="0">
            <a:spAutoFit/>
          </a:bodyPr>
          <a:lstStyle/>
          <a:p>
            <a:pPr algn="l">
              <a:lnSpc>
                <a:spcPts val="2940"/>
              </a:lnSpc>
            </a:pPr>
          </a:p>
          <a:p>
            <a:pPr algn="l">
              <a:lnSpc>
                <a:spcPts val="2940"/>
              </a:lnSpc>
            </a:pPr>
            <a:r>
              <a:rPr lang="en-US" sz="2100">
                <a:solidFill>
                  <a:srgbClr val="01003B"/>
                </a:solidFill>
                <a:latin typeface="Canva Sans"/>
                <a:ea typeface="Canva Sans"/>
                <a:cs typeface="Canva Sans"/>
                <a:sym typeface="Canva Sans"/>
              </a:rPr>
              <a:t>1) </a:t>
            </a:r>
            <a:r>
              <a:rPr lang="en-US" sz="2100" u="sng">
                <a:solidFill>
                  <a:srgbClr val="01003B"/>
                </a:solidFill>
                <a:latin typeface="Canva Sans"/>
                <a:ea typeface="Canva Sans"/>
                <a:cs typeface="Canva Sans"/>
                <a:sym typeface="Canva Sans"/>
              </a:rPr>
              <a:t>PRNET Model</a:t>
            </a:r>
            <a:r>
              <a:rPr lang="en-US" sz="2100">
                <a:solidFill>
                  <a:srgbClr val="01003B"/>
                </a:solidFill>
                <a:latin typeface="Canva Sans"/>
                <a:ea typeface="Canva Sans"/>
                <a:cs typeface="Canva Sans"/>
                <a:sym typeface="Canva Sans"/>
              </a:rPr>
              <a:t> : PCA - Radial Basis Function neural network. </a:t>
            </a:r>
          </a:p>
          <a:p>
            <a:pPr algn="l" marL="453392" indent="-226696" lvl="1">
              <a:lnSpc>
                <a:spcPts val="2940"/>
              </a:lnSpc>
              <a:buFont typeface="Arial"/>
              <a:buChar char="•"/>
            </a:pPr>
            <a:r>
              <a:rPr lang="en-US" sz="2100">
                <a:solidFill>
                  <a:srgbClr val="01003B"/>
                </a:solidFill>
                <a:latin typeface="Canva Sans"/>
                <a:ea typeface="Canva Sans"/>
                <a:cs typeface="Canva Sans"/>
                <a:sym typeface="Canva Sans"/>
              </a:rPr>
              <a:t>Principle Component Analysis : This is a </a:t>
            </a:r>
            <a:r>
              <a:rPr lang="en-US" sz="2100">
                <a:solidFill>
                  <a:srgbClr val="FF0000"/>
                </a:solidFill>
                <a:latin typeface="Canva Sans"/>
                <a:ea typeface="Canva Sans"/>
                <a:cs typeface="Canva Sans"/>
                <a:sym typeface="Canva Sans"/>
              </a:rPr>
              <a:t>dimensionality reduction</a:t>
            </a:r>
            <a:r>
              <a:rPr lang="en-US" sz="2100">
                <a:solidFill>
                  <a:srgbClr val="01003B"/>
                </a:solidFill>
                <a:latin typeface="Canva Sans"/>
                <a:ea typeface="Canva Sans"/>
                <a:cs typeface="Canva Sans"/>
                <a:sym typeface="Canva Sans"/>
              </a:rPr>
              <a:t> technique that identifies the important underlying variables in a high-dimensional dataset.</a:t>
            </a:r>
          </a:p>
          <a:p>
            <a:pPr algn="l" marL="453392" indent="-226696" lvl="1">
              <a:lnSpc>
                <a:spcPts val="2940"/>
              </a:lnSpc>
              <a:buFont typeface="Arial"/>
              <a:buChar char="•"/>
            </a:pPr>
            <a:r>
              <a:rPr lang="en-US" sz="2100">
                <a:solidFill>
                  <a:srgbClr val="01003B"/>
                </a:solidFill>
                <a:latin typeface="Canva Sans"/>
                <a:ea typeface="Canva Sans"/>
                <a:cs typeface="Canva Sans"/>
                <a:sym typeface="Canva Sans"/>
              </a:rPr>
              <a:t> Radial Basis Function (RBF) Neural Network : This is a type of artificial neural network that uses radial basis functions as activation functions in its hidden layer.</a:t>
            </a:r>
          </a:p>
          <a:p>
            <a:pPr algn="l">
              <a:lnSpc>
                <a:spcPts val="2940"/>
              </a:lnSpc>
            </a:pPr>
            <a:r>
              <a:rPr lang="en-US" sz="2100">
                <a:solidFill>
                  <a:srgbClr val="01003B"/>
                </a:solidFill>
                <a:latin typeface="Canva Sans"/>
                <a:ea typeface="Canva Sans"/>
                <a:cs typeface="Canva Sans"/>
                <a:sym typeface="Canva Sans"/>
              </a:rPr>
              <a:t>2) </a:t>
            </a:r>
            <a:r>
              <a:rPr lang="en-US" sz="2100" u="sng">
                <a:solidFill>
                  <a:srgbClr val="01003B"/>
                </a:solidFill>
                <a:latin typeface="Canva Sans"/>
                <a:ea typeface="Canva Sans"/>
                <a:cs typeface="Canva Sans"/>
                <a:sym typeface="Canva Sans"/>
              </a:rPr>
              <a:t>Fuzzy Logic</a:t>
            </a:r>
            <a:r>
              <a:rPr lang="en-US" sz="2100">
                <a:solidFill>
                  <a:srgbClr val="01003B"/>
                </a:solidFill>
                <a:latin typeface="Canva Sans"/>
                <a:ea typeface="Canva Sans"/>
                <a:cs typeface="Canva Sans"/>
                <a:sym typeface="Canva Sans"/>
              </a:rPr>
              <a:t> :  Fuzzy logic system is intended to </a:t>
            </a:r>
            <a:r>
              <a:rPr lang="en-US" sz="2100">
                <a:solidFill>
                  <a:srgbClr val="FF0000"/>
                </a:solidFill>
                <a:latin typeface="Canva Sans"/>
                <a:ea typeface="Canva Sans"/>
                <a:cs typeface="Canva Sans"/>
                <a:sym typeface="Canva Sans"/>
              </a:rPr>
              <a:t>refine or adjust the input ranges</a:t>
            </a:r>
            <a:r>
              <a:rPr lang="en-US" sz="2100">
                <a:solidFill>
                  <a:srgbClr val="01003B"/>
                </a:solidFill>
                <a:latin typeface="Canva Sans"/>
                <a:ea typeface="Canva Sans"/>
                <a:cs typeface="Canva Sans"/>
                <a:sym typeface="Canva Sans"/>
              </a:rPr>
              <a:t> for the  RBFNN model based on the fuzzy rules and input values.</a:t>
            </a:r>
          </a:p>
          <a:p>
            <a:pPr algn="l">
              <a:lnSpc>
                <a:spcPts val="2940"/>
              </a:lnSpc>
            </a:pPr>
          </a:p>
        </p:txBody>
      </p:sp>
      <p:sp>
        <p:nvSpPr>
          <p:cNvPr name="TextBox 14" id="14"/>
          <p:cNvSpPr txBox="true"/>
          <p:nvPr/>
        </p:nvSpPr>
        <p:spPr>
          <a:xfrm rot="0">
            <a:off x="2047383" y="6903728"/>
            <a:ext cx="13338346" cy="389255"/>
          </a:xfrm>
          <a:prstGeom prst="rect">
            <a:avLst/>
          </a:prstGeom>
        </p:spPr>
        <p:txBody>
          <a:bodyPr anchor="t" rtlCol="false" tIns="0" lIns="0" bIns="0" rIns="0">
            <a:spAutoFit/>
          </a:bodyPr>
          <a:lstStyle/>
          <a:p>
            <a:pPr algn="l">
              <a:lnSpc>
                <a:spcPts val="3220"/>
              </a:lnSpc>
            </a:pPr>
            <a:r>
              <a:rPr lang="en-US" sz="2300" b="true">
                <a:solidFill>
                  <a:srgbClr val="01003B"/>
                </a:solidFill>
                <a:latin typeface="Canva Sans Bold"/>
                <a:ea typeface="Canva Sans Bold"/>
                <a:cs typeface="Canva Sans Bold"/>
                <a:sym typeface="Canva Sans Bold"/>
              </a:rPr>
              <a:t>New Soft Computing Tools Used Here: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3938395" y="-595431"/>
            <a:ext cx="7479071" cy="11923156"/>
          </a:xfrm>
          <a:custGeom>
            <a:avLst/>
            <a:gdLst/>
            <a:ahLst/>
            <a:cxnLst/>
            <a:rect r="r" b="b" t="t" l="l"/>
            <a:pathLst>
              <a:path h="11923156" w="7479071">
                <a:moveTo>
                  <a:pt x="0" y="11923156"/>
                </a:moveTo>
                <a:lnTo>
                  <a:pt x="7479070" y="11923156"/>
                </a:lnTo>
                <a:lnTo>
                  <a:pt x="7479070" y="0"/>
                </a:lnTo>
                <a:lnTo>
                  <a:pt x="0" y="0"/>
                </a:lnTo>
                <a:lnTo>
                  <a:pt x="0" y="1192315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508848" y="266700"/>
            <a:ext cx="8193402" cy="811531"/>
          </a:xfrm>
          <a:prstGeom prst="rect">
            <a:avLst/>
          </a:prstGeom>
        </p:spPr>
        <p:txBody>
          <a:bodyPr anchor="t" rtlCol="false" tIns="0" lIns="0" bIns="0" rIns="0">
            <a:spAutoFit/>
          </a:bodyPr>
          <a:lstStyle/>
          <a:p>
            <a:pPr algn="ctr">
              <a:lnSpc>
                <a:spcPts val="6719"/>
              </a:lnSpc>
            </a:pPr>
            <a:r>
              <a:rPr lang="en-US" sz="4799" b="true">
                <a:solidFill>
                  <a:srgbClr val="01003B"/>
                </a:solidFill>
                <a:latin typeface="Canva Sans Bold"/>
                <a:ea typeface="Canva Sans Bold"/>
                <a:cs typeface="Canva Sans Bold"/>
                <a:sym typeface="Canva Sans Bold"/>
              </a:rPr>
              <a:t>Procedure Followed Here:</a:t>
            </a:r>
          </a:p>
        </p:txBody>
      </p:sp>
      <p:sp>
        <p:nvSpPr>
          <p:cNvPr name="TextBox 8" id="8"/>
          <p:cNvSpPr txBox="true"/>
          <p:nvPr/>
        </p:nvSpPr>
        <p:spPr>
          <a:xfrm rot="0">
            <a:off x="1508848" y="1563354"/>
            <a:ext cx="14198909" cy="3189621"/>
          </a:xfrm>
          <a:prstGeom prst="rect">
            <a:avLst/>
          </a:prstGeom>
        </p:spPr>
        <p:txBody>
          <a:bodyPr anchor="t" rtlCol="false" tIns="0" lIns="0" bIns="0" rIns="0">
            <a:spAutoFit/>
          </a:bodyPr>
          <a:lstStyle/>
          <a:p>
            <a:pPr algn="l">
              <a:lnSpc>
                <a:spcPts val="3219"/>
              </a:lnSpc>
            </a:pPr>
            <a:r>
              <a:rPr lang="en-US" sz="2299" b="true">
                <a:solidFill>
                  <a:srgbClr val="01003B"/>
                </a:solidFill>
                <a:latin typeface="Canva Sans Bold"/>
                <a:ea typeface="Canva Sans Bold"/>
                <a:cs typeface="Canva Sans Bold"/>
                <a:sym typeface="Canva Sans Bold"/>
              </a:rPr>
              <a:t>1) Data Preparation :</a:t>
            </a:r>
          </a:p>
          <a:p>
            <a:pPr algn="l" marL="496438" indent="-248219" lvl="1">
              <a:lnSpc>
                <a:spcPts val="3219"/>
              </a:lnSpc>
              <a:buFont typeface="Arial"/>
              <a:buChar char="•"/>
            </a:pPr>
            <a:r>
              <a:rPr lang="en-US" sz="2299" u="sng">
                <a:solidFill>
                  <a:srgbClr val="01003B"/>
                </a:solidFill>
                <a:latin typeface="Canva Sans"/>
                <a:ea typeface="Canva Sans"/>
                <a:cs typeface="Canva Sans"/>
                <a:sym typeface="Canva Sans"/>
              </a:rPr>
              <a:t>Handling Missing Data</a:t>
            </a:r>
            <a:r>
              <a:rPr lang="en-US" sz="2299">
                <a:solidFill>
                  <a:srgbClr val="01003B"/>
                </a:solidFill>
                <a:latin typeface="Canva Sans"/>
                <a:ea typeface="Canva Sans"/>
                <a:cs typeface="Canva Sans"/>
                <a:sym typeface="Canva Sans"/>
              </a:rPr>
              <a:t> : The raw data available often has some missing data, which earlier were tackled either by omitting the entire cell or substituting with 0, but now it is substituted with mean value of  the column.</a:t>
            </a:r>
          </a:p>
          <a:p>
            <a:pPr algn="l" marL="496438" indent="-248219" lvl="1">
              <a:lnSpc>
                <a:spcPts val="3219"/>
              </a:lnSpc>
              <a:buFont typeface="Arial"/>
              <a:buChar char="•"/>
            </a:pPr>
            <a:r>
              <a:rPr lang="en-US" sz="2299" u="sng">
                <a:solidFill>
                  <a:srgbClr val="01003B"/>
                </a:solidFill>
                <a:latin typeface="Canva Sans"/>
                <a:ea typeface="Canva Sans"/>
                <a:cs typeface="Canva Sans"/>
                <a:sym typeface="Canva Sans"/>
              </a:rPr>
              <a:t>Data Normalization/De-normalization</a:t>
            </a:r>
            <a:r>
              <a:rPr lang="en-US" sz="2299">
                <a:solidFill>
                  <a:srgbClr val="01003B"/>
                </a:solidFill>
                <a:latin typeface="Canva Sans"/>
                <a:ea typeface="Canva Sans"/>
                <a:cs typeface="Canva Sans"/>
                <a:sym typeface="Canva Sans"/>
              </a:rPr>
              <a:t> : Data is normalized for making the data more uniform, which speeds up the learning of model. Later the data is converted back to by de-normalizing.</a:t>
            </a:r>
          </a:p>
          <a:p>
            <a:pPr algn="l" marL="496438" indent="-248219" lvl="1">
              <a:lnSpc>
                <a:spcPts val="3219"/>
              </a:lnSpc>
              <a:buFont typeface="Arial"/>
              <a:buChar char="•"/>
            </a:pPr>
            <a:r>
              <a:rPr lang="en-US" sz="2299" u="sng">
                <a:solidFill>
                  <a:srgbClr val="01003B"/>
                </a:solidFill>
                <a:latin typeface="Canva Sans"/>
                <a:ea typeface="Canva Sans"/>
                <a:cs typeface="Canva Sans"/>
                <a:sym typeface="Canva Sans"/>
              </a:rPr>
              <a:t>Data Splitting</a:t>
            </a:r>
            <a:r>
              <a:rPr lang="en-US" sz="2299">
                <a:solidFill>
                  <a:srgbClr val="01003B"/>
                </a:solidFill>
                <a:latin typeface="Canva Sans"/>
                <a:ea typeface="Canva Sans"/>
                <a:cs typeface="Canva Sans"/>
                <a:sym typeface="Canva Sans"/>
              </a:rPr>
              <a:t> : Data is divided into training set, validation set(optional) and testing set.</a:t>
            </a:r>
          </a:p>
          <a:p>
            <a:pPr algn="l">
              <a:lnSpc>
                <a:spcPts val="3219"/>
              </a:lnSpc>
            </a:pPr>
          </a:p>
        </p:txBody>
      </p:sp>
      <p:sp>
        <p:nvSpPr>
          <p:cNvPr name="TextBox 9" id="9"/>
          <p:cNvSpPr txBox="true"/>
          <p:nvPr/>
        </p:nvSpPr>
        <p:spPr>
          <a:xfrm rot="0">
            <a:off x="1508848" y="4629150"/>
            <a:ext cx="14198909" cy="3589671"/>
          </a:xfrm>
          <a:prstGeom prst="rect">
            <a:avLst/>
          </a:prstGeom>
        </p:spPr>
        <p:txBody>
          <a:bodyPr anchor="t" rtlCol="false" tIns="0" lIns="0" bIns="0" rIns="0">
            <a:spAutoFit/>
          </a:bodyPr>
          <a:lstStyle/>
          <a:p>
            <a:pPr algn="l">
              <a:lnSpc>
                <a:spcPts val="3219"/>
              </a:lnSpc>
            </a:pPr>
            <a:r>
              <a:rPr lang="en-US" sz="2299" b="true">
                <a:solidFill>
                  <a:srgbClr val="01003B"/>
                </a:solidFill>
                <a:latin typeface="Canva Sans Bold"/>
                <a:ea typeface="Canva Sans Bold"/>
                <a:cs typeface="Canva Sans Bold"/>
                <a:sym typeface="Canva Sans Bold"/>
              </a:rPr>
              <a:t>2) Network Structure :</a:t>
            </a:r>
          </a:p>
          <a:p>
            <a:pPr algn="l" marL="496438" indent="-248219" lvl="1">
              <a:lnSpc>
                <a:spcPts val="3219"/>
              </a:lnSpc>
              <a:buFont typeface="Arial"/>
              <a:buChar char="•"/>
            </a:pPr>
            <a:r>
              <a:rPr lang="en-US" sz="2299" u="sng">
                <a:solidFill>
                  <a:srgbClr val="01003B"/>
                </a:solidFill>
                <a:latin typeface="Canva Sans"/>
                <a:ea typeface="Canva Sans"/>
                <a:cs typeface="Canva Sans"/>
                <a:sym typeface="Canva Sans"/>
              </a:rPr>
              <a:t>Input/Output Parameters</a:t>
            </a:r>
            <a:r>
              <a:rPr lang="en-US" sz="2299">
                <a:solidFill>
                  <a:srgbClr val="01003B"/>
                </a:solidFill>
                <a:latin typeface="Canva Sans"/>
                <a:ea typeface="Canva Sans"/>
                <a:cs typeface="Canva Sans"/>
                <a:sym typeface="Canva Sans"/>
              </a:rPr>
              <a:t> : The original data consists of 21 parameters. 10 parameters are chosen as input features for the model. The remaining 11 parameters represent the desired outputs</a:t>
            </a:r>
          </a:p>
          <a:p>
            <a:pPr algn="l" marL="496438" indent="-248219" lvl="1">
              <a:lnSpc>
                <a:spcPts val="3219"/>
              </a:lnSpc>
              <a:buFont typeface="Arial"/>
              <a:buChar char="•"/>
            </a:pPr>
            <a:r>
              <a:rPr lang="en-US" sz="2299" u="sng">
                <a:solidFill>
                  <a:srgbClr val="01003B"/>
                </a:solidFill>
                <a:latin typeface="Canva Sans"/>
                <a:ea typeface="Canva Sans"/>
                <a:cs typeface="Canva Sans"/>
                <a:sym typeface="Canva Sans"/>
              </a:rPr>
              <a:t>Model Design</a:t>
            </a:r>
            <a:r>
              <a:rPr lang="en-US" sz="2299">
                <a:solidFill>
                  <a:srgbClr val="01003B"/>
                </a:solidFill>
                <a:latin typeface="Canva Sans"/>
                <a:ea typeface="Canva Sans"/>
                <a:cs typeface="Canva Sans"/>
                <a:sym typeface="Canva Sans"/>
              </a:rPr>
              <a:t> : Input layer size (x): Determined by the chosen reduction process . Hidden layer size: Fixed at 350 neurons. Output layer size: 11 neurons, corresponding to the 11 output parameters.</a:t>
            </a:r>
          </a:p>
          <a:p>
            <a:pPr algn="l" marL="496438" indent="-248219" lvl="1">
              <a:lnSpc>
                <a:spcPts val="3219"/>
              </a:lnSpc>
              <a:buFont typeface="Arial"/>
              <a:buChar char="•"/>
            </a:pPr>
            <a:r>
              <a:rPr lang="en-US" sz="2299" u="sng">
                <a:solidFill>
                  <a:srgbClr val="01003B"/>
                </a:solidFill>
                <a:latin typeface="Canva Sans"/>
                <a:ea typeface="Canva Sans"/>
                <a:cs typeface="Canva Sans"/>
                <a:sym typeface="Canva Sans"/>
              </a:rPr>
              <a:t>Training Algorithm</a:t>
            </a:r>
            <a:r>
              <a:rPr lang="en-US" sz="2299">
                <a:solidFill>
                  <a:srgbClr val="01003B"/>
                </a:solidFill>
                <a:latin typeface="Canva Sans"/>
                <a:ea typeface="Canva Sans"/>
                <a:cs typeface="Canva Sans"/>
                <a:sym typeface="Canva Sans"/>
              </a:rPr>
              <a:t> : RBFNN uses large number of hidden neurons for perfect mapping since many combinations are to be covered. </a:t>
            </a:r>
          </a:p>
          <a:p>
            <a:pPr algn="l">
              <a:lnSpc>
                <a:spcPts val="3219"/>
              </a:lnSpc>
            </a:pPr>
          </a:p>
        </p:txBody>
      </p:sp>
      <p:sp>
        <p:nvSpPr>
          <p:cNvPr name="TextBox 10" id="10"/>
          <p:cNvSpPr txBox="true"/>
          <p:nvPr/>
        </p:nvSpPr>
        <p:spPr>
          <a:xfrm rot="0">
            <a:off x="1508848" y="7990848"/>
            <a:ext cx="13238718" cy="1989471"/>
          </a:xfrm>
          <a:prstGeom prst="rect">
            <a:avLst/>
          </a:prstGeom>
        </p:spPr>
        <p:txBody>
          <a:bodyPr anchor="t" rtlCol="false" tIns="0" lIns="0" bIns="0" rIns="0">
            <a:spAutoFit/>
          </a:bodyPr>
          <a:lstStyle/>
          <a:p>
            <a:pPr algn="l">
              <a:lnSpc>
                <a:spcPts val="3219"/>
              </a:lnSpc>
            </a:pPr>
            <a:r>
              <a:rPr lang="en-US" sz="2299" b="true">
                <a:solidFill>
                  <a:srgbClr val="01003B"/>
                </a:solidFill>
                <a:latin typeface="Canva Sans Bold"/>
                <a:ea typeface="Canva Sans Bold"/>
                <a:cs typeface="Canva Sans Bold"/>
                <a:sym typeface="Canva Sans Bold"/>
              </a:rPr>
              <a:t>3) Fuzzy Logic :</a:t>
            </a:r>
          </a:p>
          <a:p>
            <a:pPr algn="l" marL="496438" indent="-248219" lvl="1">
              <a:lnSpc>
                <a:spcPts val="3219"/>
              </a:lnSpc>
              <a:buFont typeface="Arial"/>
              <a:buChar char="•"/>
            </a:pPr>
            <a:r>
              <a:rPr lang="en-US" sz="2299">
                <a:solidFill>
                  <a:srgbClr val="01003B"/>
                </a:solidFill>
                <a:latin typeface="Canva Sans"/>
                <a:ea typeface="Canva Sans"/>
                <a:cs typeface="Canva Sans"/>
                <a:sym typeface="Canva Sans"/>
              </a:rPr>
              <a:t>RBFNN does not give a specific range of parameters, as tries covering large number of possibilities.</a:t>
            </a:r>
          </a:p>
          <a:p>
            <a:pPr algn="l" marL="496438" indent="-248219" lvl="1">
              <a:lnSpc>
                <a:spcPts val="3219"/>
              </a:lnSpc>
              <a:buFont typeface="Arial"/>
              <a:buChar char="•"/>
            </a:pPr>
            <a:r>
              <a:rPr lang="en-US" sz="2299">
                <a:solidFill>
                  <a:srgbClr val="01003B"/>
                </a:solidFill>
                <a:latin typeface="Canva Sans"/>
                <a:ea typeface="Canva Sans"/>
                <a:cs typeface="Canva Sans"/>
                <a:sym typeface="Canva Sans"/>
              </a:rPr>
              <a:t>So the fuzzy logic comes in handy to refine and adjust input ranges, increasing the feasibility of procedure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3938395" y="-595431"/>
            <a:ext cx="7479071" cy="11923156"/>
          </a:xfrm>
          <a:custGeom>
            <a:avLst/>
            <a:gdLst/>
            <a:ahLst/>
            <a:cxnLst/>
            <a:rect r="r" b="b" t="t" l="l"/>
            <a:pathLst>
              <a:path h="11923156" w="7479071">
                <a:moveTo>
                  <a:pt x="0" y="11923156"/>
                </a:moveTo>
                <a:lnTo>
                  <a:pt x="7479070" y="11923156"/>
                </a:lnTo>
                <a:lnTo>
                  <a:pt x="7479070" y="0"/>
                </a:lnTo>
                <a:lnTo>
                  <a:pt x="0" y="0"/>
                </a:lnTo>
                <a:lnTo>
                  <a:pt x="0" y="1192315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508848" y="2317750"/>
            <a:ext cx="11178280" cy="5267411"/>
          </a:xfrm>
          <a:custGeom>
            <a:avLst/>
            <a:gdLst/>
            <a:ahLst/>
            <a:cxnLst/>
            <a:rect r="r" b="b" t="t" l="l"/>
            <a:pathLst>
              <a:path h="5267411" w="11178280">
                <a:moveTo>
                  <a:pt x="0" y="0"/>
                </a:moveTo>
                <a:lnTo>
                  <a:pt x="11178280" y="0"/>
                </a:lnTo>
                <a:lnTo>
                  <a:pt x="11178280" y="5267411"/>
                </a:lnTo>
                <a:lnTo>
                  <a:pt x="0" y="5267411"/>
                </a:lnTo>
                <a:lnTo>
                  <a:pt x="0" y="0"/>
                </a:lnTo>
                <a:close/>
              </a:path>
            </a:pathLst>
          </a:custGeom>
          <a:blipFill>
            <a:blip r:embed="rId5"/>
            <a:stretch>
              <a:fillRect l="-738" t="0" r="-2215" b="0"/>
            </a:stretch>
          </a:blipFill>
        </p:spPr>
      </p:sp>
      <p:grpSp>
        <p:nvGrpSpPr>
          <p:cNvPr name="Group 8" id="8"/>
          <p:cNvGrpSpPr/>
          <p:nvPr/>
        </p:nvGrpSpPr>
        <p:grpSpPr>
          <a:xfrm rot="0">
            <a:off x="1508848" y="7715250"/>
            <a:ext cx="12429547" cy="3086100"/>
            <a:chOff x="0" y="0"/>
            <a:chExt cx="3273625" cy="812800"/>
          </a:xfrm>
        </p:grpSpPr>
        <p:sp>
          <p:nvSpPr>
            <p:cNvPr name="Freeform 9" id="9"/>
            <p:cNvSpPr/>
            <p:nvPr/>
          </p:nvSpPr>
          <p:spPr>
            <a:xfrm flipH="false" flipV="false" rot="0">
              <a:off x="0" y="0"/>
              <a:ext cx="3273625" cy="812800"/>
            </a:xfrm>
            <a:custGeom>
              <a:avLst/>
              <a:gdLst/>
              <a:ahLst/>
              <a:cxnLst/>
              <a:rect r="r" b="b" t="t" l="l"/>
              <a:pathLst>
                <a:path h="812800" w="3273625">
                  <a:moveTo>
                    <a:pt x="31766" y="0"/>
                  </a:moveTo>
                  <a:lnTo>
                    <a:pt x="3241859" y="0"/>
                  </a:lnTo>
                  <a:cubicBezTo>
                    <a:pt x="3250284" y="0"/>
                    <a:pt x="3258364" y="3347"/>
                    <a:pt x="3264321" y="9304"/>
                  </a:cubicBezTo>
                  <a:cubicBezTo>
                    <a:pt x="3270279" y="15261"/>
                    <a:pt x="3273625" y="23341"/>
                    <a:pt x="3273625" y="31766"/>
                  </a:cubicBezTo>
                  <a:lnTo>
                    <a:pt x="3273625" y="781034"/>
                  </a:lnTo>
                  <a:cubicBezTo>
                    <a:pt x="3273625" y="798578"/>
                    <a:pt x="3259403" y="812800"/>
                    <a:pt x="3241859" y="812800"/>
                  </a:cubicBezTo>
                  <a:lnTo>
                    <a:pt x="31766" y="812800"/>
                  </a:lnTo>
                  <a:cubicBezTo>
                    <a:pt x="23341" y="812800"/>
                    <a:pt x="15261" y="809453"/>
                    <a:pt x="9304" y="803496"/>
                  </a:cubicBezTo>
                  <a:cubicBezTo>
                    <a:pt x="3347" y="797539"/>
                    <a:pt x="0" y="789459"/>
                    <a:pt x="0" y="781034"/>
                  </a:cubicBezTo>
                  <a:lnTo>
                    <a:pt x="0" y="31766"/>
                  </a:lnTo>
                  <a:cubicBezTo>
                    <a:pt x="0" y="23341"/>
                    <a:pt x="3347" y="15261"/>
                    <a:pt x="9304" y="9304"/>
                  </a:cubicBezTo>
                  <a:cubicBezTo>
                    <a:pt x="15261" y="3347"/>
                    <a:pt x="23341" y="0"/>
                    <a:pt x="31766" y="0"/>
                  </a:cubicBezTo>
                  <a:close/>
                </a:path>
              </a:pathLst>
            </a:custGeom>
            <a:solidFill>
              <a:srgbClr val="2EE5A7"/>
            </a:solidFill>
          </p:spPr>
        </p:sp>
        <p:sp>
          <p:nvSpPr>
            <p:cNvPr name="TextBox 10" id="10"/>
            <p:cNvSpPr txBox="true"/>
            <p:nvPr/>
          </p:nvSpPr>
          <p:spPr>
            <a:xfrm>
              <a:off x="0" y="-47625"/>
              <a:ext cx="3273625" cy="860425"/>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1508848" y="207644"/>
            <a:ext cx="12927365" cy="1739901"/>
          </a:xfrm>
          <a:prstGeom prst="rect">
            <a:avLst/>
          </a:prstGeom>
        </p:spPr>
        <p:txBody>
          <a:bodyPr anchor="t" rtlCol="false" tIns="0" lIns="0" bIns="0" rIns="0">
            <a:spAutoFit/>
          </a:bodyPr>
          <a:lstStyle/>
          <a:p>
            <a:pPr algn="l">
              <a:lnSpc>
                <a:spcPts val="6999"/>
              </a:lnSpc>
            </a:pPr>
            <a:r>
              <a:rPr lang="en-US" sz="4999" b="true">
                <a:solidFill>
                  <a:srgbClr val="01003B"/>
                </a:solidFill>
                <a:latin typeface="Canva Sans Bold"/>
                <a:ea typeface="Canva Sans Bold"/>
                <a:cs typeface="Canva Sans Bold"/>
                <a:sym typeface="Canva Sans Bold"/>
              </a:rPr>
              <a:t>Comparing Accuracy For Various Methods:</a:t>
            </a:r>
          </a:p>
        </p:txBody>
      </p:sp>
      <p:sp>
        <p:nvSpPr>
          <p:cNvPr name="TextBox 12" id="12"/>
          <p:cNvSpPr txBox="true"/>
          <p:nvPr/>
        </p:nvSpPr>
        <p:spPr>
          <a:xfrm rot="0">
            <a:off x="1684983" y="7918536"/>
            <a:ext cx="12927365" cy="1234440"/>
          </a:xfrm>
          <a:prstGeom prst="rect">
            <a:avLst/>
          </a:prstGeom>
        </p:spPr>
        <p:txBody>
          <a:bodyPr anchor="t" rtlCol="false" tIns="0" lIns="0" bIns="0" rIns="0">
            <a:spAutoFit/>
          </a:bodyPr>
          <a:lstStyle/>
          <a:p>
            <a:pPr algn="l">
              <a:lnSpc>
                <a:spcPts val="3359"/>
              </a:lnSpc>
            </a:pPr>
            <a:r>
              <a:rPr lang="en-US" sz="2400">
                <a:solidFill>
                  <a:srgbClr val="01003B"/>
                </a:solidFill>
                <a:latin typeface="Canva Sans"/>
                <a:ea typeface="Canva Sans"/>
                <a:cs typeface="Canva Sans"/>
                <a:sym typeface="Canva Sans"/>
              </a:rPr>
              <a:t>The least error observed here is in : </a:t>
            </a:r>
            <a:r>
              <a:rPr lang="en-US" sz="2400" b="true">
                <a:solidFill>
                  <a:srgbClr val="01003B"/>
                </a:solidFill>
                <a:latin typeface="Canva Sans Bold"/>
                <a:ea typeface="Canva Sans Bold"/>
                <a:cs typeface="Canva Sans Bold"/>
                <a:sym typeface="Canva Sans Bold"/>
              </a:rPr>
              <a:t>RBF-PCA-type 4, </a:t>
            </a:r>
            <a:r>
              <a:rPr lang="en-US" sz="2400">
                <a:solidFill>
                  <a:srgbClr val="01003B"/>
                </a:solidFill>
                <a:latin typeface="Canva Sans"/>
                <a:ea typeface="Canva Sans"/>
                <a:cs typeface="Canva Sans"/>
                <a:sym typeface="Canva Sans"/>
              </a:rPr>
              <a:t>with only 1.29% error</a:t>
            </a:r>
          </a:p>
          <a:p>
            <a:pPr algn="l">
              <a:lnSpc>
                <a:spcPts val="3359"/>
              </a:lnSpc>
            </a:pPr>
          </a:p>
          <a:p>
            <a:pPr algn="l">
              <a:lnSpc>
                <a:spcPts val="3359"/>
              </a:lnSpc>
            </a:pPr>
            <a:r>
              <a:rPr lang="en-US" sz="2400">
                <a:solidFill>
                  <a:srgbClr val="01003B"/>
                </a:solidFill>
                <a:latin typeface="Canva Sans"/>
                <a:ea typeface="Canva Sans"/>
                <a:cs typeface="Canva Sans"/>
                <a:sym typeface="Canva Sans"/>
              </a:rPr>
              <a:t>The most error observed here is in: </a:t>
            </a:r>
            <a:r>
              <a:rPr lang="en-US" sz="2400" b="true">
                <a:solidFill>
                  <a:srgbClr val="01003B"/>
                </a:solidFill>
                <a:latin typeface="Canva Sans Bold"/>
                <a:ea typeface="Canva Sans Bold"/>
                <a:cs typeface="Canva Sans Bold"/>
                <a:sym typeface="Canva Sans Bold"/>
              </a:rPr>
              <a:t>Experienced Specialists, </a:t>
            </a:r>
            <a:r>
              <a:rPr lang="en-US" sz="2400">
                <a:solidFill>
                  <a:srgbClr val="01003B"/>
                </a:solidFill>
                <a:latin typeface="Canva Sans"/>
                <a:ea typeface="Canva Sans"/>
                <a:cs typeface="Canva Sans"/>
                <a:sym typeface="Canva Sans"/>
              </a:rPr>
              <a:t>with 7.24% error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TextBox 3" id="3"/>
          <p:cNvSpPr txBox="true"/>
          <p:nvPr/>
        </p:nvSpPr>
        <p:spPr>
          <a:xfrm rot="0">
            <a:off x="3344539" y="700587"/>
            <a:ext cx="13423272" cy="2581155"/>
          </a:xfrm>
          <a:prstGeom prst="rect">
            <a:avLst/>
          </a:prstGeom>
        </p:spPr>
        <p:txBody>
          <a:bodyPr anchor="t" rtlCol="false" tIns="0" lIns="0" bIns="0" rIns="0">
            <a:spAutoFit/>
          </a:bodyPr>
          <a:lstStyle/>
          <a:p>
            <a:pPr algn="ctr">
              <a:lnSpc>
                <a:spcPts val="5086"/>
              </a:lnSpc>
            </a:pPr>
            <a:r>
              <a:rPr lang="en-US" b="true" sz="4938" spc="158">
                <a:solidFill>
                  <a:srgbClr val="01003B"/>
                </a:solidFill>
                <a:latin typeface="Be Vietnam Ultra-Bold"/>
                <a:ea typeface="Be Vietnam Ultra-Bold"/>
                <a:cs typeface="Be Vietnam Ultra-Bold"/>
                <a:sym typeface="Be Vietnam Ultra-Bold"/>
              </a:rPr>
              <a:t>A NEURAL NETWORK APPROACH FOR SOLUTION OF THE INVERSE PROBLEM FOR SELECTION OF POWDER METALLURGY MATERIALS</a:t>
            </a:r>
          </a:p>
        </p:txBody>
      </p:sp>
      <p:grpSp>
        <p:nvGrpSpPr>
          <p:cNvPr name="Group 4" id="4"/>
          <p:cNvGrpSpPr/>
          <p:nvPr/>
        </p:nvGrpSpPr>
        <p:grpSpPr>
          <a:xfrm rot="0">
            <a:off x="1028700" y="-2316256"/>
            <a:ext cx="19615407" cy="2921592"/>
            <a:chOff x="0" y="0"/>
            <a:chExt cx="5166198" cy="769473"/>
          </a:xfrm>
        </p:grpSpPr>
        <p:sp>
          <p:nvSpPr>
            <p:cNvPr name="Freeform 5" id="5"/>
            <p:cNvSpPr/>
            <p:nvPr/>
          </p:nvSpPr>
          <p:spPr>
            <a:xfrm flipH="false" flipV="false" rot="0">
              <a:off x="0" y="0"/>
              <a:ext cx="5166198" cy="769473"/>
            </a:xfrm>
            <a:custGeom>
              <a:avLst/>
              <a:gdLst/>
              <a:ahLst/>
              <a:cxnLst/>
              <a:rect r="r" b="b" t="t" l="l"/>
              <a:pathLst>
                <a:path h="769473" w="5166198">
                  <a:moveTo>
                    <a:pt x="0" y="0"/>
                  </a:moveTo>
                  <a:lnTo>
                    <a:pt x="5166198" y="0"/>
                  </a:lnTo>
                  <a:lnTo>
                    <a:pt x="5166198" y="769473"/>
                  </a:lnTo>
                  <a:lnTo>
                    <a:pt x="0" y="769473"/>
                  </a:lnTo>
                  <a:close/>
                </a:path>
              </a:pathLst>
            </a:custGeom>
            <a:solidFill>
              <a:srgbClr val="195759"/>
            </a:solidFill>
          </p:spPr>
        </p:sp>
        <p:sp>
          <p:nvSpPr>
            <p:cNvPr name="TextBox 6" id="6"/>
            <p:cNvSpPr txBox="true"/>
            <p:nvPr/>
          </p:nvSpPr>
          <p:spPr>
            <a:xfrm>
              <a:off x="0" y="-47625"/>
              <a:ext cx="5166198" cy="817098"/>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true" rot="-10800000">
            <a:off x="-2529274" y="-408557"/>
            <a:ext cx="6733160" cy="10734023"/>
          </a:xfrm>
          <a:custGeom>
            <a:avLst/>
            <a:gdLst/>
            <a:ahLst/>
            <a:cxnLst/>
            <a:rect r="r" b="b" t="t" l="l"/>
            <a:pathLst>
              <a:path h="10734023" w="6733160">
                <a:moveTo>
                  <a:pt x="0" y="10734023"/>
                </a:moveTo>
                <a:lnTo>
                  <a:pt x="6733160" y="10734023"/>
                </a:lnTo>
                <a:lnTo>
                  <a:pt x="6733160" y="0"/>
                </a:lnTo>
                <a:lnTo>
                  <a:pt x="0" y="0"/>
                </a:lnTo>
                <a:lnTo>
                  <a:pt x="0" y="1073402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5923337" y="3659837"/>
            <a:ext cx="8265675" cy="846074"/>
          </a:xfrm>
          <a:prstGeom prst="rect">
            <a:avLst/>
          </a:prstGeom>
        </p:spPr>
        <p:txBody>
          <a:bodyPr anchor="t" rtlCol="false" tIns="0" lIns="0" bIns="0" rIns="0">
            <a:spAutoFit/>
          </a:bodyPr>
          <a:lstStyle/>
          <a:p>
            <a:pPr algn="ctr">
              <a:lnSpc>
                <a:spcPts val="6916"/>
              </a:lnSpc>
            </a:pPr>
            <a:r>
              <a:rPr lang="en-US" sz="4940" b="true">
                <a:solidFill>
                  <a:srgbClr val="01003B"/>
                </a:solidFill>
                <a:latin typeface="Canva Sans Bold"/>
                <a:ea typeface="Canva Sans Bold"/>
                <a:cs typeface="Canva Sans Bold"/>
                <a:sym typeface="Canva Sans Bold"/>
              </a:rPr>
              <a:t>What Is Inverse Problem?</a:t>
            </a:r>
          </a:p>
        </p:txBody>
      </p:sp>
      <p:sp>
        <p:nvSpPr>
          <p:cNvPr name="TextBox 9" id="9"/>
          <p:cNvSpPr txBox="true"/>
          <p:nvPr/>
        </p:nvSpPr>
        <p:spPr>
          <a:xfrm rot="0">
            <a:off x="1824349" y="4901305"/>
            <a:ext cx="16463651" cy="1417689"/>
          </a:xfrm>
          <a:prstGeom prst="rect">
            <a:avLst/>
          </a:prstGeom>
        </p:spPr>
        <p:txBody>
          <a:bodyPr anchor="t" rtlCol="false" tIns="0" lIns="0" bIns="0" rIns="0">
            <a:spAutoFit/>
          </a:bodyPr>
          <a:lstStyle/>
          <a:p>
            <a:pPr algn="ctr">
              <a:lnSpc>
                <a:spcPts val="3759"/>
              </a:lnSpc>
            </a:pPr>
            <a:r>
              <a:rPr lang="en-US" sz="2685" b="true">
                <a:solidFill>
                  <a:srgbClr val="01003B"/>
                </a:solidFill>
                <a:latin typeface="Canva Sans Bold"/>
                <a:ea typeface="Canva Sans Bold"/>
                <a:cs typeface="Canva Sans Bold"/>
                <a:sym typeface="Canva Sans Bold"/>
              </a:rPr>
              <a:t>The term</a:t>
            </a:r>
            <a:r>
              <a:rPr lang="en-US" sz="2685" b="true">
                <a:solidFill>
                  <a:srgbClr val="FF0000"/>
                </a:solidFill>
                <a:latin typeface="Canva Sans Bold"/>
                <a:ea typeface="Canva Sans Bold"/>
                <a:cs typeface="Canva Sans Bold"/>
                <a:sym typeface="Canva Sans Bold"/>
              </a:rPr>
              <a:t> inverse problem</a:t>
            </a:r>
            <a:r>
              <a:rPr lang="en-US" sz="2685" b="true">
                <a:solidFill>
                  <a:srgbClr val="01003B"/>
                </a:solidFill>
                <a:latin typeface="Canva Sans Bold"/>
                <a:ea typeface="Canva Sans Bold"/>
                <a:cs typeface="Canva Sans Bold"/>
                <a:sym typeface="Canva Sans Bold"/>
              </a:rPr>
              <a:t> refers to the task of employing process output information  in order to recommend suitable input settings for the process concerned, we are </a:t>
            </a:r>
            <a:r>
              <a:rPr lang="en-US" sz="2685" b="true">
                <a:solidFill>
                  <a:srgbClr val="FF0000"/>
                </a:solidFill>
                <a:latin typeface="Canva Sans Bold"/>
                <a:ea typeface="Canva Sans Bold"/>
                <a:cs typeface="Canva Sans Bold"/>
                <a:sym typeface="Canva Sans Bold"/>
              </a:rPr>
              <a:t>solving inverse problem</a:t>
            </a:r>
            <a:r>
              <a:rPr lang="en-US" sz="2685" b="true">
                <a:solidFill>
                  <a:srgbClr val="01003B"/>
                </a:solidFill>
                <a:latin typeface="Canva Sans Bold"/>
                <a:ea typeface="Canva Sans Bold"/>
                <a:cs typeface="Canva Sans Bold"/>
                <a:sym typeface="Canva Sans Bold"/>
              </a:rPr>
              <a:t> for  </a:t>
            </a:r>
            <a:r>
              <a:rPr lang="en-US" sz="2685" b="true">
                <a:solidFill>
                  <a:srgbClr val="FF0000"/>
                </a:solidFill>
                <a:latin typeface="Canva Sans Bold"/>
                <a:ea typeface="Canva Sans Bold"/>
                <a:cs typeface="Canva Sans Bold"/>
                <a:sym typeface="Canva Sans Bold"/>
              </a:rPr>
              <a:t>Fe P/M materials</a:t>
            </a:r>
            <a:r>
              <a:rPr lang="en-US" sz="2685" b="true">
                <a:solidFill>
                  <a:srgbClr val="01003B"/>
                </a:solidFill>
                <a:latin typeface="Canva Sans Bold"/>
                <a:ea typeface="Canva Sans Bold"/>
                <a:cs typeface="Canva Sans Bold"/>
                <a:sym typeface="Canva Sans Bold"/>
              </a:rPr>
              <a:t>.</a:t>
            </a:r>
          </a:p>
        </p:txBody>
      </p:sp>
      <p:sp>
        <p:nvSpPr>
          <p:cNvPr name="TextBox 10" id="10"/>
          <p:cNvSpPr txBox="true"/>
          <p:nvPr/>
        </p:nvSpPr>
        <p:spPr>
          <a:xfrm rot="0">
            <a:off x="4203886" y="6223743"/>
            <a:ext cx="12202518" cy="846074"/>
          </a:xfrm>
          <a:prstGeom prst="rect">
            <a:avLst/>
          </a:prstGeom>
        </p:spPr>
        <p:txBody>
          <a:bodyPr anchor="t" rtlCol="false" tIns="0" lIns="0" bIns="0" rIns="0">
            <a:spAutoFit/>
          </a:bodyPr>
          <a:lstStyle/>
          <a:p>
            <a:pPr algn="ctr">
              <a:lnSpc>
                <a:spcPts val="6916"/>
              </a:lnSpc>
            </a:pPr>
            <a:r>
              <a:rPr lang="en-US" sz="4940" b="true">
                <a:solidFill>
                  <a:srgbClr val="01003B"/>
                </a:solidFill>
                <a:latin typeface="Canva Sans Bold"/>
                <a:ea typeface="Canva Sans Bold"/>
                <a:cs typeface="Canva Sans Bold"/>
                <a:sym typeface="Canva Sans Bold"/>
              </a:rPr>
              <a:t>What  Are The Previosuly Used Methods</a:t>
            </a:r>
          </a:p>
        </p:txBody>
      </p:sp>
      <p:sp>
        <p:nvSpPr>
          <p:cNvPr name="TextBox 11" id="11"/>
          <p:cNvSpPr txBox="true"/>
          <p:nvPr/>
        </p:nvSpPr>
        <p:spPr>
          <a:xfrm rot="0">
            <a:off x="2322290" y="7479392"/>
            <a:ext cx="15965710" cy="1298746"/>
          </a:xfrm>
          <a:prstGeom prst="rect">
            <a:avLst/>
          </a:prstGeom>
        </p:spPr>
        <p:txBody>
          <a:bodyPr anchor="t" rtlCol="false" tIns="0" lIns="0" bIns="0" rIns="0">
            <a:spAutoFit/>
          </a:bodyPr>
          <a:lstStyle/>
          <a:p>
            <a:pPr algn="ctr">
              <a:lnSpc>
                <a:spcPts val="3490"/>
              </a:lnSpc>
            </a:pPr>
            <a:r>
              <a:rPr lang="en-US" sz="2493" b="true">
                <a:solidFill>
                  <a:srgbClr val="01003B"/>
                </a:solidFill>
                <a:latin typeface="Canva Sans Bold"/>
                <a:ea typeface="Canva Sans Bold"/>
                <a:cs typeface="Canva Sans Bold"/>
                <a:sym typeface="Canva Sans Bold"/>
              </a:rPr>
              <a:t>Previous attempts at solution of the inverse problem have involved the use of</a:t>
            </a:r>
            <a:r>
              <a:rPr lang="en-US" sz="2493" b="true">
                <a:solidFill>
                  <a:srgbClr val="FF0000"/>
                </a:solidFill>
                <a:latin typeface="Canva Sans Bold"/>
                <a:ea typeface="Canva Sans Bold"/>
                <a:cs typeface="Canva Sans Bold"/>
                <a:sym typeface="Canva Sans Bold"/>
              </a:rPr>
              <a:t> statistical methods</a:t>
            </a:r>
            <a:r>
              <a:rPr lang="en-US" sz="2493" b="true">
                <a:solidFill>
                  <a:srgbClr val="01003B"/>
                </a:solidFill>
                <a:latin typeface="Canva Sans Bold"/>
                <a:ea typeface="Canva Sans Bold"/>
                <a:cs typeface="Canva Sans Bold"/>
                <a:sym typeface="Canva Sans Bold"/>
              </a:rPr>
              <a:t> </a:t>
            </a:r>
            <a:r>
              <a:rPr lang="en-US" sz="2493" b="true">
                <a:solidFill>
                  <a:srgbClr val="FF0000"/>
                </a:solidFill>
                <a:latin typeface="Canva Sans Bold"/>
                <a:ea typeface="Canva Sans Bold"/>
                <a:cs typeface="Canva Sans Bold"/>
                <a:sym typeface="Canva Sans Bold"/>
              </a:rPr>
              <a:t>for fitting curves to the available experimental data</a:t>
            </a:r>
            <a:r>
              <a:rPr lang="en-US" sz="2493" b="true">
                <a:solidFill>
                  <a:srgbClr val="01003B"/>
                </a:solidFill>
                <a:latin typeface="Canva Sans Bold"/>
                <a:ea typeface="Canva Sans Bold"/>
                <a:cs typeface="Canva Sans Bold"/>
                <a:sym typeface="Canva Sans Bold"/>
              </a:rPr>
              <a:t>. The resulting equations can be combined in a</a:t>
            </a:r>
            <a:r>
              <a:rPr lang="en-US" sz="2493" b="true">
                <a:solidFill>
                  <a:srgbClr val="FF0000"/>
                </a:solidFill>
                <a:latin typeface="Canva Sans Bold"/>
                <a:ea typeface="Canva Sans Bold"/>
                <a:cs typeface="Canva Sans Bold"/>
                <a:sym typeface="Canva Sans Bold"/>
              </a:rPr>
              <a:t> rule-base</a:t>
            </a:r>
            <a:r>
              <a:rPr lang="en-US" sz="2493" b="true">
                <a:solidFill>
                  <a:srgbClr val="01003B"/>
                </a:solidFill>
                <a:latin typeface="Canva Sans Bold"/>
                <a:ea typeface="Canva Sans Bold"/>
                <a:cs typeface="Canva Sans Bold"/>
                <a:sym typeface="Canva Sans Bold"/>
              </a:rPr>
              <a:t> for generating </a:t>
            </a:r>
            <a:r>
              <a:rPr lang="en-US" sz="2493" b="true">
                <a:solidFill>
                  <a:srgbClr val="FF0000"/>
                </a:solidFill>
                <a:latin typeface="Canva Sans Bold"/>
                <a:ea typeface="Canva Sans Bold"/>
                <a:cs typeface="Canva Sans Bold"/>
                <a:sym typeface="Canva Sans Bold"/>
              </a:rPr>
              <a:t>materials selection advice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3667785" y="-461451"/>
            <a:ext cx="7479071" cy="11923156"/>
          </a:xfrm>
          <a:custGeom>
            <a:avLst/>
            <a:gdLst/>
            <a:ahLst/>
            <a:cxnLst/>
            <a:rect r="r" b="b" t="t" l="l"/>
            <a:pathLst>
              <a:path h="11923156" w="7479071">
                <a:moveTo>
                  <a:pt x="0" y="11923156"/>
                </a:moveTo>
                <a:lnTo>
                  <a:pt x="7479070" y="11923156"/>
                </a:lnTo>
                <a:lnTo>
                  <a:pt x="7479070" y="0"/>
                </a:lnTo>
                <a:lnTo>
                  <a:pt x="0" y="0"/>
                </a:lnTo>
                <a:lnTo>
                  <a:pt x="0" y="1192315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pSp>
        <p:nvGrpSpPr>
          <p:cNvPr name="Group 7" id="7"/>
          <p:cNvGrpSpPr>
            <a:grpSpLocks noChangeAspect="true"/>
          </p:cNvGrpSpPr>
          <p:nvPr/>
        </p:nvGrpSpPr>
        <p:grpSpPr>
          <a:xfrm rot="0">
            <a:off x="14321329" y="2489723"/>
            <a:ext cx="4880435" cy="4880435"/>
            <a:chOff x="0" y="0"/>
            <a:chExt cx="8790178" cy="8790178"/>
          </a:xfrm>
        </p:grpSpPr>
        <p:sp>
          <p:nvSpPr>
            <p:cNvPr name="Freeform 8" id="8"/>
            <p:cNvSpPr/>
            <p:nvPr/>
          </p:nvSpPr>
          <p:spPr>
            <a:xfrm flipH="false" flipV="false" rot="0">
              <a:off x="149225" y="149225"/>
              <a:ext cx="8491728" cy="8491728"/>
            </a:xfrm>
            <a:custGeom>
              <a:avLst/>
              <a:gdLst/>
              <a:ahLst/>
              <a:cxnLst/>
              <a:rect r="r" b="b" t="t" l="l"/>
              <a:pathLst>
                <a:path h="8491728" w="8491728">
                  <a:moveTo>
                    <a:pt x="0" y="0"/>
                  </a:moveTo>
                  <a:lnTo>
                    <a:pt x="8491728" y="0"/>
                  </a:lnTo>
                  <a:lnTo>
                    <a:pt x="8491728" y="8491728"/>
                  </a:lnTo>
                  <a:lnTo>
                    <a:pt x="0" y="8491728"/>
                  </a:lnTo>
                  <a:close/>
                </a:path>
              </a:pathLst>
            </a:custGeom>
            <a:blipFill>
              <a:blip r:embed="rId5"/>
              <a:stretch>
                <a:fillRect l="-25136" t="0" r="-25136" b="0"/>
              </a:stretch>
            </a:blipFill>
          </p:spPr>
        </p:sp>
        <p:sp>
          <p:nvSpPr>
            <p:cNvPr name="Freeform 9" id="9"/>
            <p:cNvSpPr/>
            <p:nvPr/>
          </p:nvSpPr>
          <p:spPr>
            <a:xfrm flipH="false" flipV="false" rot="0">
              <a:off x="0" y="0"/>
              <a:ext cx="8790178" cy="8790178"/>
            </a:xfrm>
            <a:custGeom>
              <a:avLst/>
              <a:gdLst/>
              <a:ahLst/>
              <a:cxnLst/>
              <a:rect r="r" b="b" t="t" l="l"/>
              <a:pathLst>
                <a:path h="8790178" w="8790178">
                  <a:moveTo>
                    <a:pt x="8790178" y="8790178"/>
                  </a:moveTo>
                  <a:lnTo>
                    <a:pt x="0" y="8790178"/>
                  </a:lnTo>
                  <a:lnTo>
                    <a:pt x="0" y="0"/>
                  </a:lnTo>
                  <a:lnTo>
                    <a:pt x="8790178" y="0"/>
                  </a:lnTo>
                  <a:lnTo>
                    <a:pt x="8790178" y="8790178"/>
                  </a:lnTo>
                  <a:close/>
                  <a:moveTo>
                    <a:pt x="19050" y="8771128"/>
                  </a:moveTo>
                  <a:lnTo>
                    <a:pt x="8771128" y="8771128"/>
                  </a:lnTo>
                  <a:lnTo>
                    <a:pt x="8771128" y="19050"/>
                  </a:lnTo>
                  <a:lnTo>
                    <a:pt x="19050" y="19050"/>
                  </a:lnTo>
                  <a:lnTo>
                    <a:pt x="19050" y="8771128"/>
                  </a:lnTo>
                  <a:close/>
                </a:path>
              </a:pathLst>
            </a:custGeom>
            <a:solidFill>
              <a:srgbClr val="2EE5A7"/>
            </a:solidFill>
          </p:spPr>
        </p:sp>
      </p:grpSp>
      <p:sp>
        <p:nvSpPr>
          <p:cNvPr name="TextBox 10" id="10"/>
          <p:cNvSpPr txBox="true"/>
          <p:nvPr/>
        </p:nvSpPr>
        <p:spPr>
          <a:xfrm rot="0">
            <a:off x="5166355" y="-95250"/>
            <a:ext cx="10702279" cy="857250"/>
          </a:xfrm>
          <a:prstGeom prst="rect">
            <a:avLst/>
          </a:prstGeom>
        </p:spPr>
        <p:txBody>
          <a:bodyPr anchor="t" rtlCol="false" tIns="0" lIns="0" bIns="0" rIns="0">
            <a:spAutoFit/>
          </a:bodyPr>
          <a:lstStyle/>
          <a:p>
            <a:pPr algn="l">
              <a:lnSpc>
                <a:spcPts val="6900"/>
              </a:lnSpc>
            </a:pPr>
            <a:r>
              <a:rPr lang="en-US" sz="5000" b="true">
                <a:solidFill>
                  <a:srgbClr val="01003B"/>
                </a:solidFill>
                <a:latin typeface="Be Vietnam Ultra-Bold"/>
                <a:ea typeface="Be Vietnam Ultra-Bold"/>
                <a:cs typeface="Be Vietnam Ultra-Bold"/>
                <a:sym typeface="Be Vietnam Ultra-Bold"/>
              </a:rPr>
              <a:t>INTRODUCTION</a:t>
            </a:r>
          </a:p>
        </p:txBody>
      </p:sp>
      <p:sp>
        <p:nvSpPr>
          <p:cNvPr name="TextBox 11" id="11"/>
          <p:cNvSpPr txBox="true"/>
          <p:nvPr/>
        </p:nvSpPr>
        <p:spPr>
          <a:xfrm rot="0">
            <a:off x="2206531" y="971103"/>
            <a:ext cx="11461253" cy="646430"/>
          </a:xfrm>
          <a:prstGeom prst="rect">
            <a:avLst/>
          </a:prstGeom>
        </p:spPr>
        <p:txBody>
          <a:bodyPr anchor="t" rtlCol="false" tIns="0" lIns="0" bIns="0" rIns="0">
            <a:spAutoFit/>
          </a:bodyPr>
          <a:lstStyle/>
          <a:p>
            <a:pPr algn="ctr">
              <a:lnSpc>
                <a:spcPts val="5320"/>
              </a:lnSpc>
            </a:pPr>
            <a:r>
              <a:rPr lang="en-US" sz="3800" b="true">
                <a:solidFill>
                  <a:srgbClr val="01003B"/>
                </a:solidFill>
                <a:latin typeface="Canva Sans Bold"/>
                <a:ea typeface="Canva Sans Bold"/>
                <a:cs typeface="Canva Sans Bold"/>
                <a:sym typeface="Canva Sans Bold"/>
              </a:rPr>
              <a:t>Why AI IS Required In Powder Metallurgy</a:t>
            </a:r>
          </a:p>
        </p:txBody>
      </p:sp>
      <p:sp>
        <p:nvSpPr>
          <p:cNvPr name="TextBox 12" id="12"/>
          <p:cNvSpPr txBox="true"/>
          <p:nvPr/>
        </p:nvSpPr>
        <p:spPr>
          <a:xfrm rot="0">
            <a:off x="2186383" y="1897757"/>
            <a:ext cx="10776763"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to provide </a:t>
            </a:r>
            <a:r>
              <a:rPr lang="en-US" b="true" sz="2400">
                <a:solidFill>
                  <a:srgbClr val="FF0000"/>
                </a:solidFill>
                <a:latin typeface="Canva Sans Bold"/>
                <a:ea typeface="Canva Sans Bold"/>
                <a:cs typeface="Canva Sans Bold"/>
                <a:sym typeface="Canva Sans Bold"/>
              </a:rPr>
              <a:t>quality assurance</a:t>
            </a:r>
            <a:r>
              <a:rPr lang="en-US" b="true" sz="2400">
                <a:solidFill>
                  <a:srgbClr val="01003B"/>
                </a:solidFill>
                <a:latin typeface="Canva Sans Bold"/>
                <a:ea typeface="Canva Sans Bold"/>
                <a:cs typeface="Canva Sans Bold"/>
                <a:sym typeface="Canva Sans Bold"/>
              </a:rPr>
              <a:t>, and to reduce the costs and lead times of their products</a:t>
            </a:r>
          </a:p>
        </p:txBody>
      </p:sp>
      <p:sp>
        <p:nvSpPr>
          <p:cNvPr name="TextBox 13" id="13"/>
          <p:cNvSpPr txBox="true"/>
          <p:nvPr/>
        </p:nvSpPr>
        <p:spPr>
          <a:xfrm rot="0">
            <a:off x="2090756" y="3132197"/>
            <a:ext cx="11168516" cy="1234456"/>
          </a:xfrm>
          <a:prstGeom prst="rect">
            <a:avLst/>
          </a:prstGeom>
        </p:spPr>
        <p:txBody>
          <a:bodyPr anchor="t" rtlCol="false" tIns="0" lIns="0" bIns="0" rIns="0">
            <a:spAutoFit/>
          </a:bodyPr>
          <a:lstStyle/>
          <a:p>
            <a:pPr algn="l" marL="518027" indent="-259014" lvl="1">
              <a:lnSpc>
                <a:spcPts val="3359"/>
              </a:lnSpc>
              <a:buFont typeface="Arial"/>
              <a:buChar char="•"/>
            </a:pPr>
            <a:r>
              <a:rPr lang="en-US" b="true" sz="2399">
                <a:solidFill>
                  <a:srgbClr val="FF0000"/>
                </a:solidFill>
                <a:latin typeface="Canva Sans Bold"/>
                <a:ea typeface="Canva Sans Bold"/>
                <a:cs typeface="Canva Sans Bold"/>
                <a:sym typeface="Canva Sans Bold"/>
              </a:rPr>
              <a:t>future valuation</a:t>
            </a:r>
            <a:r>
              <a:rPr lang="en-US" b="true" sz="2399">
                <a:solidFill>
                  <a:srgbClr val="01003B"/>
                </a:solidFill>
                <a:latin typeface="Canva Sans Bold"/>
                <a:ea typeface="Canva Sans Bold"/>
                <a:cs typeface="Canva Sans Bold"/>
                <a:sym typeface="Canva Sans Bold"/>
              </a:rPr>
              <a:t> of manufacturers is likely to be increasingly based not upon their material capital assets, but upon how </a:t>
            </a:r>
            <a:r>
              <a:rPr lang="en-US" b="true" sz="2399">
                <a:solidFill>
                  <a:srgbClr val="01003B"/>
                </a:solidFill>
                <a:latin typeface="Canva Sans Bold"/>
                <a:ea typeface="Canva Sans Bold"/>
                <a:cs typeface="Canva Sans Bold"/>
                <a:sym typeface="Canva Sans Bold"/>
              </a:rPr>
              <a:t>deep, wide-ranging, and </a:t>
            </a:r>
            <a:r>
              <a:rPr lang="en-US" b="true" sz="2399">
                <a:solidFill>
                  <a:srgbClr val="FF0000"/>
                </a:solidFill>
                <a:latin typeface="Canva Sans Bold"/>
                <a:ea typeface="Canva Sans Bold"/>
                <a:cs typeface="Canva Sans Bold"/>
                <a:sym typeface="Canva Sans Bold"/>
              </a:rPr>
              <a:t>up-to-date their process related knowledge</a:t>
            </a:r>
            <a:r>
              <a:rPr lang="en-US" b="true" sz="2399">
                <a:solidFill>
                  <a:srgbClr val="01003B"/>
                </a:solidFill>
                <a:latin typeface="Canva Sans Bold"/>
                <a:ea typeface="Canva Sans Bold"/>
                <a:cs typeface="Canva Sans Bold"/>
                <a:sym typeface="Canva Sans Bold"/>
              </a:rPr>
              <a:t> is considered to be.</a:t>
            </a:r>
          </a:p>
        </p:txBody>
      </p:sp>
      <p:sp>
        <p:nvSpPr>
          <p:cNvPr name="TextBox 14" id="14"/>
          <p:cNvSpPr txBox="true"/>
          <p:nvPr/>
        </p:nvSpPr>
        <p:spPr>
          <a:xfrm rot="0">
            <a:off x="2060110" y="4684787"/>
            <a:ext cx="11229808"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AI techniques like </a:t>
            </a:r>
            <a:r>
              <a:rPr lang="en-US" b="true" sz="2400">
                <a:solidFill>
                  <a:srgbClr val="000000"/>
                </a:solidFill>
                <a:latin typeface="Canva Sans Bold"/>
                <a:ea typeface="Canva Sans Bold"/>
                <a:cs typeface="Canva Sans Bold"/>
                <a:sym typeface="Canva Sans Bold"/>
              </a:rPr>
              <a:t>neural networks</a:t>
            </a:r>
            <a:r>
              <a:rPr lang="en-US" b="true" sz="2400">
                <a:solidFill>
                  <a:srgbClr val="FF0000"/>
                </a:solidFill>
                <a:latin typeface="Canva Sans Bold"/>
                <a:ea typeface="Canva Sans Bold"/>
                <a:cs typeface="Canva Sans Bold"/>
                <a:sym typeface="Canva Sans Bold"/>
              </a:rPr>
              <a:t> </a:t>
            </a:r>
            <a:r>
              <a:rPr lang="en-US" b="true" sz="2400">
                <a:solidFill>
                  <a:srgbClr val="01003B"/>
                </a:solidFill>
                <a:latin typeface="Canva Sans Bold"/>
                <a:ea typeface="Canva Sans Bold"/>
                <a:cs typeface="Canva Sans Bold"/>
                <a:sym typeface="Canva Sans Bold"/>
              </a:rPr>
              <a:t>can </a:t>
            </a:r>
            <a:r>
              <a:rPr lang="en-US" b="true" sz="2400">
                <a:solidFill>
                  <a:srgbClr val="FF0000"/>
                </a:solidFill>
                <a:latin typeface="Canva Sans Bold"/>
                <a:ea typeface="Canva Sans Bold"/>
                <a:cs typeface="Canva Sans Bold"/>
                <a:sym typeface="Canva Sans Bold"/>
              </a:rPr>
              <a:t>reduce lead times and costs</a:t>
            </a:r>
            <a:r>
              <a:rPr lang="en-US" b="true" sz="2400">
                <a:solidFill>
                  <a:srgbClr val="01003B"/>
                </a:solidFill>
                <a:latin typeface="Canva Sans Bold"/>
                <a:ea typeface="Canva Sans Bold"/>
                <a:cs typeface="Canva Sans Bold"/>
                <a:sym typeface="Canva Sans Bold"/>
              </a:rPr>
              <a:t> by providing timely materials-related advice.</a:t>
            </a:r>
          </a:p>
        </p:txBody>
      </p:sp>
      <p:sp>
        <p:nvSpPr>
          <p:cNvPr name="TextBox 15" id="15"/>
          <p:cNvSpPr txBox="true"/>
          <p:nvPr/>
        </p:nvSpPr>
        <p:spPr>
          <a:xfrm rot="0">
            <a:off x="2060110" y="5462027"/>
            <a:ext cx="11585327" cy="1234440"/>
          </a:xfrm>
          <a:prstGeom prst="rect">
            <a:avLst/>
          </a:prstGeom>
        </p:spPr>
        <p:txBody>
          <a:bodyPr anchor="t" rtlCol="false" tIns="0" lIns="0" bIns="0" rIns="0">
            <a:spAutoFit/>
          </a:bodyPr>
          <a:lstStyle/>
          <a:p>
            <a:pPr algn="l">
              <a:lnSpc>
                <a:spcPts val="3359"/>
              </a:lnSpc>
            </a:pPr>
          </a:p>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Neural networks can effectively </a:t>
            </a:r>
            <a:r>
              <a:rPr lang="en-US" b="true" sz="2400">
                <a:solidFill>
                  <a:srgbClr val="FF0000"/>
                </a:solidFill>
                <a:latin typeface="Canva Sans Bold"/>
                <a:ea typeface="Canva Sans Bold"/>
                <a:cs typeface="Canva Sans Bold"/>
                <a:sym typeface="Canva Sans Bold"/>
              </a:rPr>
              <a:t>model the often non-linear empirical data</a:t>
            </a:r>
            <a:r>
              <a:rPr lang="en-US" b="true" sz="2400">
                <a:solidFill>
                  <a:srgbClr val="01003B"/>
                </a:solidFill>
                <a:latin typeface="Canva Sans Bold"/>
                <a:ea typeface="Canva Sans Bold"/>
                <a:cs typeface="Canva Sans Bold"/>
                <a:sym typeface="Canva Sans Bold"/>
              </a:rPr>
              <a:t> held by manufacturers.</a:t>
            </a:r>
          </a:p>
        </p:txBody>
      </p:sp>
      <p:sp>
        <p:nvSpPr>
          <p:cNvPr name="TextBox 16" id="16"/>
          <p:cNvSpPr txBox="true"/>
          <p:nvPr/>
        </p:nvSpPr>
        <p:spPr>
          <a:xfrm rot="0">
            <a:off x="1959861" y="7261912"/>
            <a:ext cx="12637754"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Accurate </a:t>
            </a:r>
            <a:r>
              <a:rPr lang="en-US" b="true" sz="2400">
                <a:solidFill>
                  <a:srgbClr val="FF0000"/>
                </a:solidFill>
                <a:latin typeface="Canva Sans Bold"/>
                <a:ea typeface="Canva Sans Bold"/>
                <a:cs typeface="Canva Sans Bold"/>
                <a:sym typeface="Canva Sans Bold"/>
              </a:rPr>
              <a:t>control of chemical composition</a:t>
            </a:r>
            <a:r>
              <a:rPr lang="en-US" b="true" sz="2400">
                <a:solidFill>
                  <a:srgbClr val="01003B"/>
                </a:solidFill>
                <a:latin typeface="Canva Sans Bold"/>
                <a:ea typeface="Canva Sans Bold"/>
                <a:cs typeface="Canva Sans Bold"/>
                <a:sym typeface="Canva Sans Bold"/>
              </a:rPr>
              <a:t>, compaction, and sintering parameters is crucial when manufacturing parts from powdered metals to achieve desired density, strength, and dimensional specifications.</a:t>
            </a:r>
          </a:p>
        </p:txBody>
      </p:sp>
      <p:sp>
        <p:nvSpPr>
          <p:cNvPr name="TextBox 17" id="17"/>
          <p:cNvSpPr txBox="true"/>
          <p:nvPr/>
        </p:nvSpPr>
        <p:spPr>
          <a:xfrm rot="0">
            <a:off x="1959861" y="9058327"/>
            <a:ext cx="12361468"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In the case of P/M, computers are mostly employed for simple </a:t>
            </a:r>
            <a:r>
              <a:rPr lang="en-US" b="true" sz="2400">
                <a:solidFill>
                  <a:srgbClr val="FF0000"/>
                </a:solidFill>
                <a:latin typeface="Canva Sans Bold"/>
                <a:ea typeface="Canva Sans Bold"/>
                <a:cs typeface="Canva Sans Bold"/>
                <a:sym typeface="Canva Sans Bold"/>
              </a:rPr>
              <a:t>statistical analyses</a:t>
            </a:r>
            <a:r>
              <a:rPr lang="en-US" b="true" sz="2400">
                <a:solidFill>
                  <a:srgbClr val="01003B"/>
                </a:solidFill>
                <a:latin typeface="Canva Sans Bold"/>
                <a:ea typeface="Canva Sans Bold"/>
                <a:cs typeface="Canva Sans Bold"/>
                <a:sym typeface="Canva Sans Bold"/>
              </a:rPr>
              <a:t> and </a:t>
            </a:r>
            <a:r>
              <a:rPr lang="en-US" b="true" sz="2400">
                <a:solidFill>
                  <a:srgbClr val="FF0000"/>
                </a:solidFill>
                <a:latin typeface="Canva Sans Bold"/>
                <a:ea typeface="Canva Sans Bold"/>
                <a:cs typeface="Canva Sans Bold"/>
                <a:sym typeface="Canva Sans Bold"/>
              </a:rPr>
              <a:t>computerised draughting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3667785" y="-461451"/>
            <a:ext cx="7479071" cy="11923156"/>
          </a:xfrm>
          <a:custGeom>
            <a:avLst/>
            <a:gdLst/>
            <a:ahLst/>
            <a:cxnLst/>
            <a:rect r="r" b="b" t="t" l="l"/>
            <a:pathLst>
              <a:path h="11923156" w="7479071">
                <a:moveTo>
                  <a:pt x="0" y="11923156"/>
                </a:moveTo>
                <a:lnTo>
                  <a:pt x="7479070" y="11923156"/>
                </a:lnTo>
                <a:lnTo>
                  <a:pt x="7479070" y="0"/>
                </a:lnTo>
                <a:lnTo>
                  <a:pt x="0" y="0"/>
                </a:lnTo>
                <a:lnTo>
                  <a:pt x="0" y="1192315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pSp>
        <p:nvGrpSpPr>
          <p:cNvPr name="Group 7" id="7"/>
          <p:cNvGrpSpPr>
            <a:grpSpLocks noChangeAspect="true"/>
          </p:cNvGrpSpPr>
          <p:nvPr/>
        </p:nvGrpSpPr>
        <p:grpSpPr>
          <a:xfrm rot="0">
            <a:off x="13667785" y="2876942"/>
            <a:ext cx="5246370" cy="5246370"/>
            <a:chOff x="0" y="0"/>
            <a:chExt cx="8790178" cy="8790178"/>
          </a:xfrm>
        </p:grpSpPr>
        <p:sp>
          <p:nvSpPr>
            <p:cNvPr name="Freeform 8" id="8"/>
            <p:cNvSpPr/>
            <p:nvPr/>
          </p:nvSpPr>
          <p:spPr>
            <a:xfrm flipH="false" flipV="false" rot="0">
              <a:off x="149225" y="149225"/>
              <a:ext cx="8491728" cy="8491728"/>
            </a:xfrm>
            <a:custGeom>
              <a:avLst/>
              <a:gdLst/>
              <a:ahLst/>
              <a:cxnLst/>
              <a:rect r="r" b="b" t="t" l="l"/>
              <a:pathLst>
                <a:path h="8491728" w="8491728">
                  <a:moveTo>
                    <a:pt x="0" y="0"/>
                  </a:moveTo>
                  <a:lnTo>
                    <a:pt x="8491728" y="0"/>
                  </a:lnTo>
                  <a:lnTo>
                    <a:pt x="8491728" y="8491728"/>
                  </a:lnTo>
                  <a:lnTo>
                    <a:pt x="0" y="8491728"/>
                  </a:lnTo>
                  <a:close/>
                </a:path>
              </a:pathLst>
            </a:custGeom>
            <a:blipFill>
              <a:blip r:embed="rId5"/>
              <a:stretch>
                <a:fillRect l="-24948" t="0" r="-24948" b="0"/>
              </a:stretch>
            </a:blipFill>
          </p:spPr>
        </p:sp>
        <p:sp>
          <p:nvSpPr>
            <p:cNvPr name="Freeform 9" id="9"/>
            <p:cNvSpPr/>
            <p:nvPr/>
          </p:nvSpPr>
          <p:spPr>
            <a:xfrm flipH="false" flipV="false" rot="0">
              <a:off x="0" y="0"/>
              <a:ext cx="8790178" cy="8790178"/>
            </a:xfrm>
            <a:custGeom>
              <a:avLst/>
              <a:gdLst/>
              <a:ahLst/>
              <a:cxnLst/>
              <a:rect r="r" b="b" t="t" l="l"/>
              <a:pathLst>
                <a:path h="8790178" w="8790178">
                  <a:moveTo>
                    <a:pt x="8790178" y="8790178"/>
                  </a:moveTo>
                  <a:lnTo>
                    <a:pt x="0" y="8790178"/>
                  </a:lnTo>
                  <a:lnTo>
                    <a:pt x="0" y="0"/>
                  </a:lnTo>
                  <a:lnTo>
                    <a:pt x="8790178" y="0"/>
                  </a:lnTo>
                  <a:lnTo>
                    <a:pt x="8790178" y="8790178"/>
                  </a:lnTo>
                  <a:close/>
                  <a:moveTo>
                    <a:pt x="19050" y="8771128"/>
                  </a:moveTo>
                  <a:lnTo>
                    <a:pt x="8771128" y="8771128"/>
                  </a:lnTo>
                  <a:lnTo>
                    <a:pt x="8771128" y="19050"/>
                  </a:lnTo>
                  <a:lnTo>
                    <a:pt x="19050" y="19050"/>
                  </a:lnTo>
                  <a:lnTo>
                    <a:pt x="19050" y="8771128"/>
                  </a:lnTo>
                  <a:close/>
                </a:path>
              </a:pathLst>
            </a:custGeom>
            <a:solidFill>
              <a:srgbClr val="195759"/>
            </a:solidFill>
          </p:spPr>
        </p:sp>
      </p:grpSp>
      <p:sp>
        <p:nvSpPr>
          <p:cNvPr name="TextBox 10" id="10"/>
          <p:cNvSpPr txBox="true"/>
          <p:nvPr/>
        </p:nvSpPr>
        <p:spPr>
          <a:xfrm rot="0">
            <a:off x="1680020" y="474737"/>
            <a:ext cx="10776763" cy="6832600"/>
          </a:xfrm>
          <a:prstGeom prst="rect">
            <a:avLst/>
          </a:prstGeom>
        </p:spPr>
        <p:txBody>
          <a:bodyPr anchor="t" rtlCol="false" tIns="0" lIns="0" bIns="0" rIns="0">
            <a:spAutoFit/>
          </a:bodyPr>
          <a:lstStyle/>
          <a:p>
            <a:pPr algn="l">
              <a:lnSpc>
                <a:spcPts val="3639"/>
              </a:lnSpc>
            </a:pPr>
            <a:r>
              <a:rPr lang="en-US" sz="2599" b="true">
                <a:solidFill>
                  <a:srgbClr val="01003B"/>
                </a:solidFill>
                <a:latin typeface="Canva Sans Bold"/>
                <a:ea typeface="Canva Sans Bold"/>
                <a:cs typeface="Canva Sans Bold"/>
                <a:sym typeface="Canva Sans Bold"/>
              </a:rPr>
              <a:t>Parameters that to be optimized are-</a:t>
            </a:r>
          </a:p>
          <a:p>
            <a:pPr algn="l">
              <a:lnSpc>
                <a:spcPts val="3639"/>
              </a:lnSpc>
            </a:pPr>
          </a:p>
          <a:p>
            <a:pPr algn="l" marL="518160" indent="-259080" lvl="1">
              <a:lnSpc>
                <a:spcPts val="3359"/>
              </a:lnSpc>
              <a:buFont typeface="Arial"/>
              <a:buChar char="•"/>
            </a:pPr>
            <a:r>
              <a:rPr lang="en-US" b="true" sz="2400">
                <a:solidFill>
                  <a:srgbClr val="FF0000"/>
                </a:solidFill>
                <a:latin typeface="Canva Sans Bold"/>
                <a:ea typeface="Canva Sans Bold"/>
                <a:cs typeface="Canva Sans Bold"/>
                <a:sym typeface="Canva Sans Bold"/>
              </a:rPr>
              <a:t>Flow Behavio</a:t>
            </a:r>
            <a:r>
              <a:rPr lang="en-US" b="true" sz="2400">
                <a:solidFill>
                  <a:srgbClr val="01003B"/>
                </a:solidFill>
                <a:latin typeface="Canva Sans Bold"/>
                <a:ea typeface="Canva Sans Bold"/>
                <a:cs typeface="Canva Sans Bold"/>
                <a:sym typeface="Canva Sans Bold"/>
              </a:rPr>
              <a:t>r And Deformation</a:t>
            </a:r>
          </a:p>
          <a:p>
            <a:pPr algn="l" marL="518160" indent="-259080" lvl="1">
              <a:lnSpc>
                <a:spcPts val="3359"/>
              </a:lnSpc>
              <a:buFont typeface="Arial"/>
              <a:buChar char="•"/>
            </a:pPr>
            <a:r>
              <a:rPr lang="en-US" b="true" sz="2400">
                <a:solidFill>
                  <a:srgbClr val="FF0000"/>
                </a:solidFill>
                <a:latin typeface="Canva Sans Bold"/>
                <a:ea typeface="Canva Sans Bold"/>
                <a:cs typeface="Canva Sans Bold"/>
                <a:sym typeface="Canva Sans Bold"/>
              </a:rPr>
              <a:t>Kinematics </a:t>
            </a:r>
            <a:r>
              <a:rPr lang="en-US" b="true" sz="2400">
                <a:solidFill>
                  <a:srgbClr val="01003B"/>
                </a:solidFill>
                <a:latin typeface="Canva Sans Bold"/>
                <a:ea typeface="Canva Sans Bold"/>
                <a:cs typeface="Canva Sans Bold"/>
                <a:sym typeface="Canva Sans Bold"/>
              </a:rPr>
              <a:t>Of Powder Particles</a:t>
            </a:r>
          </a:p>
          <a:p>
            <a:pPr algn="l" marL="518160" indent="-259080" lvl="1">
              <a:lnSpc>
                <a:spcPts val="3359"/>
              </a:lnSpc>
              <a:buFont typeface="Arial"/>
              <a:buChar char="•"/>
            </a:pPr>
            <a:r>
              <a:rPr lang="en-US" b="true" sz="2400">
                <a:solidFill>
                  <a:srgbClr val="FF0000"/>
                </a:solidFill>
                <a:latin typeface="Canva Sans Bold"/>
                <a:ea typeface="Canva Sans Bold"/>
                <a:cs typeface="Canva Sans Bold"/>
                <a:sym typeface="Canva Sans Bold"/>
              </a:rPr>
              <a:t>Relative</a:t>
            </a:r>
            <a:r>
              <a:rPr lang="en-US" b="true" sz="2400">
                <a:solidFill>
                  <a:srgbClr val="01003B"/>
                </a:solidFill>
                <a:latin typeface="Canva Sans Bold"/>
                <a:ea typeface="Canva Sans Bold"/>
                <a:cs typeface="Canva Sans Bold"/>
                <a:sym typeface="Canva Sans Bold"/>
              </a:rPr>
              <a:t> Fractional Packaging Density</a:t>
            </a:r>
          </a:p>
          <a:p>
            <a:pPr algn="l" marL="518160" indent="-259080" lvl="1">
              <a:lnSpc>
                <a:spcPts val="3359"/>
              </a:lnSpc>
              <a:buFont typeface="Arial"/>
              <a:buChar char="•"/>
            </a:pPr>
            <a:r>
              <a:rPr lang="en-US" b="true" sz="2400">
                <a:solidFill>
                  <a:srgbClr val="FF0000"/>
                </a:solidFill>
                <a:latin typeface="Canva Sans Bold"/>
                <a:ea typeface="Canva Sans Bold"/>
                <a:cs typeface="Canva Sans Bold"/>
                <a:sym typeface="Canva Sans Bold"/>
              </a:rPr>
              <a:t>Shrinkage</a:t>
            </a:r>
            <a:r>
              <a:rPr lang="en-US" b="true" sz="2400">
                <a:solidFill>
                  <a:srgbClr val="01003B"/>
                </a:solidFill>
                <a:latin typeface="Canva Sans Bold"/>
                <a:ea typeface="Canva Sans Bold"/>
                <a:cs typeface="Canva Sans Bold"/>
                <a:sym typeface="Canva Sans Bold"/>
              </a:rPr>
              <a:t> During Sintering</a:t>
            </a:r>
          </a:p>
          <a:p>
            <a:pPr algn="l">
              <a:lnSpc>
                <a:spcPts val="3359"/>
              </a:lnSpc>
            </a:pPr>
          </a:p>
          <a:p>
            <a:pPr algn="l">
              <a:lnSpc>
                <a:spcPts val="3359"/>
              </a:lnSpc>
            </a:pPr>
          </a:p>
          <a:p>
            <a:pPr algn="l">
              <a:lnSpc>
                <a:spcPts val="3499"/>
              </a:lnSpc>
            </a:pPr>
            <a:r>
              <a:rPr lang="en-US" sz="2499" b="true">
                <a:solidFill>
                  <a:srgbClr val="FF0000"/>
                </a:solidFill>
                <a:latin typeface="Canva Sans Bold"/>
                <a:ea typeface="Canva Sans Bold"/>
                <a:cs typeface="Canva Sans Bold"/>
                <a:sym typeface="Canva Sans Bold"/>
              </a:rPr>
              <a:t>Hybrid Space KBS</a:t>
            </a:r>
            <a:r>
              <a:rPr lang="en-US" sz="2499" b="true">
                <a:solidFill>
                  <a:srgbClr val="01003B"/>
                </a:solidFill>
                <a:latin typeface="Canva Sans Bold"/>
                <a:ea typeface="Canva Sans Bold"/>
                <a:cs typeface="Canva Sans Bold"/>
                <a:sym typeface="Canva Sans Bold"/>
              </a:rPr>
              <a:t> is used to utilize the benefits of </a:t>
            </a:r>
            <a:r>
              <a:rPr lang="en-US" sz="2499" b="true">
                <a:solidFill>
                  <a:srgbClr val="FF0000"/>
                </a:solidFill>
                <a:latin typeface="Canva Sans Bold"/>
                <a:ea typeface="Canva Sans Bold"/>
                <a:cs typeface="Canva Sans Bold"/>
                <a:sym typeface="Canva Sans Bold"/>
              </a:rPr>
              <a:t>modelling techniques</a:t>
            </a:r>
            <a:r>
              <a:rPr lang="en-US" sz="2499" b="true">
                <a:solidFill>
                  <a:srgbClr val="01003B"/>
                </a:solidFill>
                <a:latin typeface="Canva Sans Bold"/>
                <a:ea typeface="Canva Sans Bold"/>
                <a:cs typeface="Canva Sans Bold"/>
                <a:sym typeface="Canva Sans Bold"/>
              </a:rPr>
              <a:t> such:</a:t>
            </a:r>
          </a:p>
          <a:p>
            <a:pPr algn="l">
              <a:lnSpc>
                <a:spcPts val="3499"/>
              </a:lnSpc>
            </a:pPr>
          </a:p>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Neural Networks</a:t>
            </a:r>
          </a:p>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Rule Based Analysis</a:t>
            </a:r>
          </a:p>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FEM</a:t>
            </a:r>
          </a:p>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TAGUCHI Method</a:t>
            </a:r>
          </a:p>
          <a:p>
            <a:pPr algn="l">
              <a:lnSpc>
                <a:spcPts val="3359"/>
              </a:lnSpc>
            </a:pPr>
          </a:p>
        </p:txBody>
      </p:sp>
      <p:sp>
        <p:nvSpPr>
          <p:cNvPr name="TextBox 11" id="11"/>
          <p:cNvSpPr txBox="true"/>
          <p:nvPr/>
        </p:nvSpPr>
        <p:spPr>
          <a:xfrm rot="0">
            <a:off x="1680020" y="7874000"/>
            <a:ext cx="10650298" cy="1384300"/>
          </a:xfrm>
          <a:prstGeom prst="rect">
            <a:avLst/>
          </a:prstGeom>
        </p:spPr>
        <p:txBody>
          <a:bodyPr anchor="t" rtlCol="false" tIns="0" lIns="0" bIns="0" rIns="0">
            <a:spAutoFit/>
          </a:bodyPr>
          <a:lstStyle/>
          <a:p>
            <a:pPr algn="ctr">
              <a:lnSpc>
                <a:spcPts val="5599"/>
              </a:lnSpc>
            </a:pPr>
            <a:r>
              <a:rPr lang="en-US" sz="3999" b="true">
                <a:solidFill>
                  <a:srgbClr val="01003B"/>
                </a:solidFill>
                <a:latin typeface="Canva Sans Bold"/>
                <a:ea typeface="Canva Sans Bold"/>
                <a:cs typeface="Canva Sans Bold"/>
                <a:sym typeface="Canva Sans Bold"/>
              </a:rPr>
              <a:t>Neural Network Approach To Selection Of Engineering Materials.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4157505" y="-461451"/>
            <a:ext cx="7479071" cy="11923156"/>
          </a:xfrm>
          <a:custGeom>
            <a:avLst/>
            <a:gdLst/>
            <a:ahLst/>
            <a:cxnLst/>
            <a:rect r="r" b="b" t="t" l="l"/>
            <a:pathLst>
              <a:path h="11923156" w="7479071">
                <a:moveTo>
                  <a:pt x="0" y="11923156"/>
                </a:moveTo>
                <a:lnTo>
                  <a:pt x="7479071" y="11923156"/>
                </a:lnTo>
                <a:lnTo>
                  <a:pt x="7479071" y="0"/>
                </a:lnTo>
                <a:lnTo>
                  <a:pt x="0" y="0"/>
                </a:lnTo>
                <a:lnTo>
                  <a:pt x="0" y="1192315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pSp>
        <p:nvGrpSpPr>
          <p:cNvPr name="Group 7" id="7"/>
          <p:cNvGrpSpPr>
            <a:grpSpLocks noChangeAspect="true"/>
          </p:cNvGrpSpPr>
          <p:nvPr/>
        </p:nvGrpSpPr>
        <p:grpSpPr>
          <a:xfrm rot="0">
            <a:off x="13892078" y="2876942"/>
            <a:ext cx="5246370" cy="5246370"/>
            <a:chOff x="0" y="0"/>
            <a:chExt cx="8790178" cy="8790178"/>
          </a:xfrm>
        </p:grpSpPr>
        <p:sp>
          <p:nvSpPr>
            <p:cNvPr name="Freeform 8" id="8"/>
            <p:cNvSpPr/>
            <p:nvPr/>
          </p:nvSpPr>
          <p:spPr>
            <a:xfrm flipH="false" flipV="false" rot="0">
              <a:off x="149225" y="149225"/>
              <a:ext cx="8491728" cy="8491728"/>
            </a:xfrm>
            <a:custGeom>
              <a:avLst/>
              <a:gdLst/>
              <a:ahLst/>
              <a:cxnLst/>
              <a:rect r="r" b="b" t="t" l="l"/>
              <a:pathLst>
                <a:path h="8491728" w="8491728">
                  <a:moveTo>
                    <a:pt x="0" y="0"/>
                  </a:moveTo>
                  <a:lnTo>
                    <a:pt x="8491728" y="0"/>
                  </a:lnTo>
                  <a:lnTo>
                    <a:pt x="8491728" y="8491728"/>
                  </a:lnTo>
                  <a:lnTo>
                    <a:pt x="0" y="8491728"/>
                  </a:lnTo>
                  <a:close/>
                </a:path>
              </a:pathLst>
            </a:custGeom>
            <a:blipFill>
              <a:blip r:embed="rId5"/>
              <a:stretch>
                <a:fillRect l="-24948" t="0" r="-24948" b="0"/>
              </a:stretch>
            </a:blipFill>
          </p:spPr>
        </p:sp>
        <p:sp>
          <p:nvSpPr>
            <p:cNvPr name="Freeform 9" id="9"/>
            <p:cNvSpPr/>
            <p:nvPr/>
          </p:nvSpPr>
          <p:spPr>
            <a:xfrm flipH="false" flipV="false" rot="0">
              <a:off x="0" y="0"/>
              <a:ext cx="8790178" cy="8790178"/>
            </a:xfrm>
            <a:custGeom>
              <a:avLst/>
              <a:gdLst/>
              <a:ahLst/>
              <a:cxnLst/>
              <a:rect r="r" b="b" t="t" l="l"/>
              <a:pathLst>
                <a:path h="8790178" w="8790178">
                  <a:moveTo>
                    <a:pt x="8790178" y="8790178"/>
                  </a:moveTo>
                  <a:lnTo>
                    <a:pt x="0" y="8790178"/>
                  </a:lnTo>
                  <a:lnTo>
                    <a:pt x="0" y="0"/>
                  </a:lnTo>
                  <a:lnTo>
                    <a:pt x="8790178" y="0"/>
                  </a:lnTo>
                  <a:lnTo>
                    <a:pt x="8790178" y="8790178"/>
                  </a:lnTo>
                  <a:close/>
                  <a:moveTo>
                    <a:pt x="19050" y="8771128"/>
                  </a:moveTo>
                  <a:lnTo>
                    <a:pt x="8771128" y="8771128"/>
                  </a:lnTo>
                  <a:lnTo>
                    <a:pt x="8771128" y="19050"/>
                  </a:lnTo>
                  <a:lnTo>
                    <a:pt x="19050" y="19050"/>
                  </a:lnTo>
                  <a:lnTo>
                    <a:pt x="19050" y="8771128"/>
                  </a:lnTo>
                  <a:close/>
                </a:path>
              </a:pathLst>
            </a:custGeom>
            <a:solidFill>
              <a:srgbClr val="195759"/>
            </a:solidFill>
          </p:spPr>
        </p:sp>
      </p:grpSp>
      <p:sp>
        <p:nvSpPr>
          <p:cNvPr name="TextBox 10" id="10"/>
          <p:cNvSpPr txBox="true"/>
          <p:nvPr/>
        </p:nvSpPr>
        <p:spPr>
          <a:xfrm rot="0">
            <a:off x="0" y="77787"/>
            <a:ext cx="15174777" cy="1944371"/>
          </a:xfrm>
          <a:prstGeom prst="rect">
            <a:avLst/>
          </a:prstGeom>
        </p:spPr>
        <p:txBody>
          <a:bodyPr anchor="t" rtlCol="false" tIns="0" lIns="0" bIns="0" rIns="0">
            <a:spAutoFit/>
          </a:bodyPr>
          <a:lstStyle/>
          <a:p>
            <a:pPr algn="ctr">
              <a:lnSpc>
                <a:spcPts val="5179"/>
              </a:lnSpc>
            </a:pPr>
            <a:r>
              <a:rPr lang="en-US" sz="3699" b="true">
                <a:solidFill>
                  <a:srgbClr val="000000"/>
                </a:solidFill>
                <a:latin typeface="Canva Sans Bold"/>
                <a:ea typeface="Canva Sans Bold"/>
                <a:cs typeface="Canva Sans Bold"/>
                <a:sym typeface="Canva Sans Bold"/>
              </a:rPr>
              <a:t>                        Employment of mechanical properties as selection criteria for P/M materials</a:t>
            </a:r>
          </a:p>
          <a:p>
            <a:pPr algn="ctr">
              <a:lnSpc>
                <a:spcPts val="5179"/>
              </a:lnSpc>
            </a:pPr>
          </a:p>
        </p:txBody>
      </p:sp>
      <p:sp>
        <p:nvSpPr>
          <p:cNvPr name="TextBox 11" id="11"/>
          <p:cNvSpPr txBox="true"/>
          <p:nvPr/>
        </p:nvSpPr>
        <p:spPr>
          <a:xfrm rot="0">
            <a:off x="1792883" y="2358315"/>
            <a:ext cx="11449312" cy="6692975"/>
          </a:xfrm>
          <a:prstGeom prst="rect">
            <a:avLst/>
          </a:prstGeom>
        </p:spPr>
        <p:txBody>
          <a:bodyPr anchor="t" rtlCol="false" tIns="0" lIns="0" bIns="0" rIns="0">
            <a:spAutoFit/>
          </a:bodyPr>
          <a:lstStyle/>
          <a:p>
            <a:pPr algn="l">
              <a:lnSpc>
                <a:spcPts val="3320"/>
              </a:lnSpc>
            </a:pPr>
            <a:r>
              <a:rPr lang="en-US" sz="2372" b="true">
                <a:solidFill>
                  <a:srgbClr val="000000"/>
                </a:solidFill>
                <a:latin typeface="Canva Sans Bold"/>
                <a:ea typeface="Canva Sans Bold"/>
                <a:cs typeface="Canva Sans Bold"/>
                <a:sym typeface="Canva Sans Bold"/>
              </a:rPr>
              <a:t>1) Powder Metallurgy Materials Have To Be Chosen According To:</a:t>
            </a:r>
          </a:p>
          <a:p>
            <a:pPr algn="l">
              <a:lnSpc>
                <a:spcPts val="3320"/>
              </a:lnSpc>
            </a:pPr>
          </a:p>
          <a:p>
            <a:pPr algn="l" marL="512122" indent="-256061" lvl="1">
              <a:lnSpc>
                <a:spcPts val="3320"/>
              </a:lnSpc>
              <a:buFont typeface="Arial"/>
              <a:buChar char="•"/>
            </a:pPr>
            <a:r>
              <a:rPr lang="en-US" b="true" sz="2372">
                <a:solidFill>
                  <a:srgbClr val="FF0000"/>
                </a:solidFill>
                <a:latin typeface="Canva Sans Bold"/>
                <a:ea typeface="Canva Sans Bold"/>
                <a:cs typeface="Canva Sans Bold"/>
                <a:sym typeface="Canva Sans Bold"/>
              </a:rPr>
              <a:t>Tensile Strength</a:t>
            </a:r>
            <a:r>
              <a:rPr lang="en-US" b="true" sz="2372">
                <a:solidFill>
                  <a:srgbClr val="000000"/>
                </a:solidFill>
                <a:latin typeface="Canva Sans Bold"/>
                <a:ea typeface="Canva Sans Bold"/>
                <a:cs typeface="Canva Sans Bold"/>
                <a:sym typeface="Canva Sans Bold"/>
              </a:rPr>
              <a:t>, Impact Energy of final product </a:t>
            </a:r>
          </a:p>
          <a:p>
            <a:pPr algn="l">
              <a:lnSpc>
                <a:spcPts val="3320"/>
              </a:lnSpc>
            </a:pPr>
          </a:p>
          <a:p>
            <a:pPr algn="l" marL="512122" indent="-256061" lvl="1">
              <a:lnSpc>
                <a:spcPts val="3320"/>
              </a:lnSpc>
              <a:buFont typeface="Arial"/>
              <a:buChar char="•"/>
            </a:pPr>
            <a:r>
              <a:rPr lang="en-US" b="true" sz="2372">
                <a:solidFill>
                  <a:srgbClr val="000000"/>
                </a:solidFill>
                <a:latin typeface="Canva Sans Bold"/>
                <a:ea typeface="Canva Sans Bold"/>
                <a:cs typeface="Canva Sans Bold"/>
                <a:sym typeface="Canva Sans Bold"/>
              </a:rPr>
              <a:t>T</a:t>
            </a:r>
            <a:r>
              <a:rPr lang="en-US" b="true" sz="2372">
                <a:solidFill>
                  <a:srgbClr val="000000"/>
                </a:solidFill>
                <a:latin typeface="Canva Sans Bold"/>
                <a:ea typeface="Canva Sans Bold"/>
                <a:cs typeface="Canva Sans Bold"/>
                <a:sym typeface="Canva Sans Bold"/>
              </a:rPr>
              <a:t>he </a:t>
            </a:r>
            <a:r>
              <a:rPr lang="en-US" b="true" sz="2372">
                <a:solidFill>
                  <a:srgbClr val="FF0000"/>
                </a:solidFill>
                <a:latin typeface="Canva Sans Bold"/>
                <a:ea typeface="Canva Sans Bold"/>
                <a:cs typeface="Canva Sans Bold"/>
                <a:sym typeface="Canva Sans Bold"/>
              </a:rPr>
              <a:t>traditional method</a:t>
            </a:r>
            <a:r>
              <a:rPr lang="en-US" b="true" sz="2372">
                <a:solidFill>
                  <a:srgbClr val="000000"/>
                </a:solidFill>
                <a:latin typeface="Canva Sans Bold"/>
                <a:ea typeface="Canva Sans Bold"/>
                <a:cs typeface="Canva Sans Bold"/>
                <a:sym typeface="Canva Sans Bold"/>
              </a:rPr>
              <a:t> of relating requirements to available materials has involved reference to</a:t>
            </a:r>
            <a:r>
              <a:rPr lang="en-US" b="true" sz="2372">
                <a:solidFill>
                  <a:srgbClr val="FF0000"/>
                </a:solidFill>
                <a:latin typeface="Canva Sans Bold"/>
                <a:ea typeface="Canva Sans Bold"/>
                <a:cs typeface="Canva Sans Bold"/>
                <a:sym typeface="Canva Sans Bold"/>
              </a:rPr>
              <a:t> look-up tables</a:t>
            </a:r>
          </a:p>
          <a:p>
            <a:pPr algn="l">
              <a:lnSpc>
                <a:spcPts val="3320"/>
              </a:lnSpc>
            </a:pPr>
          </a:p>
          <a:p>
            <a:pPr algn="l" marL="512122" indent="-256061" lvl="1">
              <a:lnSpc>
                <a:spcPts val="3320"/>
              </a:lnSpc>
              <a:buFont typeface="Arial"/>
              <a:buChar char="•"/>
            </a:pPr>
            <a:r>
              <a:rPr lang="en-US" b="true" sz="2372">
                <a:solidFill>
                  <a:srgbClr val="000000"/>
                </a:solidFill>
                <a:latin typeface="Canva Sans Bold"/>
                <a:ea typeface="Canva Sans Bold"/>
                <a:cs typeface="Canva Sans Bold"/>
                <a:sym typeface="Canva Sans Bold"/>
              </a:rPr>
              <a:t>I</a:t>
            </a:r>
            <a:r>
              <a:rPr lang="en-US" b="true" sz="2372">
                <a:solidFill>
                  <a:srgbClr val="000000"/>
                </a:solidFill>
                <a:latin typeface="Canva Sans Bold"/>
                <a:ea typeface="Canva Sans Bold"/>
                <a:cs typeface="Canva Sans Bold"/>
                <a:sym typeface="Canva Sans Bold"/>
              </a:rPr>
              <a:t>n an attempt to reduce the amount of labour involved, </a:t>
            </a:r>
            <a:r>
              <a:rPr lang="en-US" b="true" sz="2372">
                <a:solidFill>
                  <a:srgbClr val="FF0000"/>
                </a:solidFill>
                <a:latin typeface="Canva Sans Bold"/>
                <a:ea typeface="Canva Sans Bold"/>
                <a:cs typeface="Canva Sans Bold"/>
                <a:sym typeface="Canva Sans Bold"/>
              </a:rPr>
              <a:t>data- bases</a:t>
            </a:r>
            <a:r>
              <a:rPr lang="en-US" b="true" sz="2372">
                <a:solidFill>
                  <a:srgbClr val="000000"/>
                </a:solidFill>
                <a:latin typeface="Canva Sans Bold"/>
                <a:ea typeface="Canva Sans Bold"/>
                <a:cs typeface="Canva Sans Bold"/>
                <a:sym typeface="Canva Sans Bold"/>
              </a:rPr>
              <a:t> have been developed for P/M materials selection</a:t>
            </a:r>
          </a:p>
          <a:p>
            <a:pPr algn="l">
              <a:lnSpc>
                <a:spcPts val="3320"/>
              </a:lnSpc>
            </a:pPr>
          </a:p>
          <a:p>
            <a:pPr algn="l" marL="512122" indent="-256061" lvl="1">
              <a:lnSpc>
                <a:spcPts val="3320"/>
              </a:lnSpc>
              <a:buFont typeface="Arial"/>
              <a:buChar char="•"/>
            </a:pPr>
            <a:r>
              <a:rPr lang="en-US" b="true" sz="2372">
                <a:solidFill>
                  <a:srgbClr val="000000"/>
                </a:solidFill>
                <a:latin typeface="Canva Sans Bold"/>
                <a:ea typeface="Canva Sans Bold"/>
                <a:cs typeface="Canva Sans Bold"/>
                <a:sym typeface="Canva Sans Bold"/>
              </a:rPr>
              <a:t>However, these systems are </a:t>
            </a:r>
            <a:r>
              <a:rPr lang="en-US" b="true" sz="2372">
                <a:solidFill>
                  <a:srgbClr val="FF0000"/>
                </a:solidFill>
                <a:latin typeface="Canva Sans Bold"/>
                <a:ea typeface="Canva Sans Bold"/>
                <a:cs typeface="Canva Sans Bold"/>
                <a:sym typeface="Canva Sans Bold"/>
              </a:rPr>
              <a:t>limited to recommendations based on existing powder blends</a:t>
            </a:r>
          </a:p>
          <a:p>
            <a:pPr algn="l">
              <a:lnSpc>
                <a:spcPts val="3320"/>
              </a:lnSpc>
            </a:pPr>
          </a:p>
          <a:p>
            <a:pPr algn="l" marL="512122" indent="-256061" lvl="1">
              <a:lnSpc>
                <a:spcPts val="3320"/>
              </a:lnSpc>
              <a:buFont typeface="Arial"/>
              <a:buChar char="•"/>
            </a:pPr>
            <a:r>
              <a:rPr lang="en-US" b="true" sz="2372">
                <a:solidFill>
                  <a:srgbClr val="000000"/>
                </a:solidFill>
                <a:latin typeface="Canva Sans Bold"/>
                <a:ea typeface="Canva Sans Bold"/>
                <a:cs typeface="Canva Sans Bold"/>
                <a:sym typeface="Canva Sans Bold"/>
              </a:rPr>
              <a:t>In order to overcome this limitation </a:t>
            </a:r>
            <a:r>
              <a:rPr lang="en-US" b="true" sz="2372">
                <a:solidFill>
                  <a:srgbClr val="FF0000"/>
                </a:solidFill>
                <a:latin typeface="Canva Sans Bold"/>
                <a:ea typeface="Canva Sans Bold"/>
                <a:cs typeface="Canva Sans Bold"/>
                <a:sym typeface="Canva Sans Bold"/>
              </a:rPr>
              <a:t>statistical methods</a:t>
            </a:r>
            <a:r>
              <a:rPr lang="en-US" b="true" sz="2372">
                <a:solidFill>
                  <a:srgbClr val="000000"/>
                </a:solidFill>
                <a:latin typeface="Canva Sans Bold"/>
                <a:ea typeface="Canva Sans Bold"/>
                <a:cs typeface="Canva Sans Bold"/>
                <a:sym typeface="Canva Sans Bold"/>
              </a:rPr>
              <a:t> have been used to </a:t>
            </a:r>
            <a:r>
              <a:rPr lang="en-US" b="true" sz="2372">
                <a:solidFill>
                  <a:srgbClr val="FF0000"/>
                </a:solidFill>
                <a:latin typeface="Canva Sans Bold"/>
                <a:ea typeface="Canva Sans Bold"/>
                <a:cs typeface="Canva Sans Bold"/>
                <a:sym typeface="Canva Sans Bold"/>
              </a:rPr>
              <a:t>fit curves</a:t>
            </a:r>
            <a:r>
              <a:rPr lang="en-US" b="true" sz="2372">
                <a:solidFill>
                  <a:srgbClr val="000000"/>
                </a:solidFill>
                <a:latin typeface="Canva Sans Bold"/>
                <a:ea typeface="Canva Sans Bold"/>
                <a:cs typeface="Canva Sans Bold"/>
                <a:sym typeface="Canva Sans Bold"/>
              </a:rPr>
              <a:t> to experimental data, followed by incorporation of the result- ing equations in a knowledge based </a:t>
            </a:r>
            <a:r>
              <a:rPr lang="en-US" b="true" sz="2372">
                <a:solidFill>
                  <a:srgbClr val="FF0000"/>
                </a:solidFill>
                <a:latin typeface="Canva Sans Bold"/>
                <a:ea typeface="Canva Sans Bold"/>
                <a:cs typeface="Canva Sans Bold"/>
                <a:sym typeface="Canva Sans Bold"/>
              </a:rPr>
              <a:t>P/M materials selector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TextBox 3" id="3"/>
          <p:cNvSpPr txBox="true"/>
          <p:nvPr/>
        </p:nvSpPr>
        <p:spPr>
          <a:xfrm rot="0">
            <a:off x="3431626" y="1123950"/>
            <a:ext cx="13827674" cy="1287755"/>
          </a:xfrm>
          <a:prstGeom prst="rect">
            <a:avLst/>
          </a:prstGeom>
        </p:spPr>
        <p:txBody>
          <a:bodyPr anchor="t" rtlCol="false" tIns="0" lIns="0" bIns="0" rIns="0">
            <a:spAutoFit/>
          </a:bodyPr>
          <a:lstStyle/>
          <a:p>
            <a:pPr algn="ctr">
              <a:lnSpc>
                <a:spcPts val="5088"/>
              </a:lnSpc>
            </a:pPr>
            <a:r>
              <a:rPr lang="en-US" b="true" sz="4940" spc="158">
                <a:solidFill>
                  <a:srgbClr val="01003B"/>
                </a:solidFill>
                <a:latin typeface="Be Vietnam Ultra-Bold"/>
                <a:ea typeface="Be Vietnam Ultra-Bold"/>
                <a:cs typeface="Be Vietnam Ultra-Bold"/>
                <a:sym typeface="Be Vietnam Ultra-Bold"/>
              </a:rPr>
              <a:t>WHAT ARE THE DISADVANTAGES OF PREVIOUSLY USED METHODS</a:t>
            </a:r>
          </a:p>
        </p:txBody>
      </p:sp>
      <p:grpSp>
        <p:nvGrpSpPr>
          <p:cNvPr name="Group 4" id="4"/>
          <p:cNvGrpSpPr/>
          <p:nvPr/>
        </p:nvGrpSpPr>
        <p:grpSpPr>
          <a:xfrm rot="0">
            <a:off x="1028700" y="-2316256"/>
            <a:ext cx="19615407" cy="2921592"/>
            <a:chOff x="0" y="0"/>
            <a:chExt cx="5166198" cy="769473"/>
          </a:xfrm>
        </p:grpSpPr>
        <p:sp>
          <p:nvSpPr>
            <p:cNvPr name="Freeform 5" id="5"/>
            <p:cNvSpPr/>
            <p:nvPr/>
          </p:nvSpPr>
          <p:spPr>
            <a:xfrm flipH="false" flipV="false" rot="0">
              <a:off x="0" y="0"/>
              <a:ext cx="5166198" cy="769473"/>
            </a:xfrm>
            <a:custGeom>
              <a:avLst/>
              <a:gdLst/>
              <a:ahLst/>
              <a:cxnLst/>
              <a:rect r="r" b="b" t="t" l="l"/>
              <a:pathLst>
                <a:path h="769473" w="5166198">
                  <a:moveTo>
                    <a:pt x="0" y="0"/>
                  </a:moveTo>
                  <a:lnTo>
                    <a:pt x="5166198" y="0"/>
                  </a:lnTo>
                  <a:lnTo>
                    <a:pt x="5166198" y="769473"/>
                  </a:lnTo>
                  <a:lnTo>
                    <a:pt x="0" y="769473"/>
                  </a:lnTo>
                  <a:close/>
                </a:path>
              </a:pathLst>
            </a:custGeom>
            <a:solidFill>
              <a:srgbClr val="195759"/>
            </a:solidFill>
          </p:spPr>
        </p:sp>
        <p:sp>
          <p:nvSpPr>
            <p:cNvPr name="TextBox 6" id="6"/>
            <p:cNvSpPr txBox="true"/>
            <p:nvPr/>
          </p:nvSpPr>
          <p:spPr>
            <a:xfrm>
              <a:off x="0" y="-47625"/>
              <a:ext cx="5166198" cy="817098"/>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true" rot="-10800000">
            <a:off x="-3873949" y="-447023"/>
            <a:ext cx="6733160" cy="10734023"/>
          </a:xfrm>
          <a:custGeom>
            <a:avLst/>
            <a:gdLst/>
            <a:ahLst/>
            <a:cxnLst/>
            <a:rect r="r" b="b" t="t" l="l"/>
            <a:pathLst>
              <a:path h="10734023" w="6733160">
                <a:moveTo>
                  <a:pt x="0" y="10734023"/>
                </a:moveTo>
                <a:lnTo>
                  <a:pt x="6733160" y="10734023"/>
                </a:lnTo>
                <a:lnTo>
                  <a:pt x="6733160" y="0"/>
                </a:lnTo>
                <a:lnTo>
                  <a:pt x="0" y="0"/>
                </a:lnTo>
                <a:lnTo>
                  <a:pt x="0" y="1073402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020497" y="2663825"/>
            <a:ext cx="16267503" cy="3060700"/>
          </a:xfrm>
          <a:prstGeom prst="rect">
            <a:avLst/>
          </a:prstGeom>
        </p:spPr>
        <p:txBody>
          <a:bodyPr anchor="t" rtlCol="false" tIns="0" lIns="0" bIns="0" rIns="0">
            <a:spAutoFit/>
          </a:bodyPr>
          <a:lstStyle/>
          <a:p>
            <a:pPr algn="ctr">
              <a:lnSpc>
                <a:spcPts val="3500"/>
              </a:lnSpc>
            </a:pPr>
          </a:p>
          <a:p>
            <a:pPr algn="ctr" marL="539751" indent="-269876" lvl="1">
              <a:lnSpc>
                <a:spcPts val="3500"/>
              </a:lnSpc>
              <a:buFont typeface="Arial"/>
              <a:buChar char="•"/>
            </a:pPr>
            <a:r>
              <a:rPr lang="en-US" b="true" sz="2500">
                <a:solidFill>
                  <a:srgbClr val="FF0000"/>
                </a:solidFill>
                <a:latin typeface="Canva Sans Bold"/>
                <a:ea typeface="Canva Sans Bold"/>
                <a:cs typeface="Canva Sans Bold"/>
                <a:sym typeface="Canva Sans Bold"/>
              </a:rPr>
              <a:t> </a:t>
            </a:r>
            <a:r>
              <a:rPr lang="en-US" b="true" sz="2500">
                <a:solidFill>
                  <a:srgbClr val="FF0000"/>
                </a:solidFill>
                <a:latin typeface="Canva Sans Bold"/>
                <a:ea typeface="Canva Sans Bold"/>
                <a:cs typeface="Canva Sans Bold"/>
                <a:sym typeface="Canva Sans Bold"/>
              </a:rPr>
              <a:t>Data</a:t>
            </a:r>
            <a:r>
              <a:rPr lang="en-US" b="true" sz="2500">
                <a:solidFill>
                  <a:srgbClr val="01003B"/>
                </a:solidFill>
                <a:latin typeface="Canva Sans Bold"/>
                <a:ea typeface="Canva Sans Bold"/>
                <a:cs typeface="Canva Sans Bold"/>
                <a:sym typeface="Canva Sans Bold"/>
              </a:rPr>
              <a:t> related to powder metallurgy routes has</a:t>
            </a:r>
            <a:r>
              <a:rPr lang="en-US" b="true" sz="2500">
                <a:solidFill>
                  <a:srgbClr val="FF0000"/>
                </a:solidFill>
                <a:latin typeface="Canva Sans Bold"/>
                <a:ea typeface="Canva Sans Bold"/>
                <a:cs typeface="Canva Sans Bold"/>
                <a:sym typeface="Canva Sans Bold"/>
              </a:rPr>
              <a:t> high noise levels</a:t>
            </a:r>
            <a:r>
              <a:rPr lang="en-US" b="true" sz="2500">
                <a:solidFill>
                  <a:srgbClr val="01003B"/>
                </a:solidFill>
                <a:latin typeface="Canva Sans Bold"/>
                <a:ea typeface="Canva Sans Bold"/>
                <a:cs typeface="Canva Sans Bold"/>
                <a:sym typeface="Canva Sans Bold"/>
              </a:rPr>
              <a:t> and </a:t>
            </a:r>
            <a:r>
              <a:rPr lang="en-US" b="true" sz="2500">
                <a:solidFill>
                  <a:srgbClr val="FF0000"/>
                </a:solidFill>
                <a:latin typeface="Canva Sans Bold"/>
                <a:ea typeface="Canva Sans Bold"/>
                <a:cs typeface="Canva Sans Bold"/>
                <a:sym typeface="Canva Sans Bold"/>
              </a:rPr>
              <a:t>multiple input</a:t>
            </a:r>
          </a:p>
          <a:p>
            <a:pPr algn="ctr">
              <a:lnSpc>
                <a:spcPts val="3500"/>
              </a:lnSpc>
            </a:pPr>
          </a:p>
          <a:p>
            <a:pPr algn="ctr" marL="539751" indent="-269876" lvl="1">
              <a:lnSpc>
                <a:spcPts val="3500"/>
              </a:lnSpc>
              <a:buFont typeface="Arial"/>
              <a:buChar char="•"/>
            </a:pPr>
            <a:r>
              <a:rPr lang="en-US" b="true" sz="2500">
                <a:solidFill>
                  <a:srgbClr val="FF0000"/>
                </a:solidFill>
                <a:latin typeface="Canva Sans Bold"/>
                <a:ea typeface="Canva Sans Bold"/>
                <a:cs typeface="Canva Sans Bold"/>
                <a:sym typeface="Canva Sans Bold"/>
              </a:rPr>
              <a:t>Fitting non-linear data</a:t>
            </a:r>
            <a:r>
              <a:rPr lang="en-US" b="true" sz="2500">
                <a:solidFill>
                  <a:srgbClr val="01003B"/>
                </a:solidFill>
                <a:latin typeface="Canva Sans Bold"/>
                <a:ea typeface="Canva Sans Bold"/>
                <a:cs typeface="Canva Sans Bold"/>
                <a:sym typeface="Canva Sans Bold"/>
              </a:rPr>
              <a:t> is </a:t>
            </a:r>
            <a:r>
              <a:rPr lang="en-US" b="true" sz="2500">
                <a:solidFill>
                  <a:srgbClr val="FF0000"/>
                </a:solidFill>
                <a:latin typeface="Canva Sans Bold"/>
                <a:ea typeface="Canva Sans Bold"/>
                <a:cs typeface="Canva Sans Bold"/>
                <a:sym typeface="Canva Sans Bold"/>
              </a:rPr>
              <a:t>challenging</a:t>
            </a:r>
            <a:r>
              <a:rPr lang="en-US" b="true" sz="2500">
                <a:solidFill>
                  <a:srgbClr val="01003B"/>
                </a:solidFill>
                <a:latin typeface="Canva Sans Bold"/>
                <a:ea typeface="Canva Sans Bold"/>
                <a:cs typeface="Canva Sans Bold"/>
                <a:sym typeface="Canva Sans Bold"/>
              </a:rPr>
              <a:t> when</a:t>
            </a:r>
            <a:r>
              <a:rPr lang="en-US" b="true" sz="2500">
                <a:solidFill>
                  <a:srgbClr val="FF0000"/>
                </a:solidFill>
                <a:latin typeface="Canva Sans Bold"/>
                <a:ea typeface="Canva Sans Bold"/>
                <a:cs typeface="Canva Sans Bold"/>
                <a:sym typeface="Canva Sans Bold"/>
              </a:rPr>
              <a:t> multiple inputs</a:t>
            </a:r>
            <a:r>
              <a:rPr lang="en-US" b="true" sz="2500">
                <a:solidFill>
                  <a:srgbClr val="01003B"/>
                </a:solidFill>
                <a:latin typeface="Canva Sans Bold"/>
                <a:ea typeface="Canva Sans Bold"/>
                <a:cs typeface="Canva Sans Bold"/>
                <a:sym typeface="Canva Sans Bold"/>
              </a:rPr>
              <a:t> are involved.</a:t>
            </a:r>
          </a:p>
          <a:p>
            <a:pPr algn="ctr">
              <a:lnSpc>
                <a:spcPts val="3500"/>
              </a:lnSpc>
            </a:pPr>
          </a:p>
          <a:p>
            <a:pPr algn="ctr" marL="539751" indent="-269876" lvl="1">
              <a:lnSpc>
                <a:spcPts val="3500"/>
              </a:lnSpc>
              <a:buFont typeface="Arial"/>
              <a:buChar char="•"/>
            </a:pPr>
            <a:r>
              <a:rPr lang="en-US" b="true" sz="2500">
                <a:solidFill>
                  <a:srgbClr val="FF0000"/>
                </a:solidFill>
                <a:latin typeface="Canva Sans Bold"/>
                <a:ea typeface="Canva Sans Bold"/>
                <a:cs typeface="Canva Sans Bold"/>
                <a:sym typeface="Canva Sans Bold"/>
              </a:rPr>
              <a:t>Regression </a:t>
            </a:r>
            <a:r>
              <a:rPr lang="en-US" b="true" sz="2500">
                <a:solidFill>
                  <a:srgbClr val="01003B"/>
                </a:solidFill>
                <a:latin typeface="Canva Sans Bold"/>
                <a:ea typeface="Canva Sans Bold"/>
                <a:cs typeface="Canva Sans Bold"/>
                <a:sym typeface="Canva Sans Bold"/>
              </a:rPr>
              <a:t>analysis is </a:t>
            </a:r>
            <a:r>
              <a:rPr lang="en-US" b="true" sz="2500">
                <a:solidFill>
                  <a:srgbClr val="FF0000"/>
                </a:solidFill>
                <a:latin typeface="Canva Sans Bold"/>
                <a:ea typeface="Canva Sans Bold"/>
                <a:cs typeface="Canva Sans Bold"/>
                <a:sym typeface="Canva Sans Bold"/>
              </a:rPr>
              <a:t>inefficient </a:t>
            </a:r>
            <a:r>
              <a:rPr lang="en-US" b="true" sz="2500">
                <a:solidFill>
                  <a:srgbClr val="01003B"/>
                </a:solidFill>
                <a:latin typeface="Canva Sans Bold"/>
                <a:ea typeface="Canva Sans Bold"/>
                <a:cs typeface="Canva Sans Bold"/>
                <a:sym typeface="Canva Sans Bold"/>
              </a:rPr>
              <a:t>in the presence of significant </a:t>
            </a:r>
            <a:r>
              <a:rPr lang="en-US" b="true" sz="2500">
                <a:solidFill>
                  <a:srgbClr val="FF0000"/>
                </a:solidFill>
                <a:latin typeface="Canva Sans Bold"/>
                <a:ea typeface="Canva Sans Bold"/>
                <a:cs typeface="Canva Sans Bold"/>
                <a:sym typeface="Canva Sans Bold"/>
              </a:rPr>
              <a:t>noise</a:t>
            </a:r>
            <a:r>
              <a:rPr lang="en-US" b="true" sz="2500">
                <a:solidFill>
                  <a:srgbClr val="01003B"/>
                </a:solidFill>
                <a:latin typeface="Canva Sans Bold"/>
                <a:ea typeface="Canva Sans Bold"/>
                <a:cs typeface="Canva Sans Bold"/>
                <a:sym typeface="Canva Sans Bold"/>
              </a:rPr>
              <a:t>.</a:t>
            </a:r>
          </a:p>
          <a:p>
            <a:pPr algn="ctr">
              <a:lnSpc>
                <a:spcPts val="3500"/>
              </a:lnSpc>
            </a:pPr>
          </a:p>
        </p:txBody>
      </p:sp>
      <p:sp>
        <p:nvSpPr>
          <p:cNvPr name="TextBox 9" id="9"/>
          <p:cNvSpPr txBox="true"/>
          <p:nvPr/>
        </p:nvSpPr>
        <p:spPr>
          <a:xfrm rot="0">
            <a:off x="4755242" y="5934075"/>
            <a:ext cx="9857086" cy="846074"/>
          </a:xfrm>
          <a:prstGeom prst="rect">
            <a:avLst/>
          </a:prstGeom>
        </p:spPr>
        <p:txBody>
          <a:bodyPr anchor="t" rtlCol="false" tIns="0" lIns="0" bIns="0" rIns="0">
            <a:spAutoFit/>
          </a:bodyPr>
          <a:lstStyle/>
          <a:p>
            <a:pPr algn="ctr">
              <a:lnSpc>
                <a:spcPts val="6916"/>
              </a:lnSpc>
            </a:pPr>
            <a:r>
              <a:rPr lang="en-US" sz="4940" b="true">
                <a:solidFill>
                  <a:srgbClr val="01003B"/>
                </a:solidFill>
                <a:latin typeface="Canva Sans Bold"/>
                <a:ea typeface="Canva Sans Bold"/>
                <a:cs typeface="Canva Sans Bold"/>
                <a:sym typeface="Canva Sans Bold"/>
              </a:rPr>
              <a:t>What Are The Remedies Of This?</a:t>
            </a:r>
          </a:p>
        </p:txBody>
      </p:sp>
      <p:sp>
        <p:nvSpPr>
          <p:cNvPr name="TextBox 10" id="10"/>
          <p:cNvSpPr txBox="true"/>
          <p:nvPr/>
        </p:nvSpPr>
        <p:spPr>
          <a:xfrm rot="0">
            <a:off x="3821039" y="7483467"/>
            <a:ext cx="12666420" cy="1307949"/>
          </a:xfrm>
          <a:prstGeom prst="rect">
            <a:avLst/>
          </a:prstGeom>
        </p:spPr>
        <p:txBody>
          <a:bodyPr anchor="t" rtlCol="false" tIns="0" lIns="0" bIns="0" rIns="0">
            <a:spAutoFit/>
          </a:bodyPr>
          <a:lstStyle/>
          <a:p>
            <a:pPr algn="ctr">
              <a:lnSpc>
                <a:spcPts val="3508"/>
              </a:lnSpc>
            </a:pPr>
            <a:r>
              <a:rPr lang="en-US" sz="2505" b="true">
                <a:solidFill>
                  <a:srgbClr val="01003B"/>
                </a:solidFill>
                <a:latin typeface="Canva Sans Bold"/>
                <a:ea typeface="Canva Sans Bold"/>
                <a:cs typeface="Canva Sans Bold"/>
                <a:sym typeface="Canva Sans Bold"/>
              </a:rPr>
              <a:t>Multiple inputs, modelling of highly non-linear responses, and the avoidance of detrimental noise effects have been provided by training a </a:t>
            </a:r>
            <a:r>
              <a:rPr lang="en-US" sz="2505" b="true">
                <a:solidFill>
                  <a:srgbClr val="FF0000"/>
                </a:solidFill>
                <a:latin typeface="Canva Sans Bold"/>
                <a:ea typeface="Canva Sans Bold"/>
                <a:cs typeface="Canva Sans Bold"/>
                <a:sym typeface="Canva Sans Bold"/>
              </a:rPr>
              <a:t>backpropagation</a:t>
            </a:r>
            <a:r>
              <a:rPr lang="en-US" sz="2505" b="true">
                <a:solidFill>
                  <a:srgbClr val="01003B"/>
                </a:solidFill>
                <a:latin typeface="Canva Sans Bold"/>
                <a:ea typeface="Canva Sans Bold"/>
                <a:cs typeface="Canva Sans Bold"/>
                <a:sym typeface="Canva Sans Bold"/>
              </a:rPr>
              <a:t> </a:t>
            </a:r>
            <a:r>
              <a:rPr lang="en-US" sz="2505" b="true">
                <a:solidFill>
                  <a:srgbClr val="FF0000"/>
                </a:solidFill>
                <a:latin typeface="Canva Sans Bold"/>
                <a:ea typeface="Canva Sans Bold"/>
                <a:cs typeface="Canva Sans Bold"/>
                <a:sym typeface="Canva Sans Bold"/>
              </a:rPr>
              <a:t>neural network</a:t>
            </a:r>
            <a:r>
              <a:rPr lang="en-US" sz="2505" b="true">
                <a:solidFill>
                  <a:srgbClr val="01003B"/>
                </a:solidFill>
                <a:latin typeface="Canva Sans Bold"/>
                <a:ea typeface="Canva Sans Bold"/>
                <a:cs typeface="Canva Sans Bold"/>
                <a:sym typeface="Canva Sans Bold"/>
              </a:rPr>
              <a:t> with experimental data for ferrous P/M data.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8100000">
            <a:off x="14102083" y="-3509309"/>
            <a:ext cx="4742111" cy="474211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5400000"/>
            </a:gra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2700000">
            <a:off x="18312959" y="-1232802"/>
            <a:ext cx="4742111" cy="474211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0"/>
            </a:gra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8100000">
            <a:off x="16677587" y="644672"/>
            <a:ext cx="987162" cy="98716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22124" y="865356"/>
            <a:ext cx="5504138" cy="4458432"/>
          </a:xfrm>
          <a:custGeom>
            <a:avLst/>
            <a:gdLst/>
            <a:ahLst/>
            <a:cxnLst/>
            <a:rect r="r" b="b" t="t" l="l"/>
            <a:pathLst>
              <a:path h="4458432" w="5504138">
                <a:moveTo>
                  <a:pt x="0" y="0"/>
                </a:moveTo>
                <a:lnTo>
                  <a:pt x="5504138" y="0"/>
                </a:lnTo>
                <a:lnTo>
                  <a:pt x="5504138" y="4458431"/>
                </a:lnTo>
                <a:lnTo>
                  <a:pt x="0" y="4458431"/>
                </a:lnTo>
                <a:lnTo>
                  <a:pt x="0" y="0"/>
                </a:lnTo>
                <a:close/>
              </a:path>
            </a:pathLst>
          </a:custGeom>
          <a:blipFill>
            <a:blip r:embed="rId3"/>
            <a:stretch>
              <a:fillRect l="0" t="0" r="0" b="-11843"/>
            </a:stretch>
          </a:blipFill>
        </p:spPr>
      </p:sp>
      <p:sp>
        <p:nvSpPr>
          <p:cNvPr name="TextBox 13" id="13"/>
          <p:cNvSpPr txBox="true"/>
          <p:nvPr/>
        </p:nvSpPr>
        <p:spPr>
          <a:xfrm rot="0">
            <a:off x="5560800" y="2394504"/>
            <a:ext cx="12727200" cy="3072697"/>
          </a:xfrm>
          <a:prstGeom prst="rect">
            <a:avLst/>
          </a:prstGeom>
        </p:spPr>
        <p:txBody>
          <a:bodyPr anchor="t" rtlCol="false" tIns="0" lIns="0" bIns="0" rIns="0">
            <a:spAutoFit/>
          </a:bodyPr>
          <a:lstStyle/>
          <a:p>
            <a:pPr algn="l" marL="390714" indent="-195357" lvl="1">
              <a:lnSpc>
                <a:spcPts val="2533"/>
              </a:lnSpc>
              <a:buFont typeface="Arial"/>
              <a:buChar char="•"/>
            </a:pPr>
            <a:r>
              <a:rPr lang="en-US" b="true" sz="1809">
                <a:solidFill>
                  <a:srgbClr val="01003B"/>
                </a:solidFill>
                <a:latin typeface="Canva Sans Bold"/>
                <a:ea typeface="Canva Sans Bold"/>
                <a:cs typeface="Canva Sans Bold"/>
                <a:sym typeface="Canva Sans Bold"/>
              </a:rPr>
              <a:t>A neural network is a </a:t>
            </a:r>
            <a:r>
              <a:rPr lang="en-US" b="true" sz="1809">
                <a:solidFill>
                  <a:srgbClr val="FF0000"/>
                </a:solidFill>
                <a:latin typeface="Canva Sans Bold"/>
                <a:ea typeface="Canva Sans Bold"/>
                <a:cs typeface="Canva Sans Bold"/>
                <a:sym typeface="Canva Sans Bold"/>
              </a:rPr>
              <a:t>parallel computing method</a:t>
            </a:r>
            <a:r>
              <a:rPr lang="en-US" b="true" sz="1809">
                <a:solidFill>
                  <a:srgbClr val="01003B"/>
                </a:solidFill>
                <a:latin typeface="Canva Sans Bold"/>
                <a:ea typeface="Canva Sans Bold"/>
                <a:cs typeface="Canva Sans Bold"/>
                <a:sym typeface="Canva Sans Bold"/>
              </a:rPr>
              <a:t> that provides a simple artificial analogy to </a:t>
            </a:r>
            <a:r>
              <a:rPr lang="en-US" b="true" sz="1809">
                <a:solidFill>
                  <a:srgbClr val="FF0000"/>
                </a:solidFill>
                <a:latin typeface="Canva Sans Bold"/>
                <a:ea typeface="Canva Sans Bold"/>
                <a:cs typeface="Canva Sans Bold"/>
                <a:sym typeface="Canva Sans Bold"/>
              </a:rPr>
              <a:t>biological</a:t>
            </a:r>
            <a:r>
              <a:rPr lang="en-US" b="true" sz="1809">
                <a:solidFill>
                  <a:srgbClr val="01003B"/>
                </a:solidFill>
                <a:latin typeface="Canva Sans Bold"/>
                <a:ea typeface="Canva Sans Bold"/>
                <a:cs typeface="Canva Sans Bold"/>
                <a:sym typeface="Canva Sans Bold"/>
              </a:rPr>
              <a:t> </a:t>
            </a:r>
            <a:r>
              <a:rPr lang="en-US" b="true" sz="1809">
                <a:solidFill>
                  <a:srgbClr val="FF0000"/>
                </a:solidFill>
                <a:latin typeface="Canva Sans Bold"/>
                <a:ea typeface="Canva Sans Bold"/>
                <a:cs typeface="Canva Sans Bold"/>
                <a:sym typeface="Canva Sans Bold"/>
              </a:rPr>
              <a:t>nervous systems</a:t>
            </a:r>
            <a:r>
              <a:rPr lang="en-US" b="true" sz="1809">
                <a:solidFill>
                  <a:srgbClr val="01003B"/>
                </a:solidFill>
                <a:latin typeface="Canva Sans Bold"/>
                <a:ea typeface="Canva Sans Bold"/>
                <a:cs typeface="Canva Sans Bold"/>
                <a:sym typeface="Canva Sans Bold"/>
              </a:rPr>
              <a:t>.</a:t>
            </a:r>
          </a:p>
          <a:p>
            <a:pPr algn="l">
              <a:lnSpc>
                <a:spcPts val="2533"/>
              </a:lnSpc>
            </a:pPr>
          </a:p>
          <a:p>
            <a:pPr algn="l" marL="390714" indent="-195357" lvl="1">
              <a:lnSpc>
                <a:spcPts val="2533"/>
              </a:lnSpc>
              <a:buFont typeface="Arial"/>
              <a:buChar char="•"/>
            </a:pPr>
            <a:r>
              <a:rPr lang="en-US" b="true" sz="1809">
                <a:solidFill>
                  <a:srgbClr val="01003B"/>
                </a:solidFill>
                <a:latin typeface="Canva Sans Bold"/>
                <a:ea typeface="Canva Sans Bold"/>
                <a:cs typeface="Canva Sans Bold"/>
                <a:sym typeface="Canva Sans Bold"/>
              </a:rPr>
              <a:t>As shown in Fig. 1, a neural network is comprised of a number of </a:t>
            </a:r>
            <a:r>
              <a:rPr lang="en-US" b="true" sz="1809">
                <a:solidFill>
                  <a:srgbClr val="FF0000"/>
                </a:solidFill>
                <a:latin typeface="Canva Sans Bold"/>
                <a:ea typeface="Canva Sans Bold"/>
                <a:cs typeface="Canva Sans Bold"/>
                <a:sym typeface="Canva Sans Bold"/>
              </a:rPr>
              <a:t>inputs, hidden layer neurons, and outputs.</a:t>
            </a:r>
          </a:p>
          <a:p>
            <a:pPr algn="l">
              <a:lnSpc>
                <a:spcPts val="2533"/>
              </a:lnSpc>
            </a:pPr>
          </a:p>
          <a:p>
            <a:pPr algn="l" marL="390714" indent="-195357" lvl="1">
              <a:lnSpc>
                <a:spcPts val="2533"/>
              </a:lnSpc>
              <a:buFont typeface="Arial"/>
              <a:buChar char="•"/>
            </a:pPr>
            <a:r>
              <a:rPr lang="en-US" b="true" sz="1809">
                <a:solidFill>
                  <a:srgbClr val="FF0000"/>
                </a:solidFill>
                <a:latin typeface="Canva Sans Bold"/>
                <a:ea typeface="Canva Sans Bold"/>
                <a:cs typeface="Canva Sans Bold"/>
                <a:sym typeface="Canva Sans Bold"/>
              </a:rPr>
              <a:t>Each connections</a:t>
            </a:r>
            <a:r>
              <a:rPr lang="en-US" b="true" sz="1809">
                <a:solidFill>
                  <a:srgbClr val="01003B"/>
                </a:solidFill>
                <a:latin typeface="Canva Sans Bold"/>
                <a:ea typeface="Canva Sans Bold"/>
                <a:cs typeface="Canva Sans Bold"/>
                <a:sym typeface="Canva Sans Bold"/>
              </a:rPr>
              <a:t> have the corresponding </a:t>
            </a:r>
            <a:r>
              <a:rPr lang="en-US" b="true" sz="1809">
                <a:solidFill>
                  <a:srgbClr val="FF0000"/>
                </a:solidFill>
                <a:latin typeface="Canva Sans Bold"/>
                <a:ea typeface="Canva Sans Bold"/>
                <a:cs typeface="Canva Sans Bold"/>
                <a:sym typeface="Canva Sans Bold"/>
              </a:rPr>
              <a:t>weight</a:t>
            </a:r>
            <a:r>
              <a:rPr lang="en-US" b="true" sz="1809">
                <a:solidFill>
                  <a:srgbClr val="01003B"/>
                </a:solidFill>
                <a:latin typeface="Canva Sans Bold"/>
                <a:ea typeface="Canva Sans Bold"/>
                <a:cs typeface="Canva Sans Bold"/>
                <a:sym typeface="Canva Sans Bold"/>
              </a:rPr>
              <a:t>. The </a:t>
            </a:r>
            <a:r>
              <a:rPr lang="en-US" b="true" sz="1809">
                <a:solidFill>
                  <a:srgbClr val="FF0000"/>
                </a:solidFill>
                <a:latin typeface="Canva Sans Bold"/>
                <a:ea typeface="Canva Sans Bold"/>
                <a:cs typeface="Canva Sans Bold"/>
                <a:sym typeface="Canva Sans Bold"/>
              </a:rPr>
              <a:t>values of these weight</a:t>
            </a:r>
            <a:r>
              <a:rPr lang="en-US" b="true" sz="1809">
                <a:solidFill>
                  <a:srgbClr val="01003B"/>
                </a:solidFill>
                <a:latin typeface="Canva Sans Bold"/>
                <a:ea typeface="Canva Sans Bold"/>
                <a:cs typeface="Canva Sans Bold"/>
                <a:sym typeface="Canva Sans Bold"/>
              </a:rPr>
              <a:t> are where the network </a:t>
            </a:r>
            <a:r>
              <a:rPr lang="en-US" b="true" sz="1809">
                <a:solidFill>
                  <a:srgbClr val="FF0000"/>
                </a:solidFill>
                <a:latin typeface="Canva Sans Bold"/>
                <a:ea typeface="Canva Sans Bold"/>
                <a:cs typeface="Canva Sans Bold"/>
                <a:sym typeface="Canva Sans Bold"/>
              </a:rPr>
              <a:t>model is stored.</a:t>
            </a:r>
          </a:p>
          <a:p>
            <a:pPr algn="l">
              <a:lnSpc>
                <a:spcPts val="2533"/>
              </a:lnSpc>
            </a:pPr>
          </a:p>
          <a:p>
            <a:pPr algn="l" marL="390714" indent="-195357" lvl="1">
              <a:lnSpc>
                <a:spcPts val="2533"/>
              </a:lnSpc>
              <a:buFont typeface="Arial"/>
              <a:buChar char="•"/>
            </a:pPr>
            <a:r>
              <a:rPr lang="en-US" b="true" sz="1809" u="sng">
                <a:solidFill>
                  <a:srgbClr val="01003B"/>
                </a:solidFill>
                <a:latin typeface="Canva Sans Bold"/>
                <a:ea typeface="Canva Sans Bold"/>
                <a:cs typeface="Canva Sans Bold"/>
                <a:sym typeface="Canva Sans Bold"/>
              </a:rPr>
              <a:t>Neurons</a:t>
            </a:r>
            <a:r>
              <a:rPr lang="en-US" b="true" sz="1809">
                <a:solidFill>
                  <a:srgbClr val="01003B"/>
                </a:solidFill>
                <a:latin typeface="Canva Sans Bold"/>
                <a:ea typeface="Canva Sans Bold"/>
                <a:cs typeface="Canva Sans Bold"/>
                <a:sym typeface="Canva Sans Bold"/>
              </a:rPr>
              <a:t> = </a:t>
            </a:r>
            <a:r>
              <a:rPr lang="en-US" b="true" sz="1809" u="sng">
                <a:solidFill>
                  <a:srgbClr val="01003B"/>
                </a:solidFill>
                <a:latin typeface="Canva Sans Bold"/>
                <a:ea typeface="Canva Sans Bold"/>
                <a:cs typeface="Canva Sans Bold"/>
                <a:sym typeface="Canva Sans Bold"/>
              </a:rPr>
              <a:t>transfer function</a:t>
            </a:r>
            <a:r>
              <a:rPr lang="en-US" b="true" sz="1809">
                <a:solidFill>
                  <a:srgbClr val="01003B"/>
                </a:solidFill>
                <a:latin typeface="Canva Sans Bold"/>
                <a:ea typeface="Canva Sans Bold"/>
                <a:cs typeface="Canva Sans Bold"/>
                <a:sym typeface="Canva Sans Bold"/>
              </a:rPr>
              <a:t> + </a:t>
            </a:r>
            <a:r>
              <a:rPr lang="en-US" b="true" sz="1809" u="sng">
                <a:solidFill>
                  <a:srgbClr val="01003B"/>
                </a:solidFill>
                <a:latin typeface="Canva Sans Bold"/>
                <a:ea typeface="Canva Sans Bold"/>
                <a:cs typeface="Canva Sans Bold"/>
                <a:sym typeface="Canva Sans Bold"/>
              </a:rPr>
              <a:t>Bias</a:t>
            </a:r>
          </a:p>
          <a:p>
            <a:pPr algn="l">
              <a:lnSpc>
                <a:spcPts val="2093"/>
              </a:lnSpc>
            </a:pPr>
          </a:p>
        </p:txBody>
      </p:sp>
      <p:sp>
        <p:nvSpPr>
          <p:cNvPr name="Freeform 14" id="14"/>
          <p:cNvSpPr/>
          <p:nvPr/>
        </p:nvSpPr>
        <p:spPr>
          <a:xfrm flipH="false" flipV="false" rot="0">
            <a:off x="8358950" y="6243946"/>
            <a:ext cx="4761010" cy="2233347"/>
          </a:xfrm>
          <a:custGeom>
            <a:avLst/>
            <a:gdLst/>
            <a:ahLst/>
            <a:cxnLst/>
            <a:rect r="r" b="b" t="t" l="l"/>
            <a:pathLst>
              <a:path h="2233347" w="4761010">
                <a:moveTo>
                  <a:pt x="0" y="0"/>
                </a:moveTo>
                <a:lnTo>
                  <a:pt x="4761010" y="0"/>
                </a:lnTo>
                <a:lnTo>
                  <a:pt x="4761010" y="2233347"/>
                </a:lnTo>
                <a:lnTo>
                  <a:pt x="0" y="22333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w="95250" cap="rnd">
            <a:solidFill>
              <a:srgbClr val="000000"/>
            </a:solidFill>
            <a:prstDash val="solid"/>
            <a:round/>
          </a:ln>
        </p:spPr>
      </p:sp>
      <p:sp>
        <p:nvSpPr>
          <p:cNvPr name="Freeform 15" id="15"/>
          <p:cNvSpPr/>
          <p:nvPr/>
        </p:nvSpPr>
        <p:spPr>
          <a:xfrm flipH="false" flipV="false" rot="6886224">
            <a:off x="11068037" y="5562268"/>
            <a:ext cx="1019533" cy="308409"/>
          </a:xfrm>
          <a:custGeom>
            <a:avLst/>
            <a:gdLst/>
            <a:ahLst/>
            <a:cxnLst/>
            <a:rect r="r" b="b" t="t" l="l"/>
            <a:pathLst>
              <a:path h="308409" w="1019533">
                <a:moveTo>
                  <a:pt x="0" y="0"/>
                </a:moveTo>
                <a:lnTo>
                  <a:pt x="1019534" y="0"/>
                </a:lnTo>
                <a:lnTo>
                  <a:pt x="1019534" y="308408"/>
                </a:lnTo>
                <a:lnTo>
                  <a:pt x="0" y="3084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3538203" y="6243946"/>
            <a:ext cx="4478121" cy="2100646"/>
          </a:xfrm>
          <a:custGeom>
            <a:avLst/>
            <a:gdLst/>
            <a:ahLst/>
            <a:cxnLst/>
            <a:rect r="r" b="b" t="t" l="l"/>
            <a:pathLst>
              <a:path h="2100646" w="4478121">
                <a:moveTo>
                  <a:pt x="0" y="0"/>
                </a:moveTo>
                <a:lnTo>
                  <a:pt x="4478121" y="0"/>
                </a:lnTo>
                <a:lnTo>
                  <a:pt x="4478121" y="2100646"/>
                </a:lnTo>
                <a:lnTo>
                  <a:pt x="0" y="21006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w="104775" cap="rnd">
            <a:solidFill>
              <a:srgbClr val="000000"/>
            </a:solidFill>
            <a:prstDash val="solid"/>
            <a:round/>
          </a:ln>
        </p:spPr>
      </p:sp>
      <p:sp>
        <p:nvSpPr>
          <p:cNvPr name="Freeform 17" id="17"/>
          <p:cNvSpPr/>
          <p:nvPr/>
        </p:nvSpPr>
        <p:spPr>
          <a:xfrm flipH="false" flipV="false" rot="2418398">
            <a:off x="13738287" y="5588323"/>
            <a:ext cx="1111167" cy="336128"/>
          </a:xfrm>
          <a:custGeom>
            <a:avLst/>
            <a:gdLst/>
            <a:ahLst/>
            <a:cxnLst/>
            <a:rect r="r" b="b" t="t" l="l"/>
            <a:pathLst>
              <a:path h="336128" w="1111167">
                <a:moveTo>
                  <a:pt x="0" y="0"/>
                </a:moveTo>
                <a:lnTo>
                  <a:pt x="1111167" y="0"/>
                </a:lnTo>
                <a:lnTo>
                  <a:pt x="1111167" y="336128"/>
                </a:lnTo>
                <a:lnTo>
                  <a:pt x="0" y="3361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5707623" y="725775"/>
            <a:ext cx="7830580" cy="1489151"/>
          </a:xfrm>
          <a:prstGeom prst="rect">
            <a:avLst/>
          </a:prstGeom>
        </p:spPr>
        <p:txBody>
          <a:bodyPr anchor="t" rtlCol="false" tIns="0" lIns="0" bIns="0" rIns="0">
            <a:spAutoFit/>
          </a:bodyPr>
          <a:lstStyle/>
          <a:p>
            <a:pPr algn="l">
              <a:lnSpc>
                <a:spcPts val="5977"/>
              </a:lnSpc>
            </a:pPr>
            <a:r>
              <a:rPr lang="en-US" sz="4940" b="true">
                <a:solidFill>
                  <a:srgbClr val="01003B"/>
                </a:solidFill>
                <a:latin typeface="Be Vietnam Ultra-Bold"/>
                <a:ea typeface="Be Vietnam Ultra-Bold"/>
                <a:cs typeface="Be Vietnam Ultra-Bold"/>
                <a:sym typeface="Be Vietnam Ultra-Bold"/>
              </a:rPr>
              <a:t>FUNDAMENTAL NEURAL NETWORKS</a:t>
            </a:r>
          </a:p>
        </p:txBody>
      </p:sp>
      <p:sp>
        <p:nvSpPr>
          <p:cNvPr name="TextBox 19" id="19"/>
          <p:cNvSpPr txBox="true"/>
          <p:nvPr/>
        </p:nvSpPr>
        <p:spPr>
          <a:xfrm rot="0">
            <a:off x="8475840" y="6509254"/>
            <a:ext cx="4527229" cy="1729178"/>
          </a:xfrm>
          <a:prstGeom prst="rect">
            <a:avLst/>
          </a:prstGeom>
        </p:spPr>
        <p:txBody>
          <a:bodyPr anchor="t" rtlCol="false" tIns="0" lIns="0" bIns="0" rIns="0">
            <a:spAutoFit/>
          </a:bodyPr>
          <a:lstStyle/>
          <a:p>
            <a:pPr algn="ctr" marL="313443" indent="-156722" lvl="1">
              <a:lnSpc>
                <a:spcPts val="2032"/>
              </a:lnSpc>
              <a:buFont typeface="Arial"/>
              <a:buChar char="•"/>
            </a:pPr>
            <a:r>
              <a:rPr lang="en-US" sz="1451">
                <a:solidFill>
                  <a:srgbClr val="000000"/>
                </a:solidFill>
                <a:latin typeface="Canva Sans"/>
                <a:ea typeface="Canva Sans"/>
                <a:cs typeface="Canva Sans"/>
                <a:sym typeface="Canva Sans"/>
              </a:rPr>
              <a:t>.</a:t>
            </a:r>
            <a:r>
              <a:rPr lang="en-US" b="true" sz="1451">
                <a:solidFill>
                  <a:srgbClr val="FF0000"/>
                </a:solidFill>
                <a:latin typeface="Canva Sans Bold"/>
                <a:ea typeface="Canva Sans Bold"/>
                <a:cs typeface="Canva Sans Bold"/>
                <a:sym typeface="Canva Sans Bold"/>
              </a:rPr>
              <a:t>Non-linear responses </a:t>
            </a:r>
            <a:r>
              <a:rPr lang="en-US" b="true" sz="1451">
                <a:solidFill>
                  <a:srgbClr val="000000"/>
                </a:solidFill>
                <a:latin typeface="Canva Sans Bold"/>
                <a:ea typeface="Canva Sans Bold"/>
                <a:cs typeface="Canva Sans Bold"/>
                <a:sym typeface="Canva Sans Bold"/>
              </a:rPr>
              <a:t>can be modelled through the use of suitable </a:t>
            </a:r>
            <a:r>
              <a:rPr lang="en-US" b="true" sz="1451">
                <a:solidFill>
                  <a:srgbClr val="FF0000"/>
                </a:solidFill>
                <a:latin typeface="Canva Sans Bold"/>
                <a:ea typeface="Canva Sans Bold"/>
                <a:cs typeface="Canva Sans Bold"/>
                <a:sym typeface="Canva Sans Bold"/>
              </a:rPr>
              <a:t>transfer functions</a:t>
            </a:r>
            <a:r>
              <a:rPr lang="en-US" b="true" sz="1451">
                <a:solidFill>
                  <a:srgbClr val="000000"/>
                </a:solidFill>
                <a:latin typeface="Canva Sans Bold"/>
                <a:ea typeface="Canva Sans Bold"/>
                <a:cs typeface="Canva Sans Bold"/>
                <a:sym typeface="Canva Sans Bold"/>
              </a:rPr>
              <a:t>.</a:t>
            </a:r>
          </a:p>
          <a:p>
            <a:pPr algn="ctr">
              <a:lnSpc>
                <a:spcPts val="2032"/>
              </a:lnSpc>
            </a:pPr>
          </a:p>
          <a:p>
            <a:pPr algn="ctr" marL="313443" indent="-156722" lvl="1">
              <a:lnSpc>
                <a:spcPts val="2032"/>
              </a:lnSpc>
              <a:buFont typeface="Arial"/>
              <a:buChar char="•"/>
            </a:pPr>
            <a:r>
              <a:rPr lang="en-US" b="true" sz="1451">
                <a:solidFill>
                  <a:srgbClr val="000000"/>
                </a:solidFill>
                <a:latin typeface="Canva Sans Bold"/>
                <a:ea typeface="Canva Sans Bold"/>
                <a:cs typeface="Canva Sans Bold"/>
                <a:sym typeface="Canva Sans Bold"/>
              </a:rPr>
              <a:t>Hidden layer neurons often employ </a:t>
            </a:r>
            <a:r>
              <a:rPr lang="en-US" b="true" sz="1451">
                <a:solidFill>
                  <a:srgbClr val="FF0000"/>
                </a:solidFill>
                <a:latin typeface="Canva Sans Bold"/>
                <a:ea typeface="Canva Sans Bold"/>
                <a:cs typeface="Canva Sans Bold"/>
                <a:sym typeface="Canva Sans Bold"/>
              </a:rPr>
              <a:t>sigmoid transfer functions</a:t>
            </a:r>
            <a:r>
              <a:rPr lang="en-US" b="true" sz="1451">
                <a:solidFill>
                  <a:srgbClr val="000000"/>
                </a:solidFill>
                <a:latin typeface="Canva Sans Bold"/>
                <a:ea typeface="Canva Sans Bold"/>
                <a:cs typeface="Canva Sans Bold"/>
                <a:sym typeface="Canva Sans Bold"/>
              </a:rPr>
              <a:t> to relate a wide ranging input to a finite output range, while the output neurons are usually linear.</a:t>
            </a:r>
          </a:p>
        </p:txBody>
      </p:sp>
      <p:sp>
        <p:nvSpPr>
          <p:cNvPr name="TextBox 20" id="20"/>
          <p:cNvSpPr txBox="true"/>
          <p:nvPr/>
        </p:nvSpPr>
        <p:spPr>
          <a:xfrm rot="0">
            <a:off x="13761470" y="6879677"/>
            <a:ext cx="4107727" cy="800609"/>
          </a:xfrm>
          <a:prstGeom prst="rect">
            <a:avLst/>
          </a:prstGeom>
        </p:spPr>
        <p:txBody>
          <a:bodyPr anchor="t" rtlCol="false" tIns="0" lIns="0" bIns="0" rIns="0">
            <a:spAutoFit/>
          </a:bodyPr>
          <a:lstStyle/>
          <a:p>
            <a:pPr algn="ctr">
              <a:lnSpc>
                <a:spcPts val="2178"/>
              </a:lnSpc>
            </a:pPr>
            <a:r>
              <a:rPr lang="en-US" sz="1556" b="true">
                <a:solidFill>
                  <a:srgbClr val="000000"/>
                </a:solidFill>
                <a:latin typeface="Canva Sans Bold"/>
                <a:ea typeface="Canva Sans Bold"/>
                <a:cs typeface="Canva Sans Bold"/>
                <a:sym typeface="Canva Sans Bold"/>
              </a:rPr>
              <a:t>Bias is a signal that is added to the input signal to </a:t>
            </a:r>
            <a:r>
              <a:rPr lang="en-US" sz="1556" b="true">
                <a:solidFill>
                  <a:srgbClr val="FF0000"/>
                </a:solidFill>
                <a:latin typeface="Canva Sans Bold"/>
                <a:ea typeface="Canva Sans Bold"/>
                <a:cs typeface="Canva Sans Bold"/>
                <a:sym typeface="Canva Sans Bold"/>
              </a:rPr>
              <a:t>displace </a:t>
            </a:r>
            <a:r>
              <a:rPr lang="en-US" sz="1556" b="true">
                <a:solidFill>
                  <a:srgbClr val="000000"/>
                </a:solidFill>
                <a:latin typeface="Canva Sans Bold"/>
                <a:ea typeface="Canva Sans Bold"/>
                <a:cs typeface="Canva Sans Bold"/>
                <a:sym typeface="Canva Sans Bold"/>
              </a:rPr>
              <a:t>the curve of the neuron’s transfer function</a:t>
            </a:r>
          </a:p>
        </p:txBody>
      </p:sp>
      <p:sp>
        <p:nvSpPr>
          <p:cNvPr name="TextBox 21" id="21"/>
          <p:cNvSpPr txBox="true"/>
          <p:nvPr/>
        </p:nvSpPr>
        <p:spPr>
          <a:xfrm rot="0">
            <a:off x="-1263626" y="6227332"/>
            <a:ext cx="6198606" cy="295275"/>
          </a:xfrm>
          <a:prstGeom prst="rect">
            <a:avLst/>
          </a:prstGeom>
        </p:spPr>
        <p:txBody>
          <a:bodyPr anchor="t" rtlCol="false" tIns="0" lIns="0" bIns="0" rIns="0">
            <a:spAutoFit/>
          </a:bodyPr>
          <a:lstStyle/>
          <a:p>
            <a:pPr algn="ctr">
              <a:lnSpc>
                <a:spcPts val="1800"/>
              </a:lnSpc>
            </a:pPr>
            <a:r>
              <a:rPr lang="en-US" sz="2000" spc="-40">
                <a:solidFill>
                  <a:srgbClr val="FF0000"/>
                </a:solidFill>
                <a:latin typeface="ITC Benguiat"/>
                <a:ea typeface="ITC Benguiat"/>
                <a:cs typeface="ITC Benguiat"/>
                <a:sym typeface="ITC Benguiat"/>
              </a:rPr>
              <a:t>QUESTION:</a:t>
            </a:r>
          </a:p>
        </p:txBody>
      </p:sp>
      <p:sp>
        <p:nvSpPr>
          <p:cNvPr name="TextBox 22" id="22"/>
          <p:cNvSpPr txBox="true"/>
          <p:nvPr/>
        </p:nvSpPr>
        <p:spPr>
          <a:xfrm rot="0">
            <a:off x="127022" y="6713979"/>
            <a:ext cx="4144668" cy="674151"/>
          </a:xfrm>
          <a:prstGeom prst="rect">
            <a:avLst/>
          </a:prstGeom>
        </p:spPr>
        <p:txBody>
          <a:bodyPr anchor="t" rtlCol="false" tIns="0" lIns="0" bIns="0" rIns="0">
            <a:spAutoFit/>
          </a:bodyPr>
          <a:lstStyle/>
          <a:p>
            <a:pPr algn="ctr">
              <a:lnSpc>
                <a:spcPts val="2742"/>
              </a:lnSpc>
              <a:spcBef>
                <a:spcPct val="0"/>
              </a:spcBef>
            </a:pPr>
            <a:r>
              <a:rPr lang="en-US" b="true" sz="1958">
                <a:solidFill>
                  <a:srgbClr val="000000"/>
                </a:solidFill>
                <a:latin typeface="Be Vietnam Medium"/>
                <a:ea typeface="Be Vietnam Medium"/>
                <a:cs typeface="Be Vietnam Medium"/>
                <a:sym typeface="Be Vietnam Medium"/>
              </a:rPr>
              <a:t>how NEURAL NETWORK is actually trained ?</a:t>
            </a:r>
          </a:p>
        </p:txBody>
      </p:sp>
      <p:sp>
        <p:nvSpPr>
          <p:cNvPr name="TextBox 23" id="23"/>
          <p:cNvSpPr txBox="true"/>
          <p:nvPr/>
        </p:nvSpPr>
        <p:spPr>
          <a:xfrm rot="0">
            <a:off x="127022" y="9232901"/>
            <a:ext cx="17626658" cy="1054099"/>
          </a:xfrm>
          <a:prstGeom prst="rect">
            <a:avLst/>
          </a:prstGeom>
        </p:spPr>
        <p:txBody>
          <a:bodyPr anchor="t" rtlCol="false" tIns="0" lIns="0" bIns="0" rIns="0">
            <a:spAutoFit/>
          </a:bodyPr>
          <a:lstStyle/>
          <a:p>
            <a:pPr algn="l" marL="431807" indent="-215904" lvl="1">
              <a:lnSpc>
                <a:spcPts val="2800"/>
              </a:lnSpc>
              <a:buFont typeface="Arial"/>
              <a:buChar char="•"/>
            </a:pPr>
            <a:r>
              <a:rPr lang="en-US" b="true" sz="2000">
                <a:solidFill>
                  <a:srgbClr val="000000"/>
                </a:solidFill>
                <a:latin typeface="Be Vietnam Medium"/>
                <a:ea typeface="Be Vietnam Medium"/>
                <a:cs typeface="Be Vietnam Medium"/>
                <a:sym typeface="Be Vietnam Medium"/>
              </a:rPr>
              <a:t>This is done via</a:t>
            </a:r>
            <a:r>
              <a:rPr lang="en-US" b="true" sz="2000">
                <a:solidFill>
                  <a:srgbClr val="FF0000"/>
                </a:solidFill>
                <a:latin typeface="Be Vietnam Medium"/>
                <a:ea typeface="Be Vietnam Medium"/>
                <a:cs typeface="Be Vietnam Medium"/>
                <a:sym typeface="Be Vietnam Medium"/>
              </a:rPr>
              <a:t> supervise learning</a:t>
            </a:r>
            <a:r>
              <a:rPr lang="en-US" b="true" sz="2000">
                <a:solidFill>
                  <a:srgbClr val="000000"/>
                </a:solidFill>
                <a:latin typeface="Be Vietnam Medium"/>
                <a:ea typeface="Be Vietnam Medium"/>
                <a:cs typeface="Be Vietnam Medium"/>
                <a:sym typeface="Be Vietnam Medium"/>
              </a:rPr>
              <a:t> , in supervise learning weights are adjusted.</a:t>
            </a:r>
          </a:p>
          <a:p>
            <a:pPr algn="l">
              <a:lnSpc>
                <a:spcPts val="2800"/>
              </a:lnSpc>
            </a:pPr>
          </a:p>
          <a:p>
            <a:pPr algn="ctr" marL="431807" indent="-215904" lvl="1">
              <a:lnSpc>
                <a:spcPts val="2800"/>
              </a:lnSpc>
              <a:buFont typeface="Arial"/>
              <a:buChar char="•"/>
            </a:pPr>
            <a:r>
              <a:rPr lang="en-US" b="true" sz="2000">
                <a:solidFill>
                  <a:srgbClr val="000000"/>
                </a:solidFill>
                <a:latin typeface="Be Vietnam Medium"/>
                <a:ea typeface="Be Vietnam Medium"/>
                <a:cs typeface="Be Vietnam Medium"/>
                <a:sym typeface="Be Vietnam Medium"/>
              </a:rPr>
              <a:t>Weights are adjusted by comparing output and target values number of time and altering the weights each time so as to minimize the error.</a:t>
            </a:r>
          </a:p>
        </p:txBody>
      </p:sp>
      <p:sp>
        <p:nvSpPr>
          <p:cNvPr name="Freeform 24" id="24"/>
          <p:cNvSpPr/>
          <p:nvPr/>
        </p:nvSpPr>
        <p:spPr>
          <a:xfrm flipH="false" flipV="false" rot="2611531">
            <a:off x="2462373" y="8129487"/>
            <a:ext cx="1871651" cy="566174"/>
          </a:xfrm>
          <a:custGeom>
            <a:avLst/>
            <a:gdLst/>
            <a:ahLst/>
            <a:cxnLst/>
            <a:rect r="r" b="b" t="t" l="l"/>
            <a:pathLst>
              <a:path h="566174" w="1871651">
                <a:moveTo>
                  <a:pt x="0" y="0"/>
                </a:moveTo>
                <a:lnTo>
                  <a:pt x="1871650" y="0"/>
                </a:lnTo>
                <a:lnTo>
                  <a:pt x="1871650" y="566174"/>
                </a:lnTo>
                <a:lnTo>
                  <a:pt x="0" y="566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10800000">
            <a:off x="2453685" y="4451108"/>
            <a:ext cx="1391113" cy="1349481"/>
            <a:chOff x="0" y="0"/>
            <a:chExt cx="537407" cy="521324"/>
          </a:xfrm>
        </p:grpSpPr>
        <p:sp>
          <p:nvSpPr>
            <p:cNvPr name="Freeform 4" id="4"/>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5" id="5"/>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19756">
            <a:off x="2278179" y="4382694"/>
            <a:ext cx="1742891" cy="1202353"/>
          </a:xfrm>
          <a:prstGeom prst="rect">
            <a:avLst/>
          </a:prstGeom>
        </p:spPr>
        <p:txBody>
          <a:bodyPr anchor="t" rtlCol="false" tIns="0" lIns="0" bIns="0" rIns="0">
            <a:spAutoFit/>
          </a:bodyPr>
          <a:lstStyle/>
          <a:p>
            <a:pPr algn="ctr">
              <a:lnSpc>
                <a:spcPts val="9853"/>
              </a:lnSpc>
              <a:spcBef>
                <a:spcPct val="0"/>
              </a:spcBef>
            </a:pPr>
            <a:r>
              <a:rPr lang="en-US" b="true" sz="7038" spc="415">
                <a:solidFill>
                  <a:srgbClr val="FFFFFF"/>
                </a:solidFill>
                <a:latin typeface="Be Vietnam Ultra-Bold"/>
                <a:ea typeface="Be Vietnam Ultra-Bold"/>
                <a:cs typeface="Be Vietnam Ultra-Bold"/>
                <a:sym typeface="Be Vietnam Ultra-Bold"/>
              </a:rPr>
              <a:t>01</a:t>
            </a:r>
          </a:p>
        </p:txBody>
      </p:sp>
      <p:sp>
        <p:nvSpPr>
          <p:cNvPr name="TextBox 7" id="7"/>
          <p:cNvSpPr txBox="true"/>
          <p:nvPr/>
        </p:nvSpPr>
        <p:spPr>
          <a:xfrm rot="19756">
            <a:off x="4238839" y="6278981"/>
            <a:ext cx="5139970" cy="438930"/>
          </a:xfrm>
          <a:prstGeom prst="rect">
            <a:avLst/>
          </a:prstGeom>
        </p:spPr>
        <p:txBody>
          <a:bodyPr anchor="t" rtlCol="false" tIns="0" lIns="0" bIns="0" rIns="0">
            <a:spAutoFit/>
          </a:bodyPr>
          <a:lstStyle/>
          <a:p>
            <a:pPr algn="l">
              <a:lnSpc>
                <a:spcPts val="3632"/>
              </a:lnSpc>
              <a:spcBef>
                <a:spcPct val="0"/>
              </a:spcBef>
            </a:pPr>
            <a:r>
              <a:rPr lang="en-US" sz="2594" b="true">
                <a:solidFill>
                  <a:srgbClr val="01003B"/>
                </a:solidFill>
                <a:latin typeface="Be Vietnam Ultra-Bold"/>
                <a:ea typeface="Be Vietnam Ultra-Bold"/>
                <a:cs typeface="Be Vietnam Ultra-Bold"/>
                <a:sym typeface="Be Vietnam Ultra-Bold"/>
              </a:rPr>
              <a:t>Cold Pressing</a:t>
            </a:r>
          </a:p>
        </p:txBody>
      </p:sp>
      <p:grpSp>
        <p:nvGrpSpPr>
          <p:cNvPr name="Group 8" id="8"/>
          <p:cNvGrpSpPr/>
          <p:nvPr/>
        </p:nvGrpSpPr>
        <p:grpSpPr>
          <a:xfrm rot="-10800000">
            <a:off x="2453685" y="5838549"/>
            <a:ext cx="1391113" cy="1349481"/>
            <a:chOff x="0" y="0"/>
            <a:chExt cx="537407" cy="521324"/>
          </a:xfrm>
        </p:grpSpPr>
        <p:sp>
          <p:nvSpPr>
            <p:cNvPr name="Freeform 9" id="9"/>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10" id="10"/>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19756">
            <a:off x="2278179" y="5788358"/>
            <a:ext cx="1742891" cy="1202353"/>
          </a:xfrm>
          <a:prstGeom prst="rect">
            <a:avLst/>
          </a:prstGeom>
        </p:spPr>
        <p:txBody>
          <a:bodyPr anchor="t" rtlCol="false" tIns="0" lIns="0" bIns="0" rIns="0">
            <a:spAutoFit/>
          </a:bodyPr>
          <a:lstStyle/>
          <a:p>
            <a:pPr algn="ctr">
              <a:lnSpc>
                <a:spcPts val="9853"/>
              </a:lnSpc>
              <a:spcBef>
                <a:spcPct val="0"/>
              </a:spcBef>
            </a:pPr>
            <a:r>
              <a:rPr lang="en-US" b="true" sz="7038">
                <a:solidFill>
                  <a:srgbClr val="FFFFFF"/>
                </a:solidFill>
                <a:latin typeface="Be Vietnam Ultra-Bold"/>
                <a:ea typeface="Be Vietnam Ultra-Bold"/>
                <a:cs typeface="Be Vietnam Ultra-Bold"/>
                <a:sym typeface="Be Vietnam Ultra-Bold"/>
              </a:rPr>
              <a:t>02</a:t>
            </a:r>
          </a:p>
        </p:txBody>
      </p:sp>
      <p:sp>
        <p:nvSpPr>
          <p:cNvPr name="TextBox 12" id="12"/>
          <p:cNvSpPr txBox="true"/>
          <p:nvPr/>
        </p:nvSpPr>
        <p:spPr>
          <a:xfrm rot="19756">
            <a:off x="4294982" y="7643813"/>
            <a:ext cx="5083827" cy="438930"/>
          </a:xfrm>
          <a:prstGeom prst="rect">
            <a:avLst/>
          </a:prstGeom>
        </p:spPr>
        <p:txBody>
          <a:bodyPr anchor="t" rtlCol="false" tIns="0" lIns="0" bIns="0" rIns="0">
            <a:spAutoFit/>
          </a:bodyPr>
          <a:lstStyle/>
          <a:p>
            <a:pPr algn="l">
              <a:lnSpc>
                <a:spcPts val="3632"/>
              </a:lnSpc>
              <a:spcBef>
                <a:spcPct val="0"/>
              </a:spcBef>
            </a:pPr>
            <a:r>
              <a:rPr lang="en-US" sz="2594" b="true">
                <a:solidFill>
                  <a:srgbClr val="01003B"/>
                </a:solidFill>
                <a:latin typeface="Be Vietnam Ultra-Bold"/>
                <a:ea typeface="Be Vietnam Ultra-Bold"/>
                <a:cs typeface="Be Vietnam Ultra-Bold"/>
                <a:sym typeface="Be Vietnam Ultra-Bold"/>
              </a:rPr>
              <a:t>Hot Pressing</a:t>
            </a:r>
          </a:p>
        </p:txBody>
      </p:sp>
      <p:grpSp>
        <p:nvGrpSpPr>
          <p:cNvPr name="Group 13" id="13"/>
          <p:cNvGrpSpPr/>
          <p:nvPr/>
        </p:nvGrpSpPr>
        <p:grpSpPr>
          <a:xfrm rot="-10800000">
            <a:off x="2453685" y="7225989"/>
            <a:ext cx="1391113" cy="1349481"/>
            <a:chOff x="0" y="0"/>
            <a:chExt cx="537407" cy="521324"/>
          </a:xfrm>
        </p:grpSpPr>
        <p:sp>
          <p:nvSpPr>
            <p:cNvPr name="Freeform 14" id="14"/>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15" id="15"/>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16" id="16"/>
          <p:cNvSpPr txBox="true"/>
          <p:nvPr/>
        </p:nvSpPr>
        <p:spPr>
          <a:xfrm rot="19756">
            <a:off x="2321636" y="7154930"/>
            <a:ext cx="1742891" cy="1202353"/>
          </a:xfrm>
          <a:prstGeom prst="rect">
            <a:avLst/>
          </a:prstGeom>
        </p:spPr>
        <p:txBody>
          <a:bodyPr anchor="t" rtlCol="false" tIns="0" lIns="0" bIns="0" rIns="0">
            <a:spAutoFit/>
          </a:bodyPr>
          <a:lstStyle/>
          <a:p>
            <a:pPr algn="ctr">
              <a:lnSpc>
                <a:spcPts val="9853"/>
              </a:lnSpc>
              <a:spcBef>
                <a:spcPct val="0"/>
              </a:spcBef>
            </a:pPr>
            <a:r>
              <a:rPr lang="en-US" b="true" sz="7038">
                <a:solidFill>
                  <a:srgbClr val="FFFFFF"/>
                </a:solidFill>
                <a:latin typeface="Be Vietnam Ultra-Bold"/>
                <a:ea typeface="Be Vietnam Ultra-Bold"/>
                <a:cs typeface="Be Vietnam Ultra-Bold"/>
                <a:sym typeface="Be Vietnam Ultra-Bold"/>
              </a:rPr>
              <a:t>03</a:t>
            </a:r>
          </a:p>
        </p:txBody>
      </p:sp>
      <p:sp>
        <p:nvSpPr>
          <p:cNvPr name="TextBox 17" id="17"/>
          <p:cNvSpPr txBox="true"/>
          <p:nvPr/>
        </p:nvSpPr>
        <p:spPr>
          <a:xfrm rot="19756">
            <a:off x="11156905" y="4912985"/>
            <a:ext cx="5606756" cy="438930"/>
          </a:xfrm>
          <a:prstGeom prst="rect">
            <a:avLst/>
          </a:prstGeom>
        </p:spPr>
        <p:txBody>
          <a:bodyPr anchor="t" rtlCol="false" tIns="0" lIns="0" bIns="0" rIns="0">
            <a:spAutoFit/>
          </a:bodyPr>
          <a:lstStyle/>
          <a:p>
            <a:pPr algn="l">
              <a:lnSpc>
                <a:spcPts val="3632"/>
              </a:lnSpc>
              <a:spcBef>
                <a:spcPct val="0"/>
              </a:spcBef>
            </a:pPr>
            <a:r>
              <a:rPr lang="en-US" sz="2594" b="true">
                <a:solidFill>
                  <a:srgbClr val="01003B"/>
                </a:solidFill>
                <a:latin typeface="Be Vietnam Ultra-Bold"/>
                <a:ea typeface="Be Vietnam Ultra-Bold"/>
                <a:cs typeface="Be Vietnam Ultra-Bold"/>
                <a:sym typeface="Be Vietnam Ultra-Bold"/>
              </a:rPr>
              <a:t>Mixing</a:t>
            </a:r>
          </a:p>
        </p:txBody>
      </p:sp>
      <p:sp>
        <p:nvSpPr>
          <p:cNvPr name="TextBox 18" id="18"/>
          <p:cNvSpPr txBox="true"/>
          <p:nvPr/>
        </p:nvSpPr>
        <p:spPr>
          <a:xfrm rot="19756">
            <a:off x="11156904" y="7645357"/>
            <a:ext cx="5733307" cy="438930"/>
          </a:xfrm>
          <a:prstGeom prst="rect">
            <a:avLst/>
          </a:prstGeom>
        </p:spPr>
        <p:txBody>
          <a:bodyPr anchor="t" rtlCol="false" tIns="0" lIns="0" bIns="0" rIns="0">
            <a:spAutoFit/>
          </a:bodyPr>
          <a:lstStyle/>
          <a:p>
            <a:pPr algn="l">
              <a:lnSpc>
                <a:spcPts val="3632"/>
              </a:lnSpc>
              <a:spcBef>
                <a:spcPct val="0"/>
              </a:spcBef>
            </a:pPr>
            <a:r>
              <a:rPr lang="en-US" sz="2594" b="true">
                <a:solidFill>
                  <a:srgbClr val="01003B"/>
                </a:solidFill>
                <a:latin typeface="Be Vietnam Ultra-Bold"/>
                <a:ea typeface="Be Vietnam Ultra-Bold"/>
                <a:cs typeface="Be Vietnam Ultra-Bold"/>
                <a:sym typeface="Be Vietnam Ultra-Bold"/>
              </a:rPr>
              <a:t>Sintering with Atmosphere Control</a:t>
            </a:r>
          </a:p>
        </p:txBody>
      </p:sp>
      <p:grpSp>
        <p:nvGrpSpPr>
          <p:cNvPr name="Group 19" id="19"/>
          <p:cNvGrpSpPr/>
          <p:nvPr/>
        </p:nvGrpSpPr>
        <p:grpSpPr>
          <a:xfrm rot="-10800000">
            <a:off x="9379754" y="4451108"/>
            <a:ext cx="1391113" cy="1349481"/>
            <a:chOff x="0" y="0"/>
            <a:chExt cx="537407" cy="521324"/>
          </a:xfrm>
        </p:grpSpPr>
        <p:sp>
          <p:nvSpPr>
            <p:cNvPr name="Freeform 20" id="20"/>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21" id="21"/>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22" id="22"/>
          <p:cNvSpPr txBox="true"/>
          <p:nvPr/>
        </p:nvSpPr>
        <p:spPr>
          <a:xfrm rot="19756">
            <a:off x="9204248" y="4382694"/>
            <a:ext cx="1742891" cy="1202353"/>
          </a:xfrm>
          <a:prstGeom prst="rect">
            <a:avLst/>
          </a:prstGeom>
        </p:spPr>
        <p:txBody>
          <a:bodyPr anchor="t" rtlCol="false" tIns="0" lIns="0" bIns="0" rIns="0">
            <a:spAutoFit/>
          </a:bodyPr>
          <a:lstStyle/>
          <a:p>
            <a:pPr algn="ctr">
              <a:lnSpc>
                <a:spcPts val="9853"/>
              </a:lnSpc>
              <a:spcBef>
                <a:spcPct val="0"/>
              </a:spcBef>
            </a:pPr>
            <a:r>
              <a:rPr lang="en-US" b="true" sz="7038" spc="415">
                <a:solidFill>
                  <a:srgbClr val="FFFFFF"/>
                </a:solidFill>
                <a:latin typeface="Be Vietnam Ultra-Bold"/>
                <a:ea typeface="Be Vietnam Ultra-Bold"/>
                <a:cs typeface="Be Vietnam Ultra-Bold"/>
                <a:sym typeface="Be Vietnam Ultra-Bold"/>
              </a:rPr>
              <a:t>04</a:t>
            </a:r>
          </a:p>
        </p:txBody>
      </p:sp>
      <p:grpSp>
        <p:nvGrpSpPr>
          <p:cNvPr name="Group 23" id="23"/>
          <p:cNvGrpSpPr/>
          <p:nvPr/>
        </p:nvGrpSpPr>
        <p:grpSpPr>
          <a:xfrm rot="-10800000">
            <a:off x="9379754" y="5838549"/>
            <a:ext cx="1391113" cy="1349481"/>
            <a:chOff x="0" y="0"/>
            <a:chExt cx="537407" cy="521324"/>
          </a:xfrm>
        </p:grpSpPr>
        <p:sp>
          <p:nvSpPr>
            <p:cNvPr name="Freeform 24" id="24"/>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25" id="25"/>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26" id="26"/>
          <p:cNvSpPr txBox="true"/>
          <p:nvPr/>
        </p:nvSpPr>
        <p:spPr>
          <a:xfrm rot="19756">
            <a:off x="9204248" y="5788358"/>
            <a:ext cx="1742891" cy="1202353"/>
          </a:xfrm>
          <a:prstGeom prst="rect">
            <a:avLst/>
          </a:prstGeom>
        </p:spPr>
        <p:txBody>
          <a:bodyPr anchor="t" rtlCol="false" tIns="0" lIns="0" bIns="0" rIns="0">
            <a:spAutoFit/>
          </a:bodyPr>
          <a:lstStyle/>
          <a:p>
            <a:pPr algn="ctr">
              <a:lnSpc>
                <a:spcPts val="9853"/>
              </a:lnSpc>
              <a:spcBef>
                <a:spcPct val="0"/>
              </a:spcBef>
            </a:pPr>
            <a:r>
              <a:rPr lang="en-US" b="true" sz="7038">
                <a:solidFill>
                  <a:srgbClr val="FFFFFF"/>
                </a:solidFill>
                <a:latin typeface="Be Vietnam Ultra-Bold"/>
                <a:ea typeface="Be Vietnam Ultra-Bold"/>
                <a:cs typeface="Be Vietnam Ultra-Bold"/>
                <a:sym typeface="Be Vietnam Ultra-Bold"/>
              </a:rPr>
              <a:t>05</a:t>
            </a:r>
          </a:p>
        </p:txBody>
      </p:sp>
      <p:grpSp>
        <p:nvGrpSpPr>
          <p:cNvPr name="Group 27" id="27"/>
          <p:cNvGrpSpPr/>
          <p:nvPr/>
        </p:nvGrpSpPr>
        <p:grpSpPr>
          <a:xfrm rot="-10800000">
            <a:off x="9379754" y="7225989"/>
            <a:ext cx="1391113" cy="1349481"/>
            <a:chOff x="0" y="0"/>
            <a:chExt cx="537407" cy="521324"/>
          </a:xfrm>
        </p:grpSpPr>
        <p:sp>
          <p:nvSpPr>
            <p:cNvPr name="Freeform 28" id="28"/>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29" id="29"/>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30" id="30"/>
          <p:cNvSpPr txBox="true"/>
          <p:nvPr/>
        </p:nvSpPr>
        <p:spPr>
          <a:xfrm rot="19756">
            <a:off x="9247706" y="7154930"/>
            <a:ext cx="1742891" cy="1202353"/>
          </a:xfrm>
          <a:prstGeom prst="rect">
            <a:avLst/>
          </a:prstGeom>
        </p:spPr>
        <p:txBody>
          <a:bodyPr anchor="t" rtlCol="false" tIns="0" lIns="0" bIns="0" rIns="0">
            <a:spAutoFit/>
          </a:bodyPr>
          <a:lstStyle/>
          <a:p>
            <a:pPr algn="ctr">
              <a:lnSpc>
                <a:spcPts val="9853"/>
              </a:lnSpc>
              <a:spcBef>
                <a:spcPct val="0"/>
              </a:spcBef>
            </a:pPr>
            <a:r>
              <a:rPr lang="en-US" b="true" sz="7038">
                <a:solidFill>
                  <a:srgbClr val="FFFFFF"/>
                </a:solidFill>
                <a:latin typeface="Be Vietnam Ultra-Bold"/>
                <a:ea typeface="Be Vietnam Ultra-Bold"/>
                <a:cs typeface="Be Vietnam Ultra-Bold"/>
                <a:sym typeface="Be Vietnam Ultra-Bold"/>
              </a:rPr>
              <a:t>06</a:t>
            </a:r>
          </a:p>
        </p:txBody>
      </p:sp>
      <p:sp>
        <p:nvSpPr>
          <p:cNvPr name="TextBox 31" id="31"/>
          <p:cNvSpPr txBox="true"/>
          <p:nvPr/>
        </p:nvSpPr>
        <p:spPr>
          <a:xfrm rot="0">
            <a:off x="2274739" y="660975"/>
            <a:ext cx="10339773" cy="2361383"/>
          </a:xfrm>
          <a:prstGeom prst="rect">
            <a:avLst/>
          </a:prstGeom>
        </p:spPr>
        <p:txBody>
          <a:bodyPr anchor="t" rtlCol="false" tIns="0" lIns="0" bIns="0" rIns="0">
            <a:spAutoFit/>
          </a:bodyPr>
          <a:lstStyle/>
          <a:p>
            <a:pPr algn="l">
              <a:lnSpc>
                <a:spcPts val="9495"/>
              </a:lnSpc>
              <a:spcBef>
                <a:spcPct val="0"/>
              </a:spcBef>
            </a:pPr>
            <a:r>
              <a:rPr lang="en-US" sz="6782">
                <a:solidFill>
                  <a:srgbClr val="33326B"/>
                </a:solidFill>
                <a:latin typeface="Hind Siliguri"/>
                <a:ea typeface="Hind Siliguri"/>
                <a:cs typeface="Hind Siliguri"/>
                <a:sym typeface="Hind Siliguri"/>
              </a:rPr>
              <a:t>CONVENTIONAL METHODS IN  </a:t>
            </a:r>
            <a:r>
              <a:rPr lang="en-US" b="true" sz="6782">
                <a:solidFill>
                  <a:srgbClr val="33326B"/>
                </a:solidFill>
                <a:latin typeface="Hind Siliguri Bold"/>
                <a:ea typeface="Hind Siliguri Bold"/>
                <a:cs typeface="Hind Siliguri Bold"/>
                <a:sym typeface="Hind Siliguri Bold"/>
              </a:rPr>
              <a:t>P/M</a:t>
            </a:r>
          </a:p>
        </p:txBody>
      </p:sp>
      <p:grpSp>
        <p:nvGrpSpPr>
          <p:cNvPr name="Group 32" id="32"/>
          <p:cNvGrpSpPr/>
          <p:nvPr/>
        </p:nvGrpSpPr>
        <p:grpSpPr>
          <a:xfrm rot="8100000">
            <a:off x="15141130" y="1681505"/>
            <a:ext cx="2103985" cy="2103985"/>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true">
              <a:gsLst>
                <a:gs pos="0">
                  <a:srgbClr val="48CFAE">
                    <a:alpha val="100000"/>
                  </a:srgbClr>
                </a:gs>
                <a:gs pos="100000">
                  <a:srgbClr val="006D83">
                    <a:alpha val="100000"/>
                  </a:srgbClr>
                </a:gs>
              </a:gsLst>
              <a:lin ang="5400000"/>
            </a:gradFill>
          </p:spPr>
        </p:sp>
        <p:sp>
          <p:nvSpPr>
            <p:cNvPr name="TextBox 34" id="34"/>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35" id="35"/>
          <p:cNvGrpSpPr/>
          <p:nvPr/>
        </p:nvGrpSpPr>
        <p:grpSpPr>
          <a:xfrm rot="8100000">
            <a:off x="12542885" y="-3550601"/>
            <a:ext cx="4742111" cy="4742111"/>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5400000"/>
            </a:gradFill>
          </p:spPr>
        </p:sp>
        <p:sp>
          <p:nvSpPr>
            <p:cNvPr name="TextBox 37" id="37"/>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38" id="38"/>
          <p:cNvGrpSpPr/>
          <p:nvPr/>
        </p:nvGrpSpPr>
        <p:grpSpPr>
          <a:xfrm rot="-2700000">
            <a:off x="17334914" y="-1274095"/>
            <a:ext cx="4742111" cy="4742111"/>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0"/>
            </a:gradFill>
          </p:spPr>
        </p:sp>
        <p:sp>
          <p:nvSpPr>
            <p:cNvPr name="TextBox 40" id="40"/>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41" id="41"/>
          <p:cNvGrpSpPr/>
          <p:nvPr/>
        </p:nvGrpSpPr>
        <p:grpSpPr>
          <a:xfrm rot="-8100000">
            <a:off x="15699542" y="603380"/>
            <a:ext cx="987162" cy="98716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name="TextBox 43" id="43"/>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44" id="44"/>
          <p:cNvGrpSpPr/>
          <p:nvPr/>
        </p:nvGrpSpPr>
        <p:grpSpPr>
          <a:xfrm rot="-10800000">
            <a:off x="-2244366" y="9188691"/>
            <a:ext cx="21640247" cy="2196619"/>
            <a:chOff x="0" y="0"/>
            <a:chExt cx="5699489" cy="578533"/>
          </a:xfrm>
        </p:grpSpPr>
        <p:sp>
          <p:nvSpPr>
            <p:cNvPr name="Freeform 45" id="45"/>
            <p:cNvSpPr/>
            <p:nvPr/>
          </p:nvSpPr>
          <p:spPr>
            <a:xfrm flipH="false" flipV="false" rot="0">
              <a:off x="0" y="0"/>
              <a:ext cx="5699489" cy="578533"/>
            </a:xfrm>
            <a:custGeom>
              <a:avLst/>
              <a:gdLst/>
              <a:ahLst/>
              <a:cxnLst/>
              <a:rect r="r" b="b" t="t" l="l"/>
              <a:pathLst>
                <a:path h="578533" w="5699489">
                  <a:moveTo>
                    <a:pt x="0" y="0"/>
                  </a:moveTo>
                  <a:lnTo>
                    <a:pt x="5699489" y="0"/>
                  </a:lnTo>
                  <a:lnTo>
                    <a:pt x="5699489" y="578533"/>
                  </a:lnTo>
                  <a:lnTo>
                    <a:pt x="0" y="578533"/>
                  </a:lnTo>
                  <a:close/>
                </a:path>
              </a:pathLst>
            </a:custGeom>
            <a:solidFill>
              <a:srgbClr val="195759"/>
            </a:solidFill>
          </p:spPr>
        </p:sp>
        <p:sp>
          <p:nvSpPr>
            <p:cNvPr name="TextBox 46" id="46"/>
            <p:cNvSpPr txBox="true"/>
            <p:nvPr/>
          </p:nvSpPr>
          <p:spPr>
            <a:xfrm>
              <a:off x="0" y="-47625"/>
              <a:ext cx="5699489" cy="626158"/>
            </a:xfrm>
            <a:prstGeom prst="rect">
              <a:avLst/>
            </a:prstGeom>
          </p:spPr>
          <p:txBody>
            <a:bodyPr anchor="ctr" rtlCol="false" tIns="50800" lIns="50800" bIns="50800" rIns="50800"/>
            <a:lstStyle/>
            <a:p>
              <a:pPr algn="ctr">
                <a:lnSpc>
                  <a:spcPts val="2800"/>
                </a:lnSpc>
              </a:pPr>
            </a:p>
          </p:txBody>
        </p:sp>
      </p:grpSp>
      <p:sp>
        <p:nvSpPr>
          <p:cNvPr name="TextBox 47" id="47"/>
          <p:cNvSpPr txBox="true"/>
          <p:nvPr/>
        </p:nvSpPr>
        <p:spPr>
          <a:xfrm rot="19756">
            <a:off x="4294884" y="4899081"/>
            <a:ext cx="5139970" cy="438930"/>
          </a:xfrm>
          <a:prstGeom prst="rect">
            <a:avLst/>
          </a:prstGeom>
        </p:spPr>
        <p:txBody>
          <a:bodyPr anchor="t" rtlCol="false" tIns="0" lIns="0" bIns="0" rIns="0">
            <a:spAutoFit/>
          </a:bodyPr>
          <a:lstStyle/>
          <a:p>
            <a:pPr algn="l">
              <a:lnSpc>
                <a:spcPts val="3632"/>
              </a:lnSpc>
              <a:spcBef>
                <a:spcPct val="0"/>
              </a:spcBef>
            </a:pPr>
            <a:r>
              <a:rPr lang="en-US" sz="2594" b="true">
                <a:solidFill>
                  <a:srgbClr val="01003B"/>
                </a:solidFill>
                <a:latin typeface="Be Vietnam Ultra-Bold"/>
                <a:ea typeface="Be Vietnam Ultra-Bold"/>
                <a:cs typeface="Be Vietnam Ultra-Bold"/>
                <a:sym typeface="Be Vietnam Ultra-Bold"/>
              </a:rPr>
              <a:t>Metal Infiltration</a:t>
            </a:r>
          </a:p>
        </p:txBody>
      </p:sp>
      <p:sp>
        <p:nvSpPr>
          <p:cNvPr name="TextBox 48" id="48"/>
          <p:cNvSpPr txBox="true"/>
          <p:nvPr/>
        </p:nvSpPr>
        <p:spPr>
          <a:xfrm rot="19756">
            <a:off x="11191605" y="6280322"/>
            <a:ext cx="5606756" cy="438930"/>
          </a:xfrm>
          <a:prstGeom prst="rect">
            <a:avLst/>
          </a:prstGeom>
        </p:spPr>
        <p:txBody>
          <a:bodyPr anchor="t" rtlCol="false" tIns="0" lIns="0" bIns="0" rIns="0">
            <a:spAutoFit/>
          </a:bodyPr>
          <a:lstStyle/>
          <a:p>
            <a:pPr algn="l">
              <a:lnSpc>
                <a:spcPts val="3632"/>
              </a:lnSpc>
              <a:spcBef>
                <a:spcPct val="0"/>
              </a:spcBef>
            </a:pPr>
            <a:r>
              <a:rPr lang="en-US" sz="2594" b="true">
                <a:solidFill>
                  <a:srgbClr val="01003B"/>
                </a:solidFill>
                <a:latin typeface="Be Vietnam Ultra-Bold"/>
                <a:ea typeface="Be Vietnam Ultra-Bold"/>
                <a:cs typeface="Be Vietnam Ultra-Bold"/>
                <a:sym typeface="Be Vietnam Ultra-Bold"/>
              </a:rPr>
              <a:t>Compaction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1400332" y="3614430"/>
            <a:ext cx="1529070" cy="152907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5" id="5"/>
            <p:cNvSpPr txBox="true"/>
            <p:nvPr/>
          </p:nvSpPr>
          <p:spPr>
            <a:xfrm>
              <a:off x="76200" y="19050"/>
              <a:ext cx="660400" cy="717550"/>
            </a:xfrm>
            <a:prstGeom prst="rect">
              <a:avLst/>
            </a:prstGeom>
          </p:spPr>
          <p:txBody>
            <a:bodyPr anchor="ctr" rtlCol="false" tIns="50800" lIns="50800" bIns="50800" rIns="50800"/>
            <a:lstStyle/>
            <a:p>
              <a:pPr algn="ctr">
                <a:lnSpc>
                  <a:spcPts val="4480"/>
                </a:lnSpc>
              </a:pPr>
              <a:r>
                <a:rPr lang="en-US" b="true" sz="3200">
                  <a:solidFill>
                    <a:srgbClr val="FFFFFF"/>
                  </a:solidFill>
                  <a:latin typeface="Be Vietnam Ultra-Bold"/>
                  <a:ea typeface="Be Vietnam Ultra-Bold"/>
                  <a:cs typeface="Be Vietnam Ultra-Bold"/>
                  <a:sym typeface="Be Vietnam Ultra-Bold"/>
                </a:rPr>
                <a:t>1</a:t>
              </a:r>
            </a:p>
          </p:txBody>
        </p:sp>
      </p:grpSp>
      <p:sp>
        <p:nvSpPr>
          <p:cNvPr name="AutoShape 6" id="6"/>
          <p:cNvSpPr/>
          <p:nvPr/>
        </p:nvSpPr>
        <p:spPr>
          <a:xfrm flipV="true">
            <a:off x="2889553" y="3349612"/>
            <a:ext cx="2329301" cy="785096"/>
          </a:xfrm>
          <a:prstGeom prst="line">
            <a:avLst/>
          </a:prstGeom>
          <a:ln cap="flat" w="38100">
            <a:solidFill>
              <a:srgbClr val="000000"/>
            </a:solidFill>
            <a:prstDash val="sysDash"/>
            <a:headEnd type="none" len="sm" w="sm"/>
            <a:tailEnd type="none" len="sm" w="sm"/>
          </a:ln>
        </p:spPr>
      </p:sp>
      <p:grpSp>
        <p:nvGrpSpPr>
          <p:cNvPr name="Group 7" id="7"/>
          <p:cNvGrpSpPr/>
          <p:nvPr/>
        </p:nvGrpSpPr>
        <p:grpSpPr>
          <a:xfrm rot="0">
            <a:off x="5179005" y="2340820"/>
            <a:ext cx="1529070" cy="152907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6B"/>
            </a:solidFill>
          </p:spPr>
        </p:sp>
        <p:sp>
          <p:nvSpPr>
            <p:cNvPr name="TextBox 9" id="9"/>
            <p:cNvSpPr txBox="true"/>
            <p:nvPr/>
          </p:nvSpPr>
          <p:spPr>
            <a:xfrm>
              <a:off x="76200" y="19050"/>
              <a:ext cx="660400" cy="717550"/>
            </a:xfrm>
            <a:prstGeom prst="rect">
              <a:avLst/>
            </a:prstGeom>
          </p:spPr>
          <p:txBody>
            <a:bodyPr anchor="ctr" rtlCol="false" tIns="50800" lIns="50800" bIns="50800" rIns="50800"/>
            <a:lstStyle/>
            <a:p>
              <a:pPr algn="ctr">
                <a:lnSpc>
                  <a:spcPts val="4480"/>
                </a:lnSpc>
              </a:pPr>
              <a:r>
                <a:rPr lang="en-US" b="true" sz="3200">
                  <a:solidFill>
                    <a:srgbClr val="FFFFFF"/>
                  </a:solidFill>
                  <a:latin typeface="Be Vietnam Ultra-Bold"/>
                  <a:ea typeface="Be Vietnam Ultra-Bold"/>
                  <a:cs typeface="Be Vietnam Ultra-Bold"/>
                  <a:sym typeface="Be Vietnam Ultra-Bold"/>
                </a:rPr>
                <a:t>2</a:t>
              </a:r>
            </a:p>
          </p:txBody>
        </p:sp>
      </p:grpSp>
      <p:grpSp>
        <p:nvGrpSpPr>
          <p:cNvPr name="Group 10" id="10"/>
          <p:cNvGrpSpPr/>
          <p:nvPr/>
        </p:nvGrpSpPr>
        <p:grpSpPr>
          <a:xfrm rot="0">
            <a:off x="8379465" y="3370173"/>
            <a:ext cx="1529070" cy="152907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4480"/>
                </a:lnSpc>
              </a:pPr>
              <a:r>
                <a:rPr lang="en-US" b="true" sz="3200">
                  <a:solidFill>
                    <a:srgbClr val="FFFFFF"/>
                  </a:solidFill>
                  <a:latin typeface="Be Vietnam Ultra-Bold"/>
                  <a:ea typeface="Be Vietnam Ultra-Bold"/>
                  <a:cs typeface="Be Vietnam Ultra-Bold"/>
                  <a:sym typeface="Be Vietnam Ultra-Bold"/>
                </a:rPr>
                <a:t>3</a:t>
              </a:r>
            </a:p>
          </p:txBody>
        </p:sp>
      </p:grpSp>
      <p:grpSp>
        <p:nvGrpSpPr>
          <p:cNvPr name="Group 13" id="13"/>
          <p:cNvGrpSpPr/>
          <p:nvPr/>
        </p:nvGrpSpPr>
        <p:grpSpPr>
          <a:xfrm rot="0">
            <a:off x="11957359" y="2191755"/>
            <a:ext cx="1529070" cy="152907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6B"/>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4480"/>
                </a:lnSpc>
              </a:pPr>
              <a:r>
                <a:rPr lang="en-US" b="true" sz="3200">
                  <a:solidFill>
                    <a:srgbClr val="FFFFFF"/>
                  </a:solidFill>
                  <a:latin typeface="Be Vietnam Ultra-Bold"/>
                  <a:ea typeface="Be Vietnam Ultra-Bold"/>
                  <a:cs typeface="Be Vietnam Ultra-Bold"/>
                  <a:sym typeface="Be Vietnam Ultra-Bold"/>
                </a:rPr>
                <a:t>4</a:t>
              </a:r>
            </a:p>
          </p:txBody>
        </p:sp>
      </p:grpSp>
      <p:grpSp>
        <p:nvGrpSpPr>
          <p:cNvPr name="Group 16" id="16"/>
          <p:cNvGrpSpPr/>
          <p:nvPr/>
        </p:nvGrpSpPr>
        <p:grpSpPr>
          <a:xfrm rot="0">
            <a:off x="15276984" y="3439520"/>
            <a:ext cx="1529070" cy="152907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4480"/>
                </a:lnSpc>
              </a:pPr>
              <a:r>
                <a:rPr lang="en-US" b="true" sz="3200">
                  <a:solidFill>
                    <a:srgbClr val="FFFFFF"/>
                  </a:solidFill>
                  <a:latin typeface="Be Vietnam Ultra-Bold"/>
                  <a:ea typeface="Be Vietnam Ultra-Bold"/>
                  <a:cs typeface="Be Vietnam Ultra-Bold"/>
                  <a:sym typeface="Be Vietnam Ultra-Bold"/>
                </a:rPr>
                <a:t>5</a:t>
              </a:r>
            </a:p>
          </p:txBody>
        </p:sp>
      </p:grpSp>
      <p:sp>
        <p:nvSpPr>
          <p:cNvPr name="TextBox 19" id="19"/>
          <p:cNvSpPr txBox="true"/>
          <p:nvPr/>
        </p:nvSpPr>
        <p:spPr>
          <a:xfrm rot="0">
            <a:off x="1028700" y="2560068"/>
            <a:ext cx="3751478" cy="342172"/>
          </a:xfrm>
          <a:prstGeom prst="rect">
            <a:avLst/>
          </a:prstGeom>
        </p:spPr>
        <p:txBody>
          <a:bodyPr anchor="t" rtlCol="false" tIns="0" lIns="0" bIns="0" rIns="0">
            <a:spAutoFit/>
          </a:bodyPr>
          <a:lstStyle/>
          <a:p>
            <a:pPr algn="l" marL="508839" indent="-254419" lvl="1">
              <a:lnSpc>
                <a:spcPts val="2710"/>
              </a:lnSpc>
              <a:buFont typeface="Arial"/>
              <a:buChar char="•"/>
            </a:pPr>
            <a:r>
              <a:rPr lang="en-US" b="true" sz="2356">
                <a:solidFill>
                  <a:srgbClr val="343D4A"/>
                </a:solidFill>
                <a:latin typeface="Be Vietnam Ultra-Bold"/>
                <a:ea typeface="Be Vietnam Ultra-Bold"/>
                <a:cs typeface="Be Vietnam Ultra-Bold"/>
                <a:sym typeface="Be Vietnam Ultra-Bold"/>
              </a:rPr>
              <a:t>Injection Molding</a:t>
            </a:r>
          </a:p>
        </p:txBody>
      </p:sp>
      <p:sp>
        <p:nvSpPr>
          <p:cNvPr name="TextBox 20" id="20"/>
          <p:cNvSpPr txBox="true"/>
          <p:nvPr/>
        </p:nvSpPr>
        <p:spPr>
          <a:xfrm rot="0">
            <a:off x="7764684" y="2560068"/>
            <a:ext cx="3751478" cy="342172"/>
          </a:xfrm>
          <a:prstGeom prst="rect">
            <a:avLst/>
          </a:prstGeom>
        </p:spPr>
        <p:txBody>
          <a:bodyPr anchor="t" rtlCol="false" tIns="0" lIns="0" bIns="0" rIns="0">
            <a:spAutoFit/>
          </a:bodyPr>
          <a:lstStyle/>
          <a:p>
            <a:pPr algn="l" marL="508839" indent="-254419" lvl="1">
              <a:lnSpc>
                <a:spcPts val="2710"/>
              </a:lnSpc>
              <a:buFont typeface="Arial"/>
              <a:buChar char="•"/>
            </a:pPr>
            <a:r>
              <a:rPr lang="en-US" b="true" sz="2356">
                <a:solidFill>
                  <a:srgbClr val="343D4A"/>
                </a:solidFill>
                <a:latin typeface="Be Vietnam Ultra-Bold"/>
                <a:ea typeface="Be Vietnam Ultra-Bold"/>
                <a:cs typeface="Be Vietnam Ultra-Bold"/>
                <a:sym typeface="Be Vietnam Ultra-Bold"/>
              </a:rPr>
              <a:t>Spray Panting</a:t>
            </a:r>
          </a:p>
        </p:txBody>
      </p:sp>
      <p:sp>
        <p:nvSpPr>
          <p:cNvPr name="TextBox 21" id="21"/>
          <p:cNvSpPr txBox="true"/>
          <p:nvPr/>
        </p:nvSpPr>
        <p:spPr>
          <a:xfrm rot="0">
            <a:off x="14497487" y="2621600"/>
            <a:ext cx="3166023" cy="678904"/>
          </a:xfrm>
          <a:prstGeom prst="rect">
            <a:avLst/>
          </a:prstGeom>
        </p:spPr>
        <p:txBody>
          <a:bodyPr anchor="t" rtlCol="false" tIns="0" lIns="0" bIns="0" rIns="0">
            <a:spAutoFit/>
          </a:bodyPr>
          <a:lstStyle/>
          <a:p>
            <a:pPr algn="l" marL="508839" indent="-254419" lvl="1">
              <a:lnSpc>
                <a:spcPts val="2710"/>
              </a:lnSpc>
              <a:buFont typeface="Arial"/>
              <a:buChar char="•"/>
            </a:pPr>
            <a:r>
              <a:rPr lang="en-US" b="true" sz="2356">
                <a:solidFill>
                  <a:srgbClr val="343D4A"/>
                </a:solidFill>
                <a:latin typeface="Be Vietnam Ultra-Bold"/>
                <a:ea typeface="Be Vietnam Ultra-Bold"/>
                <a:cs typeface="Be Vietnam Ultra-Bold"/>
                <a:sym typeface="Be Vietnam Ultra-Bold"/>
              </a:rPr>
              <a:t>Modelling of Powder Packing</a:t>
            </a:r>
          </a:p>
        </p:txBody>
      </p:sp>
      <p:sp>
        <p:nvSpPr>
          <p:cNvPr name="TextBox 22" id="22"/>
          <p:cNvSpPr txBox="true"/>
          <p:nvPr/>
        </p:nvSpPr>
        <p:spPr>
          <a:xfrm rot="0">
            <a:off x="4396004" y="4908768"/>
            <a:ext cx="3368680" cy="342172"/>
          </a:xfrm>
          <a:prstGeom prst="rect">
            <a:avLst/>
          </a:prstGeom>
        </p:spPr>
        <p:txBody>
          <a:bodyPr anchor="t" rtlCol="false" tIns="0" lIns="0" bIns="0" rIns="0">
            <a:spAutoFit/>
          </a:bodyPr>
          <a:lstStyle/>
          <a:p>
            <a:pPr algn="l" marL="508839" indent="-254419" lvl="1">
              <a:lnSpc>
                <a:spcPts val="2710"/>
              </a:lnSpc>
              <a:buFont typeface="Arial"/>
              <a:buChar char="•"/>
            </a:pPr>
            <a:r>
              <a:rPr lang="en-US" b="true" sz="2356">
                <a:solidFill>
                  <a:srgbClr val="343D4A"/>
                </a:solidFill>
                <a:latin typeface="Be Vietnam Ultra-Bold"/>
                <a:ea typeface="Be Vietnam Ultra-Bold"/>
                <a:cs typeface="Be Vietnam Ultra-Bold"/>
                <a:sym typeface="Be Vietnam Ultra-Bold"/>
              </a:rPr>
              <a:t>Milling</a:t>
            </a:r>
          </a:p>
        </p:txBody>
      </p:sp>
      <p:sp>
        <p:nvSpPr>
          <p:cNvPr name="TextBox 23" id="23"/>
          <p:cNvSpPr txBox="true"/>
          <p:nvPr/>
        </p:nvSpPr>
        <p:spPr>
          <a:xfrm rot="0">
            <a:off x="11094785" y="4564554"/>
            <a:ext cx="3940535" cy="678904"/>
          </a:xfrm>
          <a:prstGeom prst="rect">
            <a:avLst/>
          </a:prstGeom>
        </p:spPr>
        <p:txBody>
          <a:bodyPr anchor="t" rtlCol="false" tIns="0" lIns="0" bIns="0" rIns="0">
            <a:spAutoFit/>
          </a:bodyPr>
          <a:lstStyle/>
          <a:p>
            <a:pPr algn="l" marL="508839" indent="-254419" lvl="1">
              <a:lnSpc>
                <a:spcPts val="2710"/>
              </a:lnSpc>
              <a:buFont typeface="Arial"/>
              <a:buChar char="•"/>
            </a:pPr>
            <a:r>
              <a:rPr lang="en-US" b="true" sz="2356">
                <a:solidFill>
                  <a:srgbClr val="343D4A"/>
                </a:solidFill>
                <a:latin typeface="Be Vietnam Ultra-Bold"/>
                <a:ea typeface="Be Vietnam Ultra-Bold"/>
                <a:cs typeface="Be Vietnam Ultra-Bold"/>
                <a:sym typeface="Be Vietnam Ultra-Bold"/>
              </a:rPr>
              <a:t>Selection of Engineering Material</a:t>
            </a:r>
          </a:p>
        </p:txBody>
      </p:sp>
      <p:sp>
        <p:nvSpPr>
          <p:cNvPr name="AutoShape 24" id="24"/>
          <p:cNvSpPr/>
          <p:nvPr/>
        </p:nvSpPr>
        <p:spPr>
          <a:xfrm flipV="true">
            <a:off x="9870359" y="3195524"/>
            <a:ext cx="2125176" cy="699950"/>
          </a:xfrm>
          <a:prstGeom prst="line">
            <a:avLst/>
          </a:prstGeom>
          <a:ln cap="flat" w="38100">
            <a:solidFill>
              <a:srgbClr val="000000"/>
            </a:solidFill>
            <a:prstDash val="sysDash"/>
            <a:headEnd type="none" len="sm" w="sm"/>
            <a:tailEnd type="none" len="sm" w="sm"/>
          </a:ln>
        </p:spPr>
      </p:sp>
      <p:sp>
        <p:nvSpPr>
          <p:cNvPr name="AutoShape 25" id="25"/>
          <p:cNvSpPr/>
          <p:nvPr/>
        </p:nvSpPr>
        <p:spPr>
          <a:xfrm>
            <a:off x="6671553" y="3339504"/>
            <a:ext cx="1744434" cy="561056"/>
          </a:xfrm>
          <a:prstGeom prst="line">
            <a:avLst/>
          </a:prstGeom>
          <a:ln cap="flat" w="38100">
            <a:solidFill>
              <a:srgbClr val="000000"/>
            </a:solidFill>
            <a:prstDash val="sysDash"/>
            <a:headEnd type="none" len="sm" w="sm"/>
            <a:tailEnd type="none" len="sm" w="sm"/>
          </a:ln>
        </p:spPr>
      </p:sp>
      <p:sp>
        <p:nvSpPr>
          <p:cNvPr name="AutoShape 26" id="26"/>
          <p:cNvSpPr/>
          <p:nvPr/>
        </p:nvSpPr>
        <p:spPr>
          <a:xfrm>
            <a:off x="13437738" y="3225358"/>
            <a:ext cx="1887937" cy="709629"/>
          </a:xfrm>
          <a:prstGeom prst="line">
            <a:avLst/>
          </a:prstGeom>
          <a:ln cap="flat" w="38100">
            <a:solidFill>
              <a:srgbClr val="000000"/>
            </a:solidFill>
            <a:prstDash val="sysDash"/>
            <a:headEnd type="none" len="sm" w="sm"/>
            <a:tailEnd type="none" len="sm" w="sm"/>
          </a:ln>
        </p:spPr>
      </p:sp>
      <p:grpSp>
        <p:nvGrpSpPr>
          <p:cNvPr name="Group 27" id="27"/>
          <p:cNvGrpSpPr/>
          <p:nvPr/>
        </p:nvGrpSpPr>
        <p:grpSpPr>
          <a:xfrm rot="0">
            <a:off x="-900455" y="9284122"/>
            <a:ext cx="19615407" cy="3895402"/>
            <a:chOff x="0" y="0"/>
            <a:chExt cx="5166198" cy="1025950"/>
          </a:xfrm>
        </p:grpSpPr>
        <p:sp>
          <p:nvSpPr>
            <p:cNvPr name="Freeform 28" id="28"/>
            <p:cNvSpPr/>
            <p:nvPr/>
          </p:nvSpPr>
          <p:spPr>
            <a:xfrm flipH="false" flipV="false" rot="0">
              <a:off x="0" y="0"/>
              <a:ext cx="5166198" cy="1025949"/>
            </a:xfrm>
            <a:custGeom>
              <a:avLst/>
              <a:gdLst/>
              <a:ahLst/>
              <a:cxnLst/>
              <a:rect r="r" b="b" t="t" l="l"/>
              <a:pathLst>
                <a:path h="1025949" w="5166198">
                  <a:moveTo>
                    <a:pt x="0" y="0"/>
                  </a:moveTo>
                  <a:lnTo>
                    <a:pt x="5166198" y="0"/>
                  </a:lnTo>
                  <a:lnTo>
                    <a:pt x="5166198" y="1025949"/>
                  </a:lnTo>
                  <a:lnTo>
                    <a:pt x="0" y="1025949"/>
                  </a:lnTo>
                  <a:close/>
                </a:path>
              </a:pathLst>
            </a:custGeom>
            <a:solidFill>
              <a:srgbClr val="195759"/>
            </a:solidFill>
          </p:spPr>
        </p:sp>
        <p:sp>
          <p:nvSpPr>
            <p:cNvPr name="TextBox 29" id="29"/>
            <p:cNvSpPr txBox="true"/>
            <p:nvPr/>
          </p:nvSpPr>
          <p:spPr>
            <a:xfrm>
              <a:off x="0" y="-47625"/>
              <a:ext cx="5166198" cy="1073575"/>
            </a:xfrm>
            <a:prstGeom prst="rect">
              <a:avLst/>
            </a:prstGeom>
          </p:spPr>
          <p:txBody>
            <a:bodyPr anchor="ctr" rtlCol="false" tIns="50800" lIns="50800" bIns="50800" rIns="50800"/>
            <a:lstStyle/>
            <a:p>
              <a:pPr algn="ctr">
                <a:lnSpc>
                  <a:spcPts val="2800"/>
                </a:lnSpc>
              </a:pPr>
            </a:p>
          </p:txBody>
        </p:sp>
      </p:grpSp>
      <p:sp>
        <p:nvSpPr>
          <p:cNvPr name="TextBox 30" id="30"/>
          <p:cNvSpPr txBox="true"/>
          <p:nvPr/>
        </p:nvSpPr>
        <p:spPr>
          <a:xfrm rot="0">
            <a:off x="2567074" y="582366"/>
            <a:ext cx="13153851" cy="744903"/>
          </a:xfrm>
          <a:prstGeom prst="rect">
            <a:avLst/>
          </a:prstGeom>
        </p:spPr>
        <p:txBody>
          <a:bodyPr anchor="t" rtlCol="false" tIns="0" lIns="0" bIns="0" rIns="0">
            <a:spAutoFit/>
          </a:bodyPr>
          <a:lstStyle/>
          <a:p>
            <a:pPr algn="ctr">
              <a:lnSpc>
                <a:spcPts val="5640"/>
              </a:lnSpc>
            </a:pPr>
            <a:r>
              <a:rPr lang="en-US" b="true" sz="5476" spc="175">
                <a:solidFill>
                  <a:srgbClr val="01003B"/>
                </a:solidFill>
                <a:latin typeface="Be Vietnam Ultra-Bold"/>
                <a:ea typeface="Be Vietnam Ultra-Bold"/>
                <a:cs typeface="Be Vietnam Ultra-Bold"/>
                <a:sym typeface="Be Vietnam Ultra-Bold"/>
              </a:rPr>
              <a:t>MANUFACTURING APPLICATIONS</a:t>
            </a:r>
          </a:p>
        </p:txBody>
      </p:sp>
      <p:grpSp>
        <p:nvGrpSpPr>
          <p:cNvPr name="Group 31" id="31"/>
          <p:cNvGrpSpPr/>
          <p:nvPr/>
        </p:nvGrpSpPr>
        <p:grpSpPr>
          <a:xfrm rot="0">
            <a:off x="-663704" y="9480086"/>
            <a:ext cx="19615407" cy="3914452"/>
            <a:chOff x="0" y="0"/>
            <a:chExt cx="5166198" cy="1030967"/>
          </a:xfrm>
        </p:grpSpPr>
        <p:sp>
          <p:nvSpPr>
            <p:cNvPr name="Freeform 32" id="32"/>
            <p:cNvSpPr/>
            <p:nvPr/>
          </p:nvSpPr>
          <p:spPr>
            <a:xfrm flipH="false" flipV="false" rot="0">
              <a:off x="0" y="0"/>
              <a:ext cx="5166198" cy="1030967"/>
            </a:xfrm>
            <a:custGeom>
              <a:avLst/>
              <a:gdLst/>
              <a:ahLst/>
              <a:cxnLst/>
              <a:rect r="r" b="b" t="t" l="l"/>
              <a:pathLst>
                <a:path h="1030967" w="5166198">
                  <a:moveTo>
                    <a:pt x="0" y="0"/>
                  </a:moveTo>
                  <a:lnTo>
                    <a:pt x="5166198" y="0"/>
                  </a:lnTo>
                  <a:lnTo>
                    <a:pt x="5166198" y="1030967"/>
                  </a:lnTo>
                  <a:lnTo>
                    <a:pt x="0" y="1030967"/>
                  </a:lnTo>
                  <a:close/>
                </a:path>
              </a:pathLst>
            </a:custGeom>
            <a:solidFill>
              <a:srgbClr val="195759"/>
            </a:solidFill>
          </p:spPr>
        </p:sp>
        <p:sp>
          <p:nvSpPr>
            <p:cNvPr name="TextBox 33" id="33"/>
            <p:cNvSpPr txBox="true"/>
            <p:nvPr/>
          </p:nvSpPr>
          <p:spPr>
            <a:xfrm>
              <a:off x="0" y="-47625"/>
              <a:ext cx="5166198" cy="1078592"/>
            </a:xfrm>
            <a:prstGeom prst="rect">
              <a:avLst/>
            </a:prstGeom>
          </p:spPr>
          <p:txBody>
            <a:bodyPr anchor="ctr" rtlCol="false" tIns="50800" lIns="50800" bIns="50800" rIns="50800"/>
            <a:lstStyle/>
            <a:p>
              <a:pPr algn="ctr">
                <a:lnSpc>
                  <a:spcPts val="2800"/>
                </a:lnSpc>
              </a:pPr>
            </a:p>
          </p:txBody>
        </p:sp>
      </p:grpSp>
      <p:sp>
        <p:nvSpPr>
          <p:cNvPr name="TextBox 34" id="34"/>
          <p:cNvSpPr txBox="true"/>
          <p:nvPr/>
        </p:nvSpPr>
        <p:spPr>
          <a:xfrm rot="0">
            <a:off x="16381475" y="8022127"/>
            <a:ext cx="1156930" cy="349249"/>
          </a:xfrm>
          <a:prstGeom prst="rect">
            <a:avLst/>
          </a:prstGeom>
        </p:spPr>
        <p:txBody>
          <a:bodyPr anchor="t" rtlCol="false" tIns="0" lIns="0" bIns="0" rIns="0">
            <a:spAutoFit/>
          </a:bodyPr>
          <a:lstStyle/>
          <a:p>
            <a:pPr algn="ctr">
              <a:lnSpc>
                <a:spcPts val="2800"/>
              </a:lnSpc>
              <a:spcBef>
                <a:spcPct val="0"/>
              </a:spcBef>
            </a:pPr>
            <a:r>
              <a:rPr lang="en-US" b="true" sz="2000">
                <a:solidFill>
                  <a:srgbClr val="C8B18C"/>
                </a:solidFill>
                <a:latin typeface="Be Vietnam Medium"/>
                <a:ea typeface="Be Vietnam Medium"/>
                <a:cs typeface="Be Vietnam Medium"/>
                <a:sym typeface="Be Vietnam Medium"/>
              </a:rPr>
              <a:t>(explain)</a:t>
            </a:r>
          </a:p>
        </p:txBody>
      </p:sp>
      <p:sp>
        <p:nvSpPr>
          <p:cNvPr name="TextBox 35" id="35"/>
          <p:cNvSpPr txBox="true"/>
          <p:nvPr/>
        </p:nvSpPr>
        <p:spPr>
          <a:xfrm rot="0">
            <a:off x="7962883" y="5424171"/>
            <a:ext cx="10204340" cy="3834129"/>
          </a:xfrm>
          <a:prstGeom prst="rect">
            <a:avLst/>
          </a:prstGeom>
        </p:spPr>
        <p:txBody>
          <a:bodyPr anchor="t" rtlCol="false" tIns="0" lIns="0" bIns="0" rIns="0">
            <a:spAutoFit/>
          </a:bodyPr>
          <a:lstStyle/>
          <a:p>
            <a:pPr algn="l">
              <a:lnSpc>
                <a:spcPts val="3395"/>
              </a:lnSpc>
            </a:pPr>
          </a:p>
          <a:p>
            <a:pPr algn="l">
              <a:lnSpc>
                <a:spcPts val="3395"/>
              </a:lnSpc>
            </a:pPr>
          </a:p>
          <a:p>
            <a:pPr algn="l" marL="523565" indent="-261783" lvl="1">
              <a:lnSpc>
                <a:spcPts val="3395"/>
              </a:lnSpc>
              <a:buFont typeface="Arial"/>
              <a:buChar char="•"/>
            </a:pPr>
            <a:r>
              <a:rPr lang="en-US" b="true" sz="2425">
                <a:solidFill>
                  <a:srgbClr val="000000"/>
                </a:solidFill>
                <a:latin typeface="Be Vietnam Medium"/>
                <a:ea typeface="Be Vietnam Medium"/>
                <a:cs typeface="Be Vietnam Medium"/>
                <a:sym typeface="Be Vietnam Medium"/>
              </a:rPr>
              <a:t>Here</a:t>
            </a:r>
            <a:r>
              <a:rPr lang="en-US" b="true" sz="2425">
                <a:solidFill>
                  <a:srgbClr val="FF0000"/>
                </a:solidFill>
                <a:latin typeface="Be Vietnam Medium"/>
                <a:ea typeface="Be Vietnam Medium"/>
                <a:cs typeface="Be Vietnam Medium"/>
                <a:sym typeface="Be Vietnam Medium"/>
              </a:rPr>
              <a:t> low order polynomial curve fitting </a:t>
            </a:r>
            <a:r>
              <a:rPr lang="en-US" b="true" sz="2425">
                <a:solidFill>
                  <a:srgbClr val="000000"/>
                </a:solidFill>
                <a:latin typeface="Be Vietnam Medium"/>
                <a:ea typeface="Be Vietnam Medium"/>
                <a:cs typeface="Be Vietnam Medium"/>
                <a:sym typeface="Be Vietnam Medium"/>
              </a:rPr>
              <a:t>is generally </a:t>
            </a:r>
            <a:r>
              <a:rPr lang="en-US" b="true" sz="2425">
                <a:solidFill>
                  <a:srgbClr val="FF0000"/>
                </a:solidFill>
                <a:latin typeface="Be Vietnam Medium"/>
                <a:ea typeface="Be Vietnam Medium"/>
                <a:cs typeface="Be Vietnam Medium"/>
                <a:sym typeface="Be Vietnam Medium"/>
              </a:rPr>
              <a:t>unsatisfactory</a:t>
            </a:r>
            <a:r>
              <a:rPr lang="en-US" b="true" sz="2425">
                <a:solidFill>
                  <a:srgbClr val="000000"/>
                </a:solidFill>
                <a:latin typeface="Be Vietnam Medium"/>
                <a:ea typeface="Be Vietnam Medium"/>
                <a:cs typeface="Be Vietnam Medium"/>
                <a:sym typeface="Be Vietnam Medium"/>
              </a:rPr>
              <a:t>.</a:t>
            </a:r>
          </a:p>
          <a:p>
            <a:pPr algn="l" marL="523565" indent="-261783" lvl="1">
              <a:lnSpc>
                <a:spcPts val="3395"/>
              </a:lnSpc>
              <a:buFont typeface="Arial"/>
              <a:buChar char="•"/>
            </a:pPr>
            <a:r>
              <a:rPr lang="en-US" b="true" sz="2425">
                <a:solidFill>
                  <a:srgbClr val="000000"/>
                </a:solidFill>
                <a:latin typeface="Be Vietnam Medium"/>
                <a:ea typeface="Be Vietnam Medium"/>
                <a:cs typeface="Be Vietnam Medium"/>
                <a:sym typeface="Be Vietnam Medium"/>
              </a:rPr>
              <a:t>Here </a:t>
            </a:r>
            <a:r>
              <a:rPr lang="en-US" b="true" sz="2425">
                <a:solidFill>
                  <a:srgbClr val="FF0000"/>
                </a:solidFill>
                <a:latin typeface="Be Vietnam Medium"/>
                <a:ea typeface="Be Vietnam Medium"/>
                <a:cs typeface="Be Vietnam Medium"/>
                <a:sym typeface="Be Vietnam Medium"/>
              </a:rPr>
              <a:t>analytical solutions</a:t>
            </a:r>
            <a:r>
              <a:rPr lang="en-US" b="true" sz="2425">
                <a:solidFill>
                  <a:srgbClr val="000000"/>
                </a:solidFill>
                <a:latin typeface="Be Vietnam Medium"/>
                <a:ea typeface="Be Vietnam Medium"/>
                <a:cs typeface="Be Vietnam Medium"/>
                <a:sym typeface="Be Vietnam Medium"/>
              </a:rPr>
              <a:t> are usually </a:t>
            </a:r>
            <a:r>
              <a:rPr lang="en-US" b="true" sz="2425">
                <a:solidFill>
                  <a:srgbClr val="FF0000"/>
                </a:solidFill>
                <a:latin typeface="Be Vietnam Medium"/>
                <a:ea typeface="Be Vietnam Medium"/>
                <a:cs typeface="Be Vietnam Medium"/>
                <a:sym typeface="Be Vietnam Medium"/>
              </a:rPr>
              <a:t>unavailable</a:t>
            </a:r>
          </a:p>
          <a:p>
            <a:pPr algn="l" marL="523565" indent="-261783" lvl="1">
              <a:lnSpc>
                <a:spcPts val="3395"/>
              </a:lnSpc>
              <a:buFont typeface="Arial"/>
              <a:buChar char="•"/>
            </a:pPr>
            <a:r>
              <a:rPr lang="en-US" b="true" sz="2425">
                <a:solidFill>
                  <a:srgbClr val="000000"/>
                </a:solidFill>
                <a:latin typeface="Be Vietnam Medium"/>
                <a:ea typeface="Be Vietnam Medium"/>
                <a:cs typeface="Be Vietnam Medium"/>
                <a:sym typeface="Be Vietnam Medium"/>
              </a:rPr>
              <a:t>Neural networks are </a:t>
            </a:r>
            <a:r>
              <a:rPr lang="en-US" b="true" sz="2425">
                <a:solidFill>
                  <a:srgbClr val="FF0000"/>
                </a:solidFill>
                <a:latin typeface="Be Vietnam Medium"/>
                <a:ea typeface="Be Vietnam Medium"/>
                <a:cs typeface="Be Vietnam Medium"/>
                <a:sym typeface="Be Vietnam Medium"/>
              </a:rPr>
              <a:t>useful for predicting responses for such system</a:t>
            </a:r>
            <a:r>
              <a:rPr lang="en-US" b="true" sz="2425">
                <a:solidFill>
                  <a:srgbClr val="000000"/>
                </a:solidFill>
                <a:latin typeface="Be Vietnam Medium"/>
                <a:ea typeface="Be Vietnam Medium"/>
                <a:cs typeface="Be Vietnam Medium"/>
                <a:sym typeface="Be Vietnam Medium"/>
              </a:rPr>
              <a:t> which have above 2 properties.</a:t>
            </a:r>
          </a:p>
          <a:p>
            <a:pPr algn="l">
              <a:lnSpc>
                <a:spcPts val="3395"/>
              </a:lnSpc>
            </a:pPr>
          </a:p>
          <a:p>
            <a:pPr algn="l">
              <a:lnSpc>
                <a:spcPts val="3395"/>
              </a:lnSpc>
              <a:spcBef>
                <a:spcPct val="0"/>
              </a:spcBef>
            </a:pPr>
          </a:p>
        </p:txBody>
      </p:sp>
      <p:sp>
        <p:nvSpPr>
          <p:cNvPr name="TextBox 36" id="36"/>
          <p:cNvSpPr txBox="true"/>
          <p:nvPr/>
        </p:nvSpPr>
        <p:spPr>
          <a:xfrm rot="0">
            <a:off x="136805" y="6412990"/>
            <a:ext cx="7627880" cy="1417320"/>
          </a:xfrm>
          <a:prstGeom prst="rect">
            <a:avLst/>
          </a:prstGeom>
        </p:spPr>
        <p:txBody>
          <a:bodyPr anchor="t" rtlCol="false" tIns="0" lIns="0" bIns="0" rIns="0">
            <a:spAutoFit/>
          </a:bodyPr>
          <a:lstStyle/>
          <a:p>
            <a:pPr algn="l">
              <a:lnSpc>
                <a:spcPts val="3780"/>
              </a:lnSpc>
            </a:pPr>
            <a:r>
              <a:rPr lang="en-US" sz="2700" b="true">
                <a:solidFill>
                  <a:srgbClr val="000000"/>
                </a:solidFill>
                <a:latin typeface="Canva Sans Bold"/>
                <a:ea typeface="Canva Sans Bold"/>
                <a:cs typeface="Canva Sans Bold"/>
                <a:sym typeface="Canva Sans Bold"/>
              </a:rPr>
              <a:t>Q) Why neural networks are used in modelling of mechanical behavior of powder metallurgy material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1689571">
            <a:off x="16355783" y="-2957770"/>
            <a:ext cx="3086100" cy="7144088"/>
            <a:chOff x="0" y="0"/>
            <a:chExt cx="812800" cy="1881571"/>
          </a:xfrm>
        </p:grpSpPr>
        <p:sp>
          <p:nvSpPr>
            <p:cNvPr name="Freeform 4" id="4"/>
            <p:cNvSpPr/>
            <p:nvPr/>
          </p:nvSpPr>
          <p:spPr>
            <a:xfrm flipH="false" flipV="false" rot="0">
              <a:off x="0" y="0"/>
              <a:ext cx="812800" cy="1881571"/>
            </a:xfrm>
            <a:custGeom>
              <a:avLst/>
              <a:gdLst/>
              <a:ahLst/>
              <a:cxnLst/>
              <a:rect r="r" b="b" t="t" l="l"/>
              <a:pathLst>
                <a:path h="1881571" w="812800">
                  <a:moveTo>
                    <a:pt x="0" y="0"/>
                  </a:moveTo>
                  <a:lnTo>
                    <a:pt x="812800" y="0"/>
                  </a:lnTo>
                  <a:lnTo>
                    <a:pt x="812800" y="1881571"/>
                  </a:lnTo>
                  <a:lnTo>
                    <a:pt x="0" y="1881571"/>
                  </a:lnTo>
                  <a:close/>
                </a:path>
              </a:pathLst>
            </a:custGeom>
            <a:solidFill>
              <a:srgbClr val="262262"/>
            </a:solidFill>
          </p:spPr>
        </p:sp>
        <p:sp>
          <p:nvSpPr>
            <p:cNvPr name="TextBox 5" id="5"/>
            <p:cNvSpPr txBox="true"/>
            <p:nvPr/>
          </p:nvSpPr>
          <p:spPr>
            <a:xfrm>
              <a:off x="0" y="-47625"/>
              <a:ext cx="812800" cy="1929196"/>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true" rot="0">
            <a:off x="11984422" y="0"/>
            <a:ext cx="6452755" cy="10287000"/>
          </a:xfrm>
          <a:custGeom>
            <a:avLst/>
            <a:gdLst/>
            <a:ahLst/>
            <a:cxnLst/>
            <a:rect r="r" b="b" t="t" l="l"/>
            <a:pathLst>
              <a:path h="10287000" w="6452755">
                <a:moveTo>
                  <a:pt x="0" y="10287000"/>
                </a:moveTo>
                <a:lnTo>
                  <a:pt x="6452755" y="10287000"/>
                </a:lnTo>
                <a:lnTo>
                  <a:pt x="6452755" y="0"/>
                </a:lnTo>
                <a:lnTo>
                  <a:pt x="0" y="0"/>
                </a:lnTo>
                <a:lnTo>
                  <a:pt x="0"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028700" y="3643171"/>
            <a:ext cx="11396284" cy="4553759"/>
          </a:xfrm>
          <a:prstGeom prst="rect">
            <a:avLst/>
          </a:prstGeom>
        </p:spPr>
        <p:txBody>
          <a:bodyPr anchor="t" rtlCol="false" tIns="0" lIns="0" bIns="0" rIns="0">
            <a:spAutoFit/>
          </a:bodyPr>
          <a:lstStyle/>
          <a:p>
            <a:pPr algn="l" marL="559861" indent="-279930" lvl="1">
              <a:lnSpc>
                <a:spcPts val="3630"/>
              </a:lnSpc>
              <a:buFont typeface="Arial"/>
              <a:buChar char="•"/>
            </a:pPr>
            <a:r>
              <a:rPr lang="en-US" b="true" sz="2593">
                <a:solidFill>
                  <a:srgbClr val="000000"/>
                </a:solidFill>
                <a:latin typeface="Be Vietnam Medium"/>
                <a:ea typeface="Be Vietnam Medium"/>
                <a:cs typeface="Be Vietnam Medium"/>
                <a:sym typeface="Be Vietnam Medium"/>
              </a:rPr>
              <a:t>The </a:t>
            </a:r>
            <a:r>
              <a:rPr lang="en-US" b="true" sz="2593">
                <a:solidFill>
                  <a:srgbClr val="FF0000"/>
                </a:solidFill>
                <a:latin typeface="Be Vietnam Medium"/>
                <a:ea typeface="Be Vietnam Medium"/>
                <a:cs typeface="Be Vietnam Medium"/>
                <a:sym typeface="Be Vietnam Medium"/>
              </a:rPr>
              <a:t>MATLAB neural network toolbox</a:t>
            </a:r>
            <a:r>
              <a:rPr lang="en-US" b="true" sz="2593">
                <a:solidFill>
                  <a:srgbClr val="000000"/>
                </a:solidFill>
                <a:latin typeface="Be Vietnam Medium"/>
                <a:ea typeface="Be Vietnam Medium"/>
                <a:cs typeface="Be Vietnam Medium"/>
                <a:sym typeface="Be Vietnam Medium"/>
              </a:rPr>
              <a:t> has been used to develop a </a:t>
            </a:r>
            <a:r>
              <a:rPr lang="en-US" b="true" sz="2593">
                <a:solidFill>
                  <a:srgbClr val="FF0000"/>
                </a:solidFill>
                <a:latin typeface="Be Vietnam Medium"/>
                <a:ea typeface="Be Vietnam Medium"/>
                <a:cs typeface="Be Vietnam Medium"/>
                <a:sym typeface="Be Vietnam Medium"/>
              </a:rPr>
              <a:t>materials selector</a:t>
            </a:r>
            <a:r>
              <a:rPr lang="en-US" b="true" sz="2593">
                <a:solidFill>
                  <a:srgbClr val="000000"/>
                </a:solidFill>
                <a:latin typeface="Be Vietnam Medium"/>
                <a:ea typeface="Be Vietnam Medium"/>
                <a:cs typeface="Be Vietnam Medium"/>
                <a:sym typeface="Be Vietnam Medium"/>
              </a:rPr>
              <a:t> for </a:t>
            </a:r>
            <a:r>
              <a:rPr lang="en-US" b="true" sz="2593">
                <a:solidFill>
                  <a:srgbClr val="FF0000"/>
                </a:solidFill>
                <a:latin typeface="Be Vietnam Medium"/>
                <a:ea typeface="Be Vietnam Medium"/>
                <a:cs typeface="Be Vietnam Medium"/>
                <a:sym typeface="Be Vietnam Medium"/>
              </a:rPr>
              <a:t>ferrous P/M materials</a:t>
            </a:r>
          </a:p>
          <a:p>
            <a:pPr algn="l">
              <a:lnSpc>
                <a:spcPts val="3630"/>
              </a:lnSpc>
            </a:pPr>
          </a:p>
          <a:p>
            <a:pPr algn="l" marL="559861" indent="-279930" lvl="1">
              <a:lnSpc>
                <a:spcPts val="3630"/>
              </a:lnSpc>
              <a:buFont typeface="Arial"/>
              <a:buChar char="•"/>
            </a:pPr>
            <a:r>
              <a:rPr lang="en-US" b="true" sz="2593">
                <a:solidFill>
                  <a:srgbClr val="FF0000"/>
                </a:solidFill>
                <a:latin typeface="Be Vietnam Medium"/>
                <a:ea typeface="Be Vietnam Medium"/>
                <a:cs typeface="Be Vietnam Medium"/>
                <a:sym typeface="Be Vietnam Medium"/>
              </a:rPr>
              <a:t>Input</a:t>
            </a:r>
            <a:r>
              <a:rPr lang="en-US" b="true" sz="2593">
                <a:solidFill>
                  <a:srgbClr val="000000"/>
                </a:solidFill>
                <a:latin typeface="Be Vietnam Medium"/>
                <a:ea typeface="Be Vietnam Medium"/>
                <a:cs typeface="Be Vietnam Medium"/>
                <a:sym typeface="Be Vietnam Medium"/>
              </a:rPr>
              <a:t> required mechanical properties.</a:t>
            </a:r>
          </a:p>
          <a:p>
            <a:pPr algn="l">
              <a:lnSpc>
                <a:spcPts val="3630"/>
              </a:lnSpc>
            </a:pPr>
          </a:p>
          <a:p>
            <a:pPr algn="l" marL="559861" indent="-279930" lvl="1">
              <a:lnSpc>
                <a:spcPts val="3630"/>
              </a:lnSpc>
              <a:buFont typeface="Arial"/>
              <a:buChar char="•"/>
            </a:pPr>
            <a:r>
              <a:rPr lang="en-US" b="true" sz="2593">
                <a:solidFill>
                  <a:srgbClr val="FF0000"/>
                </a:solidFill>
                <a:latin typeface="Be Vietnam Medium"/>
                <a:ea typeface="Be Vietnam Medium"/>
                <a:cs typeface="Be Vietnam Medium"/>
                <a:sym typeface="Be Vietnam Medium"/>
              </a:rPr>
              <a:t>Output</a:t>
            </a:r>
            <a:r>
              <a:rPr lang="en-US" b="true" sz="2593">
                <a:solidFill>
                  <a:srgbClr val="000000"/>
                </a:solidFill>
                <a:latin typeface="Be Vietnam Medium"/>
                <a:ea typeface="Be Vietnam Medium"/>
                <a:cs typeface="Be Vietnam Medium"/>
                <a:sym typeface="Be Vietnam Medium"/>
              </a:rPr>
              <a:t> required recommend the material density and percentage carbon content needed to attain the properties through P/M manufacture.</a:t>
            </a:r>
          </a:p>
          <a:p>
            <a:pPr algn="l">
              <a:lnSpc>
                <a:spcPts val="3630"/>
              </a:lnSpc>
            </a:pPr>
          </a:p>
          <a:p>
            <a:pPr algn="l">
              <a:lnSpc>
                <a:spcPts val="3630"/>
              </a:lnSpc>
            </a:pPr>
          </a:p>
        </p:txBody>
      </p:sp>
      <p:sp>
        <p:nvSpPr>
          <p:cNvPr name="TextBox 8" id="8"/>
          <p:cNvSpPr txBox="true"/>
          <p:nvPr/>
        </p:nvSpPr>
        <p:spPr>
          <a:xfrm rot="0">
            <a:off x="1343377" y="1062824"/>
            <a:ext cx="11073588" cy="1257887"/>
          </a:xfrm>
          <a:prstGeom prst="rect">
            <a:avLst/>
          </a:prstGeom>
        </p:spPr>
        <p:txBody>
          <a:bodyPr anchor="t" rtlCol="false" tIns="0" lIns="0" bIns="0" rIns="0">
            <a:spAutoFit/>
          </a:bodyPr>
          <a:lstStyle/>
          <a:p>
            <a:pPr algn="ctr">
              <a:lnSpc>
                <a:spcPts val="10382"/>
              </a:lnSpc>
            </a:pPr>
            <a:r>
              <a:rPr lang="en-US" sz="7415" b="true">
                <a:solidFill>
                  <a:srgbClr val="000000"/>
                </a:solidFill>
                <a:latin typeface="Canva Sans Bold"/>
                <a:ea typeface="Canva Sans Bold"/>
                <a:cs typeface="Canva Sans Bold"/>
                <a:sym typeface="Canva Sans Bold"/>
              </a:rPr>
              <a:t>System Implementation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799896" y="-28575"/>
            <a:ext cx="6678513" cy="10527626"/>
          </a:xfrm>
          <a:custGeom>
            <a:avLst/>
            <a:gdLst/>
            <a:ahLst/>
            <a:cxnLst/>
            <a:rect r="r" b="b" t="t" l="l"/>
            <a:pathLst>
              <a:path h="10527626" w="6678513">
                <a:moveTo>
                  <a:pt x="0" y="0"/>
                </a:moveTo>
                <a:lnTo>
                  <a:pt x="6678513" y="0"/>
                </a:lnTo>
                <a:lnTo>
                  <a:pt x="6678513" y="10527626"/>
                </a:lnTo>
                <a:lnTo>
                  <a:pt x="0" y="10527626"/>
                </a:lnTo>
                <a:lnTo>
                  <a:pt x="0" y="0"/>
                </a:lnTo>
                <a:close/>
              </a:path>
            </a:pathLst>
          </a:custGeom>
          <a:blipFill>
            <a:blip r:embed="rId2"/>
            <a:stretch>
              <a:fillRect l="-1169" t="0" r="-1169" b="0"/>
            </a:stretch>
          </a:blipFill>
        </p:spPr>
      </p:sp>
      <p:sp>
        <p:nvSpPr>
          <p:cNvPr name="AutoShape 3" id="3"/>
          <p:cNvSpPr/>
          <p:nvPr/>
        </p:nvSpPr>
        <p:spPr>
          <a:xfrm>
            <a:off x="9713520" y="502857"/>
            <a:ext cx="3364279" cy="0"/>
          </a:xfrm>
          <a:prstGeom prst="line">
            <a:avLst/>
          </a:prstGeom>
          <a:ln cap="flat" w="38100">
            <a:solidFill>
              <a:srgbClr val="000000"/>
            </a:solidFill>
            <a:prstDash val="solid"/>
            <a:headEnd type="none" len="sm" w="sm"/>
            <a:tailEnd type="none" len="sm" w="sm"/>
          </a:ln>
        </p:spPr>
      </p:sp>
      <p:sp>
        <p:nvSpPr>
          <p:cNvPr name="AutoShape 4" id="4"/>
          <p:cNvSpPr/>
          <p:nvPr/>
        </p:nvSpPr>
        <p:spPr>
          <a:xfrm flipV="true">
            <a:off x="13040116" y="502857"/>
            <a:ext cx="26630" cy="2724730"/>
          </a:xfrm>
          <a:prstGeom prst="line">
            <a:avLst/>
          </a:prstGeom>
          <a:ln cap="flat" w="38100">
            <a:solidFill>
              <a:srgbClr val="000000"/>
            </a:solidFill>
            <a:prstDash val="solid"/>
            <a:headEnd type="none" len="sm" w="sm"/>
            <a:tailEnd type="none" len="sm" w="sm"/>
          </a:ln>
        </p:spPr>
      </p:sp>
      <p:sp>
        <p:nvSpPr>
          <p:cNvPr name="AutoShape 5" id="5"/>
          <p:cNvSpPr/>
          <p:nvPr/>
        </p:nvSpPr>
        <p:spPr>
          <a:xfrm flipV="true">
            <a:off x="10083518" y="3200078"/>
            <a:ext cx="2983228" cy="27510"/>
          </a:xfrm>
          <a:prstGeom prst="line">
            <a:avLst/>
          </a:prstGeom>
          <a:ln cap="flat" w="38100">
            <a:solidFill>
              <a:srgbClr val="000000"/>
            </a:solidFill>
            <a:prstDash val="solid"/>
            <a:headEnd type="none" len="sm" w="sm"/>
            <a:tailEnd type="none" len="sm" w="sm"/>
          </a:ln>
        </p:spPr>
      </p:sp>
      <p:sp>
        <p:nvSpPr>
          <p:cNvPr name="AutoShape 6" id="6"/>
          <p:cNvSpPr/>
          <p:nvPr/>
        </p:nvSpPr>
        <p:spPr>
          <a:xfrm>
            <a:off x="13078269" y="2186516"/>
            <a:ext cx="1033693" cy="0"/>
          </a:xfrm>
          <a:prstGeom prst="line">
            <a:avLst/>
          </a:prstGeom>
          <a:ln cap="flat" w="38100">
            <a:solidFill>
              <a:srgbClr val="000000"/>
            </a:solidFill>
            <a:prstDash val="solid"/>
            <a:headEnd type="none" len="sm" w="sm"/>
            <a:tailEnd type="arrow" len="sm" w="med"/>
          </a:ln>
        </p:spPr>
      </p:sp>
      <p:sp>
        <p:nvSpPr>
          <p:cNvPr name="AutoShape 7" id="7"/>
          <p:cNvSpPr/>
          <p:nvPr/>
        </p:nvSpPr>
        <p:spPr>
          <a:xfrm flipH="true">
            <a:off x="6076356" y="3735639"/>
            <a:ext cx="730931" cy="730931"/>
          </a:xfrm>
          <a:prstGeom prst="line">
            <a:avLst/>
          </a:prstGeom>
          <a:ln cap="flat" w="38100">
            <a:solidFill>
              <a:srgbClr val="000000"/>
            </a:solidFill>
            <a:prstDash val="solid"/>
            <a:headEnd type="none" len="sm" w="sm"/>
            <a:tailEnd type="arrow" len="sm" w="med"/>
          </a:ln>
        </p:spPr>
      </p:sp>
      <p:sp>
        <p:nvSpPr>
          <p:cNvPr name="Freeform 8" id="8"/>
          <p:cNvSpPr/>
          <p:nvPr/>
        </p:nvSpPr>
        <p:spPr>
          <a:xfrm flipH="false" flipV="false" rot="0">
            <a:off x="-73856" y="3735639"/>
            <a:ext cx="6098641" cy="4371129"/>
          </a:xfrm>
          <a:custGeom>
            <a:avLst/>
            <a:gdLst/>
            <a:ahLst/>
            <a:cxnLst/>
            <a:rect r="r" b="b" t="t" l="l"/>
            <a:pathLst>
              <a:path h="4371129" w="6098641">
                <a:moveTo>
                  <a:pt x="0" y="0"/>
                </a:moveTo>
                <a:lnTo>
                  <a:pt x="6098641" y="0"/>
                </a:lnTo>
                <a:lnTo>
                  <a:pt x="6098641" y="4371129"/>
                </a:lnTo>
                <a:lnTo>
                  <a:pt x="0" y="4371129"/>
                </a:lnTo>
                <a:lnTo>
                  <a:pt x="0" y="0"/>
                </a:lnTo>
                <a:close/>
              </a:path>
            </a:pathLst>
          </a:custGeom>
          <a:blipFill>
            <a:blip r:embed="rId3"/>
            <a:stretch>
              <a:fillRect l="0" t="-530" r="0" b="-5853"/>
            </a:stretch>
          </a:blipFill>
        </p:spPr>
      </p:sp>
      <p:sp>
        <p:nvSpPr>
          <p:cNvPr name="Freeform 9" id="9"/>
          <p:cNvSpPr/>
          <p:nvPr/>
        </p:nvSpPr>
        <p:spPr>
          <a:xfrm flipH="false" flipV="false" rot="0">
            <a:off x="14111962" y="1387235"/>
            <a:ext cx="4127819" cy="1936322"/>
          </a:xfrm>
          <a:custGeom>
            <a:avLst/>
            <a:gdLst/>
            <a:ahLst/>
            <a:cxnLst/>
            <a:rect r="r" b="b" t="t" l="l"/>
            <a:pathLst>
              <a:path h="1936322" w="4127819">
                <a:moveTo>
                  <a:pt x="0" y="0"/>
                </a:moveTo>
                <a:lnTo>
                  <a:pt x="4127818" y="0"/>
                </a:lnTo>
                <a:lnTo>
                  <a:pt x="4127818" y="1936322"/>
                </a:lnTo>
                <a:lnTo>
                  <a:pt x="0" y="19363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w="47625" cap="sq">
            <a:solidFill>
              <a:srgbClr val="41995C"/>
            </a:solidFill>
            <a:prstDash val="solid"/>
            <a:miter/>
          </a:ln>
        </p:spPr>
      </p:sp>
      <p:sp>
        <p:nvSpPr>
          <p:cNvPr name="TextBox 10" id="10"/>
          <p:cNvSpPr txBox="true"/>
          <p:nvPr/>
        </p:nvSpPr>
        <p:spPr>
          <a:xfrm rot="0">
            <a:off x="14228487" y="1622815"/>
            <a:ext cx="3942987" cy="1382458"/>
          </a:xfrm>
          <a:prstGeom prst="rect">
            <a:avLst/>
          </a:prstGeom>
        </p:spPr>
        <p:txBody>
          <a:bodyPr anchor="t" rtlCol="false" tIns="0" lIns="0" bIns="0" rIns="0">
            <a:spAutoFit/>
          </a:bodyPr>
          <a:lstStyle/>
          <a:p>
            <a:pPr algn="l">
              <a:lnSpc>
                <a:spcPts val="2049"/>
              </a:lnSpc>
            </a:pPr>
            <a:r>
              <a:rPr lang="en-US" sz="1463" b="true">
                <a:solidFill>
                  <a:srgbClr val="000000"/>
                </a:solidFill>
                <a:latin typeface="Be Vietnam Ultra-Bold"/>
                <a:ea typeface="Be Vietnam Ultra-Bold"/>
                <a:cs typeface="Be Vietnam Ultra-Bold"/>
                <a:sym typeface="Be Vietnam Ultra-Bold"/>
              </a:rPr>
              <a:t>The user is first asked if a new training operation is required, and if the answer is yes training is initiated with the parameters set by the user, otherwise a previously trained network is loaded</a:t>
            </a:r>
          </a:p>
          <a:p>
            <a:pPr algn="l">
              <a:lnSpc>
                <a:spcPts val="908"/>
              </a:lnSpc>
              <a:spcBef>
                <a:spcPct val="0"/>
              </a:spcBef>
            </a:pPr>
          </a:p>
        </p:txBody>
      </p:sp>
      <p:sp>
        <p:nvSpPr>
          <p:cNvPr name="TextBox 11" id="11"/>
          <p:cNvSpPr txBox="true"/>
          <p:nvPr/>
        </p:nvSpPr>
        <p:spPr>
          <a:xfrm rot="0">
            <a:off x="1729619" y="8467117"/>
            <a:ext cx="2491691" cy="725802"/>
          </a:xfrm>
          <a:prstGeom prst="rect">
            <a:avLst/>
          </a:prstGeom>
        </p:spPr>
        <p:txBody>
          <a:bodyPr anchor="t" rtlCol="false" tIns="0" lIns="0" bIns="0" rIns="0">
            <a:spAutoFit/>
          </a:bodyPr>
          <a:lstStyle/>
          <a:p>
            <a:pPr algn="ctr">
              <a:lnSpc>
                <a:spcPts val="1995"/>
              </a:lnSpc>
              <a:spcBef>
                <a:spcPct val="0"/>
              </a:spcBef>
            </a:pPr>
            <a:r>
              <a:rPr lang="en-US" b="true" sz="1425">
                <a:solidFill>
                  <a:srgbClr val="000000"/>
                </a:solidFill>
                <a:latin typeface="Be Vietnam Ultra-Bold"/>
                <a:ea typeface="Be Vietnam Ultra-Bold"/>
                <a:cs typeface="Be Vietnam Ultra-Bold"/>
                <a:sym typeface="Be Vietnam Ultra-Bold"/>
              </a:rPr>
              <a:t>Note: This graph is made for a network which is trained with 10000 </a:t>
            </a:r>
            <a:r>
              <a:rPr lang="en-US" b="true" sz="1425">
                <a:solidFill>
                  <a:srgbClr val="FF0000"/>
                </a:solidFill>
                <a:latin typeface="Be Vietnam Ultra-Bold"/>
                <a:ea typeface="Be Vietnam Ultra-Bold"/>
                <a:cs typeface="Be Vietnam Ultra-Bold"/>
                <a:sym typeface="Be Vietnam Ultra-Bold"/>
              </a:rPr>
              <a:t>epoch</a:t>
            </a:r>
            <a:r>
              <a:rPr lang="en-US" b="true" sz="1425">
                <a:solidFill>
                  <a:srgbClr val="000000"/>
                </a:solidFill>
                <a:latin typeface="Be Vietnam Ultra-Bold"/>
                <a:ea typeface="Be Vietnam Ultra-Bold"/>
                <a:cs typeface="Be Vietnam Ultra-Bold"/>
                <a:sym typeface="Be Vietnam Ultra-Bold"/>
              </a:rPr>
              <a:t>.</a:t>
            </a:r>
          </a:p>
        </p:txBody>
      </p:sp>
      <p:sp>
        <p:nvSpPr>
          <p:cNvPr name="Freeform 12" id="12"/>
          <p:cNvSpPr/>
          <p:nvPr/>
        </p:nvSpPr>
        <p:spPr>
          <a:xfrm flipH="false" flipV="false" rot="0">
            <a:off x="1262530" y="8106768"/>
            <a:ext cx="3425869" cy="1607044"/>
          </a:xfrm>
          <a:custGeom>
            <a:avLst/>
            <a:gdLst/>
            <a:ahLst/>
            <a:cxnLst/>
            <a:rect r="r" b="b" t="t" l="l"/>
            <a:pathLst>
              <a:path h="1607044" w="3425869">
                <a:moveTo>
                  <a:pt x="0" y="0"/>
                </a:moveTo>
                <a:lnTo>
                  <a:pt x="3425870" y="0"/>
                </a:lnTo>
                <a:lnTo>
                  <a:pt x="3425870" y="1607045"/>
                </a:lnTo>
                <a:lnTo>
                  <a:pt x="0" y="16070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w="57150" cap="sq">
            <a:solidFill>
              <a:srgbClr val="41995C"/>
            </a:solidFill>
            <a:prstDash val="solid"/>
            <a:miter/>
          </a:ln>
        </p:spPr>
      </p:sp>
      <p:sp>
        <p:nvSpPr>
          <p:cNvPr name="AutoShape 13" id="13"/>
          <p:cNvSpPr/>
          <p:nvPr/>
        </p:nvSpPr>
        <p:spPr>
          <a:xfrm flipV="true">
            <a:off x="12015044" y="4393915"/>
            <a:ext cx="1560241" cy="26327"/>
          </a:xfrm>
          <a:prstGeom prst="line">
            <a:avLst/>
          </a:prstGeom>
          <a:ln cap="flat" w="38100">
            <a:solidFill>
              <a:srgbClr val="000000"/>
            </a:solidFill>
            <a:prstDash val="solid"/>
            <a:headEnd type="none" len="sm" w="sm"/>
            <a:tailEnd type="arrow" len="sm" w="med"/>
          </a:ln>
        </p:spPr>
      </p:sp>
      <p:sp>
        <p:nvSpPr>
          <p:cNvPr name="Freeform 14" id="14"/>
          <p:cNvSpPr/>
          <p:nvPr/>
        </p:nvSpPr>
        <p:spPr>
          <a:xfrm flipH="false" flipV="false" rot="0">
            <a:off x="13575285" y="4104618"/>
            <a:ext cx="4429343" cy="2077764"/>
          </a:xfrm>
          <a:custGeom>
            <a:avLst/>
            <a:gdLst/>
            <a:ahLst/>
            <a:cxnLst/>
            <a:rect r="r" b="b" t="t" l="l"/>
            <a:pathLst>
              <a:path h="2077764" w="4429343">
                <a:moveTo>
                  <a:pt x="0" y="0"/>
                </a:moveTo>
                <a:lnTo>
                  <a:pt x="4429342" y="0"/>
                </a:lnTo>
                <a:lnTo>
                  <a:pt x="4429342" y="2077764"/>
                </a:lnTo>
                <a:lnTo>
                  <a:pt x="0" y="2077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w="47625" cap="sq">
            <a:solidFill>
              <a:srgbClr val="41995C"/>
            </a:solidFill>
            <a:prstDash val="solid"/>
            <a:miter/>
          </a:ln>
        </p:spPr>
      </p:sp>
      <p:sp>
        <p:nvSpPr>
          <p:cNvPr name="TextBox 15" id="15"/>
          <p:cNvSpPr txBox="true"/>
          <p:nvPr/>
        </p:nvSpPr>
        <p:spPr>
          <a:xfrm rot="0">
            <a:off x="13613706" y="4254555"/>
            <a:ext cx="4219851" cy="1749315"/>
          </a:xfrm>
          <a:prstGeom prst="rect">
            <a:avLst/>
          </a:prstGeom>
        </p:spPr>
        <p:txBody>
          <a:bodyPr anchor="t" rtlCol="false" tIns="0" lIns="0" bIns="0" rIns="0">
            <a:spAutoFit/>
          </a:bodyPr>
          <a:lstStyle/>
          <a:p>
            <a:pPr algn="ctr">
              <a:lnSpc>
                <a:spcPts val="1756"/>
              </a:lnSpc>
            </a:pPr>
            <a:r>
              <a:rPr lang="en-US" sz="1254" b="true">
                <a:solidFill>
                  <a:srgbClr val="000000"/>
                </a:solidFill>
                <a:latin typeface="Be Vietnam Ultra-Bold"/>
                <a:ea typeface="Be Vietnam Ultra-Bold"/>
                <a:cs typeface="Be Vietnam Ultra-Bold"/>
                <a:sym typeface="Be Vietnam Ultra-Bold"/>
              </a:rPr>
              <a:t>The system also offers the user the </a:t>
            </a:r>
            <a:r>
              <a:rPr lang="en-US" sz="1254" b="true">
                <a:solidFill>
                  <a:srgbClr val="FF0000"/>
                </a:solidFill>
                <a:latin typeface="Be Vietnam Ultra-Bold"/>
                <a:ea typeface="Be Vietnam Ultra-Bold"/>
                <a:cs typeface="Be Vietnam Ultra-Bold"/>
                <a:sym typeface="Be Vietnam Ultra-Bold"/>
              </a:rPr>
              <a:t>choice of plotting any combination</a:t>
            </a:r>
            <a:r>
              <a:rPr lang="en-US" sz="1254" b="true">
                <a:solidFill>
                  <a:srgbClr val="000000"/>
                </a:solidFill>
                <a:latin typeface="Be Vietnam Ultra-Bold"/>
                <a:ea typeface="Be Vietnam Ultra-Bold"/>
                <a:cs typeface="Be Vietnam Ultra-Bold"/>
                <a:sym typeface="Be Vietnam Ultra-Bold"/>
              </a:rPr>
              <a:t> of input and output parameters</a:t>
            </a:r>
          </a:p>
          <a:p>
            <a:pPr algn="ctr">
              <a:lnSpc>
                <a:spcPts val="1756"/>
              </a:lnSpc>
            </a:pPr>
          </a:p>
          <a:p>
            <a:pPr algn="l" marL="270813" indent="-135407" lvl="1">
              <a:lnSpc>
                <a:spcPts val="1756"/>
              </a:lnSpc>
              <a:buFont typeface="Arial"/>
              <a:buChar char="•"/>
            </a:pPr>
            <a:r>
              <a:rPr lang="en-US" b="true" sz="1254">
                <a:solidFill>
                  <a:srgbClr val="000000"/>
                </a:solidFill>
                <a:latin typeface="Be Vietnam Ultra-Bold"/>
                <a:ea typeface="Be Vietnam Ultra-Bold"/>
                <a:cs typeface="Be Vietnam Ultra-Bold"/>
                <a:sym typeface="Be Vietnam Ultra-Bold"/>
              </a:rPr>
              <a:t>.</a:t>
            </a:r>
            <a:r>
              <a:rPr lang="en-US" b="true" sz="1254">
                <a:solidFill>
                  <a:srgbClr val="FF0000"/>
                </a:solidFill>
                <a:latin typeface="Be Vietnam Ultra-Bold"/>
                <a:ea typeface="Be Vietnam Ultra-Bold"/>
                <a:cs typeface="Be Vietnam Ultra-Bold"/>
                <a:sym typeface="Be Vietnam Ultra-Bold"/>
              </a:rPr>
              <a:t>input</a:t>
            </a:r>
            <a:r>
              <a:rPr lang="en-US" b="true" sz="1254">
                <a:solidFill>
                  <a:srgbClr val="000000"/>
                </a:solidFill>
                <a:latin typeface="Be Vietnam Ultra-Bold"/>
                <a:ea typeface="Be Vietnam Ultra-Bold"/>
                <a:cs typeface="Be Vietnam Ultra-Bold"/>
                <a:sym typeface="Be Vietnam Ultra-Bold"/>
              </a:rPr>
              <a:t>=elongation ,hardness,density,tensile strength,dimenstional change </a:t>
            </a:r>
          </a:p>
          <a:p>
            <a:pPr algn="ctr">
              <a:lnSpc>
                <a:spcPts val="1756"/>
              </a:lnSpc>
            </a:pPr>
          </a:p>
          <a:p>
            <a:pPr algn="l" marL="270813" indent="-135407" lvl="1">
              <a:lnSpc>
                <a:spcPts val="1756"/>
              </a:lnSpc>
              <a:buFont typeface="Arial"/>
              <a:buChar char="•"/>
            </a:pPr>
            <a:r>
              <a:rPr lang="en-US" b="true" sz="1254">
                <a:solidFill>
                  <a:srgbClr val="FF0000"/>
                </a:solidFill>
                <a:latin typeface="Be Vietnam Ultra-Bold"/>
                <a:ea typeface="Be Vietnam Ultra-Bold"/>
                <a:cs typeface="Be Vietnam Ultra-Bold"/>
                <a:sym typeface="Be Vietnam Ultra-Bold"/>
              </a:rPr>
              <a:t>output(5)</a:t>
            </a:r>
            <a:r>
              <a:rPr lang="en-US" b="true" sz="1254">
                <a:solidFill>
                  <a:srgbClr val="000000"/>
                </a:solidFill>
                <a:latin typeface="Be Vietnam Ultra-Bold"/>
                <a:ea typeface="Be Vietnam Ultra-Bold"/>
                <a:cs typeface="Be Vietnam Ultra-Bold"/>
                <a:sym typeface="Be Vietnam Ultra-Bold"/>
              </a:rPr>
              <a:t>=compaction pressure,sintering temperature,sintering time, %C,%P</a:t>
            </a:r>
          </a:p>
        </p:txBody>
      </p:sp>
      <p:sp>
        <p:nvSpPr>
          <p:cNvPr name="AutoShape 16" id="16"/>
          <p:cNvSpPr/>
          <p:nvPr/>
        </p:nvSpPr>
        <p:spPr>
          <a:xfrm>
            <a:off x="10083840" y="5969659"/>
            <a:ext cx="4219308" cy="684512"/>
          </a:xfrm>
          <a:prstGeom prst="line">
            <a:avLst/>
          </a:prstGeom>
          <a:ln cap="flat" w="38100">
            <a:solidFill>
              <a:srgbClr val="000000"/>
            </a:solidFill>
            <a:prstDash val="solid"/>
            <a:headEnd type="none" len="sm" w="sm"/>
            <a:tailEnd type="arrow" len="sm" w="med"/>
          </a:ln>
        </p:spPr>
      </p:sp>
      <p:sp>
        <p:nvSpPr>
          <p:cNvPr name="Freeform 17" id="17"/>
          <p:cNvSpPr/>
          <p:nvPr/>
        </p:nvSpPr>
        <p:spPr>
          <a:xfrm flipH="false" flipV="false" rot="0">
            <a:off x="14481624" y="6644394"/>
            <a:ext cx="3324877" cy="1559670"/>
          </a:xfrm>
          <a:custGeom>
            <a:avLst/>
            <a:gdLst/>
            <a:ahLst/>
            <a:cxnLst/>
            <a:rect r="r" b="b" t="t" l="l"/>
            <a:pathLst>
              <a:path h="1559670" w="3324877">
                <a:moveTo>
                  <a:pt x="0" y="0"/>
                </a:moveTo>
                <a:lnTo>
                  <a:pt x="3324877" y="0"/>
                </a:lnTo>
                <a:lnTo>
                  <a:pt x="3324877" y="1559669"/>
                </a:lnTo>
                <a:lnTo>
                  <a:pt x="0" y="1559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w="47625" cap="sq">
            <a:solidFill>
              <a:srgbClr val="41995C"/>
            </a:solidFill>
            <a:prstDash val="solid"/>
            <a:miter/>
          </a:ln>
        </p:spPr>
      </p:sp>
      <p:sp>
        <p:nvSpPr>
          <p:cNvPr name="TextBox 18" id="18"/>
          <p:cNvSpPr txBox="true"/>
          <p:nvPr/>
        </p:nvSpPr>
        <p:spPr>
          <a:xfrm rot="0">
            <a:off x="14675679" y="6790644"/>
            <a:ext cx="2893053" cy="1175294"/>
          </a:xfrm>
          <a:prstGeom prst="rect">
            <a:avLst/>
          </a:prstGeom>
        </p:spPr>
        <p:txBody>
          <a:bodyPr anchor="t" rtlCol="false" tIns="0" lIns="0" bIns="0" rIns="0">
            <a:spAutoFit/>
          </a:bodyPr>
          <a:lstStyle/>
          <a:p>
            <a:pPr algn="l">
              <a:lnSpc>
                <a:spcPts val="1895"/>
              </a:lnSpc>
            </a:pPr>
            <a:r>
              <a:rPr lang="en-US" sz="1353" b="true">
                <a:solidFill>
                  <a:srgbClr val="FF0000"/>
                </a:solidFill>
                <a:latin typeface="Be Vietnam Ultra-Bold"/>
                <a:ea typeface="Be Vietnam Ultra-Bold"/>
                <a:cs typeface="Be Vietnam Ultra-Bold"/>
                <a:sym typeface="Be Vietnam Ultra-Bold"/>
              </a:rPr>
              <a:t>Regression analysis</a:t>
            </a:r>
            <a:r>
              <a:rPr lang="en-US" sz="1353" b="true">
                <a:solidFill>
                  <a:srgbClr val="000000"/>
                </a:solidFill>
                <a:latin typeface="Be Vietnam Ultra-Bold"/>
                <a:ea typeface="Be Vietnam Ultra-Bold"/>
                <a:cs typeface="Be Vietnam Ultra-Bold"/>
                <a:sym typeface="Be Vietnam Ultra-Bold"/>
              </a:rPr>
              <a:t> gives us </a:t>
            </a:r>
            <a:r>
              <a:rPr lang="en-US" sz="1353" b="true">
                <a:solidFill>
                  <a:srgbClr val="FF0000"/>
                </a:solidFill>
                <a:latin typeface="Be Vietnam Ultra-Bold"/>
                <a:ea typeface="Be Vietnam Ultra-Bold"/>
                <a:cs typeface="Be Vietnam Ultra-Bold"/>
                <a:sym typeface="Be Vietnam Ultra-Bold"/>
              </a:rPr>
              <a:t>empirical equations</a:t>
            </a:r>
            <a:r>
              <a:rPr lang="en-US" sz="1353" b="true">
                <a:solidFill>
                  <a:srgbClr val="000000"/>
                </a:solidFill>
                <a:latin typeface="Be Vietnam Ultra-Bold"/>
                <a:ea typeface="Be Vietnam Ultra-Bold"/>
                <a:cs typeface="Be Vietnam Ultra-Bold"/>
                <a:sym typeface="Be Vietnam Ultra-Bold"/>
              </a:rPr>
              <a:t> to relate </a:t>
            </a:r>
            <a:r>
              <a:rPr lang="en-US" sz="1353" b="true">
                <a:solidFill>
                  <a:srgbClr val="FF0000"/>
                </a:solidFill>
                <a:latin typeface="Be Vietnam Ultra-Bold"/>
                <a:ea typeface="Be Vietnam Ultra-Bold"/>
                <a:cs typeface="Be Vietnam Ultra-Bold"/>
                <a:sym typeface="Be Vietnam Ultra-Bold"/>
              </a:rPr>
              <a:t>predicted data and original data; correlation coefficient=0.9+</a:t>
            </a:r>
          </a:p>
          <a:p>
            <a:pPr algn="l">
              <a:lnSpc>
                <a:spcPts val="1895"/>
              </a:lnSpc>
              <a:spcBef>
                <a:spcPct val="0"/>
              </a:spcBef>
            </a:pPr>
          </a:p>
        </p:txBody>
      </p:sp>
      <p:sp>
        <p:nvSpPr>
          <p:cNvPr name="AutoShape 19" id="19"/>
          <p:cNvSpPr/>
          <p:nvPr/>
        </p:nvSpPr>
        <p:spPr>
          <a:xfrm flipV="true">
            <a:off x="11128558" y="6621602"/>
            <a:ext cx="1390823" cy="3743"/>
          </a:xfrm>
          <a:prstGeom prst="line">
            <a:avLst/>
          </a:prstGeom>
          <a:ln cap="flat" w="38100">
            <a:solidFill>
              <a:srgbClr val="000000"/>
            </a:solidFill>
            <a:prstDash val="solid"/>
            <a:headEnd type="none" len="sm" w="sm"/>
            <a:tailEnd type="none" len="sm" w="sm"/>
          </a:ln>
        </p:spPr>
      </p:sp>
      <p:sp>
        <p:nvSpPr>
          <p:cNvPr name="AutoShape 20" id="20"/>
          <p:cNvSpPr/>
          <p:nvPr/>
        </p:nvSpPr>
        <p:spPr>
          <a:xfrm flipV="true">
            <a:off x="12473702" y="6621788"/>
            <a:ext cx="26630" cy="2724730"/>
          </a:xfrm>
          <a:prstGeom prst="line">
            <a:avLst/>
          </a:prstGeom>
          <a:ln cap="flat" w="38100">
            <a:solidFill>
              <a:srgbClr val="000000"/>
            </a:solidFill>
            <a:prstDash val="solid"/>
            <a:headEnd type="none" len="sm" w="sm"/>
            <a:tailEnd type="none" len="sm" w="sm"/>
          </a:ln>
        </p:spPr>
      </p:sp>
      <p:sp>
        <p:nvSpPr>
          <p:cNvPr name="AutoShape 21" id="21"/>
          <p:cNvSpPr/>
          <p:nvPr/>
        </p:nvSpPr>
        <p:spPr>
          <a:xfrm flipV="true">
            <a:off x="10895560" y="9365568"/>
            <a:ext cx="1604728" cy="3743"/>
          </a:xfrm>
          <a:prstGeom prst="line">
            <a:avLst/>
          </a:prstGeom>
          <a:ln cap="flat" w="38100">
            <a:solidFill>
              <a:srgbClr val="000000"/>
            </a:solidFill>
            <a:prstDash val="solid"/>
            <a:headEnd type="none" len="sm" w="sm"/>
            <a:tailEnd type="none" len="sm" w="sm"/>
          </a:ln>
        </p:spPr>
      </p:sp>
      <p:sp>
        <p:nvSpPr>
          <p:cNvPr name="AutoShape 22" id="22"/>
          <p:cNvSpPr/>
          <p:nvPr/>
        </p:nvSpPr>
        <p:spPr>
          <a:xfrm>
            <a:off x="12473774" y="8211762"/>
            <a:ext cx="1829374" cy="495150"/>
          </a:xfrm>
          <a:prstGeom prst="line">
            <a:avLst/>
          </a:prstGeom>
          <a:ln cap="flat" w="38100">
            <a:solidFill>
              <a:srgbClr val="000000"/>
            </a:solidFill>
            <a:prstDash val="solid"/>
            <a:headEnd type="none" len="sm" w="sm"/>
            <a:tailEnd type="arrow" len="sm" w="med"/>
          </a:ln>
        </p:spPr>
      </p:sp>
      <p:sp>
        <p:nvSpPr>
          <p:cNvPr name="Freeform 23" id="23"/>
          <p:cNvSpPr/>
          <p:nvPr/>
        </p:nvSpPr>
        <p:spPr>
          <a:xfrm flipH="false" flipV="false" rot="0">
            <a:off x="14481624" y="8486167"/>
            <a:ext cx="3324877" cy="1559670"/>
          </a:xfrm>
          <a:custGeom>
            <a:avLst/>
            <a:gdLst/>
            <a:ahLst/>
            <a:cxnLst/>
            <a:rect r="r" b="b" t="t" l="l"/>
            <a:pathLst>
              <a:path h="1559670" w="3324877">
                <a:moveTo>
                  <a:pt x="0" y="0"/>
                </a:moveTo>
                <a:lnTo>
                  <a:pt x="3324877" y="0"/>
                </a:lnTo>
                <a:lnTo>
                  <a:pt x="3324877" y="1559670"/>
                </a:lnTo>
                <a:lnTo>
                  <a:pt x="0" y="15596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w="47625" cap="sq">
            <a:solidFill>
              <a:srgbClr val="41995C"/>
            </a:solidFill>
            <a:prstDash val="solid"/>
            <a:miter/>
          </a:ln>
        </p:spPr>
      </p:sp>
      <p:sp>
        <p:nvSpPr>
          <p:cNvPr name="TextBox 24" id="24"/>
          <p:cNvSpPr txBox="true"/>
          <p:nvPr/>
        </p:nvSpPr>
        <p:spPr>
          <a:xfrm rot="0">
            <a:off x="14587303" y="8542695"/>
            <a:ext cx="2981430" cy="1427563"/>
          </a:xfrm>
          <a:prstGeom prst="rect">
            <a:avLst/>
          </a:prstGeom>
        </p:spPr>
        <p:txBody>
          <a:bodyPr anchor="t" rtlCol="false" tIns="0" lIns="0" bIns="0" rIns="0">
            <a:spAutoFit/>
          </a:bodyPr>
          <a:lstStyle/>
          <a:p>
            <a:pPr algn="ctr" marL="224334" indent="-112167" lvl="1">
              <a:lnSpc>
                <a:spcPts val="1454"/>
              </a:lnSpc>
              <a:buFont typeface="Arial"/>
              <a:buChar char="•"/>
            </a:pPr>
            <a:r>
              <a:rPr lang="en-US" b="true" sz="1039">
                <a:solidFill>
                  <a:srgbClr val="000000"/>
                </a:solidFill>
                <a:latin typeface="Be Vietnam Ultra-Bold"/>
                <a:ea typeface="Be Vietnam Ultra-Bold"/>
                <a:cs typeface="Be Vietnam Ultra-Bold"/>
                <a:sym typeface="Be Vietnam Ultra-Bold"/>
              </a:rPr>
              <a:t>The resilient </a:t>
            </a:r>
            <a:r>
              <a:rPr lang="en-US" b="true" sz="1039">
                <a:solidFill>
                  <a:srgbClr val="FF0000"/>
                </a:solidFill>
                <a:latin typeface="Be Vietnam Ultra-Bold"/>
                <a:ea typeface="Be Vietnam Ultra-Bold"/>
                <a:cs typeface="Be Vietnam Ultra-Bold"/>
                <a:sym typeface="Be Vietnam Ultra-Bold"/>
              </a:rPr>
              <a:t>backpropagation algorithm</a:t>
            </a:r>
            <a:r>
              <a:rPr lang="en-US" b="true" sz="1039">
                <a:solidFill>
                  <a:srgbClr val="000000"/>
                </a:solidFill>
                <a:latin typeface="Be Vietnam Ultra-Bold"/>
                <a:ea typeface="Be Vietnam Ultra-Bold"/>
                <a:cs typeface="Be Vietnam Ultra-Bold"/>
                <a:sym typeface="Be Vietnam Ultra-Bold"/>
              </a:rPr>
              <a:t> was employed in order to achieve relatively fast network training.</a:t>
            </a:r>
          </a:p>
          <a:p>
            <a:pPr algn="ctr">
              <a:lnSpc>
                <a:spcPts val="1454"/>
              </a:lnSpc>
            </a:pPr>
            <a:r>
              <a:rPr lang="en-US" sz="1039" b="true">
                <a:solidFill>
                  <a:srgbClr val="000000"/>
                </a:solidFill>
                <a:latin typeface="Be Vietnam Ultra-Bold"/>
                <a:ea typeface="Be Vietnam Ultra-Bold"/>
                <a:cs typeface="Be Vietnam Ultra-Bold"/>
                <a:sym typeface="Be Vietnam Ultra-Bold"/>
              </a:rPr>
              <a:t> </a:t>
            </a:r>
          </a:p>
          <a:p>
            <a:pPr algn="ctr" marL="224334" indent="-112167" lvl="1">
              <a:lnSpc>
                <a:spcPts val="1454"/>
              </a:lnSpc>
              <a:buFont typeface="Arial"/>
              <a:buChar char="•"/>
            </a:pPr>
            <a:r>
              <a:rPr lang="en-US" b="true" sz="1039">
                <a:solidFill>
                  <a:srgbClr val="000000"/>
                </a:solidFill>
                <a:latin typeface="Be Vietnam Ultra-Bold"/>
                <a:ea typeface="Be Vietnam Ultra-Bold"/>
                <a:cs typeface="Be Vietnam Ultra-Bold"/>
                <a:sym typeface="Be Vietnam Ultra-Bold"/>
              </a:rPr>
              <a:t>A plot of error (i.e. the difference between predicted and target outputs) versus number of epochs was provided to monitor training</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3"/>
            <a:stretch>
              <a:fillRect l="-9222" t="-4461" r="-20094" b="-4717"/>
            </a:stretch>
          </a:blipFill>
        </p:spPr>
      </p:sp>
      <p:grpSp>
        <p:nvGrpSpPr>
          <p:cNvPr name="Group 3" id="3"/>
          <p:cNvGrpSpPr/>
          <p:nvPr/>
        </p:nvGrpSpPr>
        <p:grpSpPr>
          <a:xfrm rot="0">
            <a:off x="6042889" y="2470057"/>
            <a:ext cx="3101111" cy="3101111"/>
            <a:chOff x="0" y="0"/>
            <a:chExt cx="4134814" cy="4134814"/>
          </a:xfrm>
        </p:grpSpPr>
        <p:grpSp>
          <p:nvGrpSpPr>
            <p:cNvPr name="Group 4" id="4"/>
            <p:cNvGrpSpPr>
              <a:grpSpLocks noChangeAspect="true"/>
            </p:cNvGrpSpPr>
            <p:nvPr/>
          </p:nvGrpSpPr>
          <p:grpSpPr>
            <a:xfrm rot="0">
              <a:off x="0" y="0"/>
              <a:ext cx="4134814" cy="4134814"/>
              <a:chOff x="0" y="0"/>
              <a:chExt cx="14400530" cy="14400530"/>
            </a:xfrm>
          </p:grpSpPr>
          <p:sp>
            <p:nvSpPr>
              <p:cNvPr name="Freeform 5" id="5"/>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48CFAE"/>
              </a:solidFill>
            </p:spPr>
          </p:sp>
        </p:grpSp>
        <p:grpSp>
          <p:nvGrpSpPr>
            <p:cNvPr name="Group 6" id="6"/>
            <p:cNvGrpSpPr/>
            <p:nvPr/>
          </p:nvGrpSpPr>
          <p:grpSpPr>
            <a:xfrm rot="0">
              <a:off x="507469" y="578664"/>
              <a:ext cx="3109576" cy="310957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9" id="9"/>
          <p:cNvGrpSpPr/>
          <p:nvPr/>
        </p:nvGrpSpPr>
        <p:grpSpPr>
          <a:xfrm rot="0">
            <a:off x="9370918" y="2470057"/>
            <a:ext cx="3101111" cy="3101111"/>
            <a:chOff x="0" y="0"/>
            <a:chExt cx="4134814" cy="4134814"/>
          </a:xfrm>
        </p:grpSpPr>
        <p:grpSp>
          <p:nvGrpSpPr>
            <p:cNvPr name="Group 10" id="10"/>
            <p:cNvGrpSpPr>
              <a:grpSpLocks noChangeAspect="true"/>
            </p:cNvGrpSpPr>
            <p:nvPr/>
          </p:nvGrpSpPr>
          <p:grpSpPr>
            <a:xfrm rot="5400000">
              <a:off x="0" y="0"/>
              <a:ext cx="4134814" cy="4134814"/>
              <a:chOff x="0" y="0"/>
              <a:chExt cx="14400530" cy="14400530"/>
            </a:xfrm>
          </p:grpSpPr>
          <p:sp>
            <p:nvSpPr>
              <p:cNvPr name="Freeform 11" id="11"/>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33326B"/>
              </a:solidFill>
            </p:spPr>
          </p:sp>
        </p:grpSp>
        <p:grpSp>
          <p:nvGrpSpPr>
            <p:cNvPr name="Group 12" id="12"/>
            <p:cNvGrpSpPr/>
            <p:nvPr/>
          </p:nvGrpSpPr>
          <p:grpSpPr>
            <a:xfrm rot="0">
              <a:off x="479822" y="572443"/>
              <a:ext cx="3115797" cy="311579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15" id="15"/>
          <p:cNvGrpSpPr/>
          <p:nvPr/>
        </p:nvGrpSpPr>
        <p:grpSpPr>
          <a:xfrm rot="0">
            <a:off x="9370918" y="5733977"/>
            <a:ext cx="3101111" cy="3101111"/>
            <a:chOff x="0" y="0"/>
            <a:chExt cx="4134814" cy="4134814"/>
          </a:xfrm>
        </p:grpSpPr>
        <p:grpSp>
          <p:nvGrpSpPr>
            <p:cNvPr name="Group 16" id="16"/>
            <p:cNvGrpSpPr>
              <a:grpSpLocks noChangeAspect="true"/>
            </p:cNvGrpSpPr>
            <p:nvPr/>
          </p:nvGrpSpPr>
          <p:grpSpPr>
            <a:xfrm rot="-10800000">
              <a:off x="0" y="0"/>
              <a:ext cx="4134814" cy="4134814"/>
              <a:chOff x="0" y="0"/>
              <a:chExt cx="14400530" cy="14400530"/>
            </a:xfrm>
          </p:grpSpPr>
          <p:sp>
            <p:nvSpPr>
              <p:cNvPr name="Freeform 17" id="17"/>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48CFAE"/>
              </a:solidFill>
            </p:spPr>
          </p:sp>
        </p:grpSp>
        <p:grpSp>
          <p:nvGrpSpPr>
            <p:cNvPr name="Group 18" id="18"/>
            <p:cNvGrpSpPr/>
            <p:nvPr/>
          </p:nvGrpSpPr>
          <p:grpSpPr>
            <a:xfrm rot="0">
              <a:off x="465225" y="465225"/>
              <a:ext cx="3140001" cy="314000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21" id="21"/>
          <p:cNvGrpSpPr/>
          <p:nvPr/>
        </p:nvGrpSpPr>
        <p:grpSpPr>
          <a:xfrm rot="0">
            <a:off x="6042889" y="5733977"/>
            <a:ext cx="3128639" cy="3128639"/>
            <a:chOff x="0" y="0"/>
            <a:chExt cx="4171519" cy="4171519"/>
          </a:xfrm>
        </p:grpSpPr>
        <p:grpSp>
          <p:nvGrpSpPr>
            <p:cNvPr name="Group 22" id="22"/>
            <p:cNvGrpSpPr>
              <a:grpSpLocks noChangeAspect="true"/>
            </p:cNvGrpSpPr>
            <p:nvPr/>
          </p:nvGrpSpPr>
          <p:grpSpPr>
            <a:xfrm rot="-5400000">
              <a:off x="0" y="0"/>
              <a:ext cx="4171519" cy="4171519"/>
              <a:chOff x="0" y="0"/>
              <a:chExt cx="14400530" cy="14400530"/>
            </a:xfrm>
          </p:grpSpPr>
          <p:sp>
            <p:nvSpPr>
              <p:cNvPr name="Freeform 23" id="23"/>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33326B"/>
              </a:solidFill>
            </p:spPr>
          </p:sp>
        </p:grpSp>
        <p:grpSp>
          <p:nvGrpSpPr>
            <p:cNvPr name="Group 24" id="24"/>
            <p:cNvGrpSpPr/>
            <p:nvPr/>
          </p:nvGrpSpPr>
          <p:grpSpPr>
            <a:xfrm rot="0">
              <a:off x="507469" y="550524"/>
              <a:ext cx="3113527" cy="311352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sp>
        <p:nvSpPr>
          <p:cNvPr name="Freeform 27" id="27"/>
          <p:cNvSpPr/>
          <p:nvPr/>
        </p:nvSpPr>
        <p:spPr>
          <a:xfrm flipH="false" flipV="false" rot="0">
            <a:off x="9979979" y="3079119"/>
            <a:ext cx="1882988" cy="1882988"/>
          </a:xfrm>
          <a:custGeom>
            <a:avLst/>
            <a:gdLst/>
            <a:ahLst/>
            <a:cxnLst/>
            <a:rect r="r" b="b" t="t" l="l"/>
            <a:pathLst>
              <a:path h="1882988" w="1882988">
                <a:moveTo>
                  <a:pt x="0" y="0"/>
                </a:moveTo>
                <a:lnTo>
                  <a:pt x="1882988" y="0"/>
                </a:lnTo>
                <a:lnTo>
                  <a:pt x="1882988" y="1882988"/>
                </a:lnTo>
                <a:lnTo>
                  <a:pt x="0" y="1882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false" rot="0">
            <a:off x="6730610" y="6435462"/>
            <a:ext cx="1725670" cy="1725670"/>
          </a:xfrm>
          <a:custGeom>
            <a:avLst/>
            <a:gdLst/>
            <a:ahLst/>
            <a:cxnLst/>
            <a:rect r="r" b="b" t="t" l="l"/>
            <a:pathLst>
              <a:path h="1725670" w="1725670">
                <a:moveTo>
                  <a:pt x="0" y="0"/>
                </a:moveTo>
                <a:lnTo>
                  <a:pt x="1725669" y="0"/>
                </a:lnTo>
                <a:lnTo>
                  <a:pt x="1725669" y="1725670"/>
                </a:lnTo>
                <a:lnTo>
                  <a:pt x="0" y="17256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0">
            <a:off x="9797311" y="6131696"/>
            <a:ext cx="2248324" cy="2248324"/>
          </a:xfrm>
          <a:custGeom>
            <a:avLst/>
            <a:gdLst/>
            <a:ahLst/>
            <a:cxnLst/>
            <a:rect r="r" b="b" t="t" l="l"/>
            <a:pathLst>
              <a:path h="2248324" w="2248324">
                <a:moveTo>
                  <a:pt x="0" y="0"/>
                </a:moveTo>
                <a:lnTo>
                  <a:pt x="2248324" y="0"/>
                </a:lnTo>
                <a:lnTo>
                  <a:pt x="2248324" y="2248324"/>
                </a:lnTo>
                <a:lnTo>
                  <a:pt x="0" y="22483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false" flipV="false" rot="0">
            <a:off x="7001716" y="2951489"/>
            <a:ext cx="1210987" cy="2162476"/>
          </a:xfrm>
          <a:custGeom>
            <a:avLst/>
            <a:gdLst/>
            <a:ahLst/>
            <a:cxnLst/>
            <a:rect r="r" b="b" t="t" l="l"/>
            <a:pathLst>
              <a:path h="2162476" w="1210987">
                <a:moveTo>
                  <a:pt x="0" y="0"/>
                </a:moveTo>
                <a:lnTo>
                  <a:pt x="1210987" y="0"/>
                </a:lnTo>
                <a:lnTo>
                  <a:pt x="1210987" y="2162476"/>
                </a:lnTo>
                <a:lnTo>
                  <a:pt x="0" y="2162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0">
            <a:off x="2743115" y="567090"/>
            <a:ext cx="13255606" cy="634873"/>
          </a:xfrm>
          <a:prstGeom prst="rect">
            <a:avLst/>
          </a:prstGeom>
        </p:spPr>
        <p:txBody>
          <a:bodyPr anchor="t" rtlCol="false" tIns="0" lIns="0" bIns="0" rIns="0">
            <a:spAutoFit/>
          </a:bodyPr>
          <a:lstStyle/>
          <a:p>
            <a:pPr algn="ctr">
              <a:lnSpc>
                <a:spcPts val="4840"/>
              </a:lnSpc>
            </a:pPr>
            <a:r>
              <a:rPr lang="en-US" b="true" sz="4699" spc="150">
                <a:solidFill>
                  <a:srgbClr val="01003B"/>
                </a:solidFill>
                <a:latin typeface="Be Vietnam Ultra-Bold"/>
                <a:ea typeface="Be Vietnam Ultra-Bold"/>
                <a:cs typeface="Be Vietnam Ultra-Bold"/>
                <a:sym typeface="Be Vietnam Ultra-Bold"/>
              </a:rPr>
              <a:t>UTILITARIANISM OF REGRESSION ANALYSIS:</a:t>
            </a:r>
          </a:p>
        </p:txBody>
      </p:sp>
      <p:sp>
        <p:nvSpPr>
          <p:cNvPr name="TextBox 32" id="32"/>
          <p:cNvSpPr txBox="true"/>
          <p:nvPr/>
        </p:nvSpPr>
        <p:spPr>
          <a:xfrm rot="0">
            <a:off x="1340915" y="1925862"/>
            <a:ext cx="3358950" cy="1057275"/>
          </a:xfrm>
          <a:prstGeom prst="rect">
            <a:avLst/>
          </a:prstGeom>
        </p:spPr>
        <p:txBody>
          <a:bodyPr anchor="t" rtlCol="false" tIns="0" lIns="0" bIns="0" rIns="0">
            <a:spAutoFit/>
          </a:bodyPr>
          <a:lstStyle/>
          <a:p>
            <a:pPr algn="l">
              <a:lnSpc>
                <a:spcPts val="4200"/>
              </a:lnSpc>
              <a:spcBef>
                <a:spcPct val="0"/>
              </a:spcBef>
            </a:pPr>
            <a:r>
              <a:rPr lang="en-US" b="true" sz="3000" spc="-69">
                <a:solidFill>
                  <a:srgbClr val="01003B"/>
                </a:solidFill>
                <a:latin typeface="Be Vietnam Ultra-Bold"/>
                <a:ea typeface="Be Vietnam Ultra-Bold"/>
                <a:cs typeface="Be Vietnam Ultra-Bold"/>
                <a:sym typeface="Be Vietnam Ultra-Bold"/>
              </a:rPr>
              <a:t>01. Conventional Statistics</a:t>
            </a:r>
          </a:p>
        </p:txBody>
      </p:sp>
      <p:sp>
        <p:nvSpPr>
          <p:cNvPr name="TextBox 33" id="33"/>
          <p:cNvSpPr txBox="true"/>
          <p:nvPr/>
        </p:nvSpPr>
        <p:spPr>
          <a:xfrm rot="0">
            <a:off x="13444420" y="2656214"/>
            <a:ext cx="4439119" cy="523875"/>
          </a:xfrm>
          <a:prstGeom prst="rect">
            <a:avLst/>
          </a:prstGeom>
        </p:spPr>
        <p:txBody>
          <a:bodyPr anchor="t" rtlCol="false" tIns="0" lIns="0" bIns="0" rIns="0">
            <a:spAutoFit/>
          </a:bodyPr>
          <a:lstStyle/>
          <a:p>
            <a:pPr algn="l">
              <a:lnSpc>
                <a:spcPts val="4200"/>
              </a:lnSpc>
              <a:spcBef>
                <a:spcPct val="0"/>
              </a:spcBef>
            </a:pPr>
            <a:r>
              <a:rPr lang="en-US" b="true" sz="3000" spc="-69">
                <a:solidFill>
                  <a:srgbClr val="01003B"/>
                </a:solidFill>
                <a:latin typeface="Be Vietnam Ultra-Bold"/>
                <a:ea typeface="Be Vietnam Ultra-Bold"/>
                <a:cs typeface="Be Vietnam Ultra-Bold"/>
                <a:sym typeface="Be Vietnam Ultra-Bold"/>
              </a:rPr>
              <a:t>03. Further Explanation</a:t>
            </a:r>
          </a:p>
        </p:txBody>
      </p:sp>
      <p:sp>
        <p:nvSpPr>
          <p:cNvPr name="TextBox 34" id="34"/>
          <p:cNvSpPr txBox="true"/>
          <p:nvPr/>
        </p:nvSpPr>
        <p:spPr>
          <a:xfrm rot="0">
            <a:off x="13386428" y="6511280"/>
            <a:ext cx="3673434" cy="523875"/>
          </a:xfrm>
          <a:prstGeom prst="rect">
            <a:avLst/>
          </a:prstGeom>
        </p:spPr>
        <p:txBody>
          <a:bodyPr anchor="t" rtlCol="false" tIns="0" lIns="0" bIns="0" rIns="0">
            <a:spAutoFit/>
          </a:bodyPr>
          <a:lstStyle/>
          <a:p>
            <a:pPr algn="l">
              <a:lnSpc>
                <a:spcPts val="4200"/>
              </a:lnSpc>
              <a:spcBef>
                <a:spcPct val="0"/>
              </a:spcBef>
            </a:pPr>
            <a:r>
              <a:rPr lang="en-US" b="true" sz="3000" spc="-69">
                <a:solidFill>
                  <a:srgbClr val="01003B"/>
                </a:solidFill>
                <a:latin typeface="Be Vietnam Ultra-Bold"/>
                <a:ea typeface="Be Vietnam Ultra-Bold"/>
                <a:cs typeface="Be Vietnam Ultra-Bold"/>
                <a:sym typeface="Be Vietnam Ultra-Bold"/>
              </a:rPr>
              <a:t>04. Conclusion</a:t>
            </a:r>
          </a:p>
        </p:txBody>
      </p:sp>
      <p:sp>
        <p:nvSpPr>
          <p:cNvPr name="TextBox 35" id="35"/>
          <p:cNvSpPr txBox="true"/>
          <p:nvPr/>
        </p:nvSpPr>
        <p:spPr>
          <a:xfrm rot="0">
            <a:off x="1340915" y="5806920"/>
            <a:ext cx="3358950" cy="523875"/>
          </a:xfrm>
          <a:prstGeom prst="rect">
            <a:avLst/>
          </a:prstGeom>
        </p:spPr>
        <p:txBody>
          <a:bodyPr anchor="t" rtlCol="false" tIns="0" lIns="0" bIns="0" rIns="0">
            <a:spAutoFit/>
          </a:bodyPr>
          <a:lstStyle/>
          <a:p>
            <a:pPr algn="l">
              <a:lnSpc>
                <a:spcPts val="4200"/>
              </a:lnSpc>
              <a:spcBef>
                <a:spcPct val="0"/>
              </a:spcBef>
            </a:pPr>
            <a:r>
              <a:rPr lang="en-US" b="true" sz="3000" spc="-69">
                <a:solidFill>
                  <a:srgbClr val="01003B"/>
                </a:solidFill>
                <a:latin typeface="Be Vietnam Ultra-Bold"/>
                <a:ea typeface="Be Vietnam Ultra-Bold"/>
                <a:cs typeface="Be Vietnam Ultra-Bold"/>
                <a:sym typeface="Be Vietnam Ultra-Bold"/>
              </a:rPr>
              <a:t>02. Examples</a:t>
            </a:r>
          </a:p>
        </p:txBody>
      </p:sp>
      <p:sp>
        <p:nvSpPr>
          <p:cNvPr name="TextBox 36" id="36"/>
          <p:cNvSpPr txBox="true"/>
          <p:nvPr/>
        </p:nvSpPr>
        <p:spPr>
          <a:xfrm rot="0">
            <a:off x="1028700" y="3161039"/>
            <a:ext cx="4600234" cy="2351532"/>
          </a:xfrm>
          <a:prstGeom prst="rect">
            <a:avLst/>
          </a:prstGeom>
        </p:spPr>
        <p:txBody>
          <a:bodyPr anchor="t" rtlCol="false" tIns="0" lIns="0" bIns="0" rIns="0">
            <a:spAutoFit/>
          </a:bodyPr>
          <a:lstStyle/>
          <a:p>
            <a:pPr algn="l">
              <a:lnSpc>
                <a:spcPts val="2394"/>
              </a:lnSpc>
            </a:pPr>
            <a:r>
              <a:rPr lang="en-US" sz="1800">
                <a:solidFill>
                  <a:srgbClr val="01003B"/>
                </a:solidFill>
                <a:latin typeface="Be Vietnam"/>
                <a:ea typeface="Be Vietnam"/>
                <a:cs typeface="Be Vietnam"/>
                <a:sym typeface="Be Vietnam"/>
              </a:rPr>
              <a:t>       Used for : </a:t>
            </a:r>
          </a:p>
          <a:p>
            <a:pPr algn="l" marL="388620" indent="-194310" lvl="1">
              <a:lnSpc>
                <a:spcPts val="2394"/>
              </a:lnSpc>
              <a:buFont typeface="Arial"/>
              <a:buChar char="•"/>
            </a:pPr>
            <a:r>
              <a:rPr lang="en-US" sz="1800">
                <a:solidFill>
                  <a:srgbClr val="FF0000"/>
                </a:solidFill>
                <a:latin typeface="Be Vietnam"/>
                <a:ea typeface="Be Vietnam"/>
                <a:cs typeface="Be Vietnam"/>
                <a:sym typeface="Be Vietnam"/>
              </a:rPr>
              <a:t>Preliminary analysis </a:t>
            </a:r>
            <a:r>
              <a:rPr lang="en-US" sz="1800">
                <a:solidFill>
                  <a:srgbClr val="01003B"/>
                </a:solidFill>
                <a:latin typeface="Be Vietnam"/>
                <a:ea typeface="Be Vietnam"/>
                <a:cs typeface="Be Vietnam"/>
                <a:sym typeface="Be Vietnam"/>
              </a:rPr>
              <a:t>of the P/M </a:t>
            </a:r>
            <a:r>
              <a:rPr lang="en-US" sz="1800">
                <a:solidFill>
                  <a:srgbClr val="FF0000"/>
                </a:solidFill>
                <a:latin typeface="Be Vietnam"/>
                <a:ea typeface="Be Vietnam"/>
                <a:cs typeface="Be Vietnam"/>
                <a:sym typeface="Be Vietnam"/>
              </a:rPr>
              <a:t>mechanical propert</a:t>
            </a:r>
            <a:r>
              <a:rPr lang="en-US" sz="1800">
                <a:solidFill>
                  <a:srgbClr val="01003B"/>
                </a:solidFill>
                <a:latin typeface="Be Vietnam"/>
                <a:ea typeface="Be Vietnam"/>
                <a:cs typeface="Be Vietnam"/>
                <a:sym typeface="Be Vietnam"/>
              </a:rPr>
              <a:t>y data to check for general </a:t>
            </a:r>
            <a:r>
              <a:rPr lang="en-US" sz="1800">
                <a:solidFill>
                  <a:srgbClr val="FF0000"/>
                </a:solidFill>
                <a:latin typeface="Be Vietnam"/>
                <a:ea typeface="Be Vietnam"/>
                <a:cs typeface="Be Vietnam"/>
                <a:sym typeface="Be Vietnam"/>
              </a:rPr>
              <a:t>trends </a:t>
            </a:r>
            <a:r>
              <a:rPr lang="en-US" sz="1800">
                <a:solidFill>
                  <a:srgbClr val="01003B"/>
                </a:solidFill>
                <a:latin typeface="Be Vietnam"/>
                <a:ea typeface="Be Vietnam"/>
                <a:cs typeface="Be Vietnam"/>
                <a:sym typeface="Be Vietnam"/>
              </a:rPr>
              <a:t>for data .</a:t>
            </a:r>
          </a:p>
          <a:p>
            <a:pPr algn="l">
              <a:lnSpc>
                <a:spcPts val="2394"/>
              </a:lnSpc>
            </a:pPr>
          </a:p>
          <a:p>
            <a:pPr algn="l" marL="388620" indent="-194310" lvl="1">
              <a:lnSpc>
                <a:spcPts val="2394"/>
              </a:lnSpc>
              <a:buFont typeface="Arial"/>
              <a:buChar char="•"/>
            </a:pPr>
            <a:r>
              <a:rPr lang="en-US" sz="1800">
                <a:solidFill>
                  <a:srgbClr val="01003B"/>
                </a:solidFill>
                <a:latin typeface="Be Vietnam"/>
                <a:ea typeface="Be Vietnam"/>
                <a:cs typeface="Be Vietnam"/>
                <a:sym typeface="Be Vietnam"/>
              </a:rPr>
              <a:t>For </a:t>
            </a:r>
            <a:r>
              <a:rPr lang="en-US" sz="1800">
                <a:solidFill>
                  <a:srgbClr val="FF0000"/>
                </a:solidFill>
                <a:latin typeface="Be Vietnam"/>
                <a:ea typeface="Be Vietnam"/>
                <a:cs typeface="Be Vietnam"/>
                <a:sym typeface="Be Vietnam"/>
              </a:rPr>
              <a:t>generation of rules</a:t>
            </a:r>
            <a:r>
              <a:rPr lang="en-US" sz="1800">
                <a:solidFill>
                  <a:srgbClr val="01003B"/>
                </a:solidFill>
                <a:latin typeface="Be Vietnam"/>
                <a:ea typeface="Be Vietnam"/>
                <a:cs typeface="Be Vietnam"/>
                <a:sym typeface="Be Vietnam"/>
              </a:rPr>
              <a:t> used to </a:t>
            </a:r>
            <a:r>
              <a:rPr lang="en-US" sz="1800">
                <a:solidFill>
                  <a:srgbClr val="FF0000"/>
                </a:solidFill>
                <a:latin typeface="Be Vietnam"/>
                <a:ea typeface="Be Vietnam"/>
                <a:cs typeface="Be Vietnam"/>
                <a:sym typeface="Be Vietnam"/>
              </a:rPr>
              <a:t>check </a:t>
            </a:r>
            <a:r>
              <a:rPr lang="en-US" sz="1800">
                <a:solidFill>
                  <a:srgbClr val="01003B"/>
                </a:solidFill>
                <a:latin typeface="Be Vietnam"/>
                <a:ea typeface="Be Vietnam"/>
                <a:cs typeface="Be Vietnam"/>
                <a:sym typeface="Be Vietnam"/>
              </a:rPr>
              <a:t>the users </a:t>
            </a:r>
            <a:r>
              <a:rPr lang="en-US" sz="1800">
                <a:solidFill>
                  <a:srgbClr val="FF0000"/>
                </a:solidFill>
                <a:latin typeface="Be Vietnam"/>
                <a:ea typeface="Be Vietnam"/>
                <a:cs typeface="Be Vietnam"/>
                <a:sym typeface="Be Vietnam"/>
              </a:rPr>
              <a:t>input data.</a:t>
            </a:r>
          </a:p>
          <a:p>
            <a:pPr algn="l">
              <a:lnSpc>
                <a:spcPts val="2394"/>
              </a:lnSpc>
            </a:pPr>
          </a:p>
        </p:txBody>
      </p:sp>
      <p:sp>
        <p:nvSpPr>
          <p:cNvPr name="TextBox 37" id="37"/>
          <p:cNvSpPr txBox="true"/>
          <p:nvPr/>
        </p:nvSpPr>
        <p:spPr>
          <a:xfrm rot="0">
            <a:off x="13634078" y="3302542"/>
            <a:ext cx="4119971" cy="2056257"/>
          </a:xfrm>
          <a:prstGeom prst="rect">
            <a:avLst/>
          </a:prstGeom>
        </p:spPr>
        <p:txBody>
          <a:bodyPr anchor="t" rtlCol="false" tIns="0" lIns="0" bIns="0" rIns="0">
            <a:spAutoFit/>
          </a:bodyPr>
          <a:lstStyle/>
          <a:p>
            <a:pPr algn="l" marL="388622" indent="-194311" lvl="1">
              <a:lnSpc>
                <a:spcPts val="2394"/>
              </a:lnSpc>
              <a:buFont typeface="Arial"/>
              <a:buChar char="•"/>
            </a:pPr>
            <a:r>
              <a:rPr lang="en-US" sz="1800">
                <a:solidFill>
                  <a:srgbClr val="01003B"/>
                </a:solidFill>
                <a:latin typeface="Be Vietnam"/>
                <a:ea typeface="Be Vietnam"/>
                <a:cs typeface="Be Vietnam"/>
                <a:sym typeface="Be Vietnam"/>
              </a:rPr>
              <a:t>when the user</a:t>
            </a:r>
            <a:r>
              <a:rPr lang="en-US" sz="1800">
                <a:solidFill>
                  <a:srgbClr val="FF0000"/>
                </a:solidFill>
                <a:latin typeface="Be Vietnam"/>
                <a:ea typeface="Be Vietnam"/>
                <a:cs typeface="Be Vietnam"/>
                <a:sym typeface="Be Vietnam"/>
              </a:rPr>
              <a:t> enters the required values</a:t>
            </a:r>
            <a:r>
              <a:rPr lang="en-US" sz="1800">
                <a:solidFill>
                  <a:srgbClr val="01003B"/>
                </a:solidFill>
                <a:latin typeface="Be Vietnam"/>
                <a:ea typeface="Be Vietnam"/>
                <a:cs typeface="Be Vietnam"/>
                <a:sym typeface="Be Vietnam"/>
              </a:rPr>
              <a:t> for tensile strength, elongation, and hardness.</a:t>
            </a:r>
          </a:p>
          <a:p>
            <a:pPr algn="l">
              <a:lnSpc>
                <a:spcPts val="2394"/>
              </a:lnSpc>
            </a:pPr>
          </a:p>
          <a:p>
            <a:pPr algn="l" marL="388622" indent="-194311" lvl="1">
              <a:lnSpc>
                <a:spcPts val="2394"/>
              </a:lnSpc>
              <a:buFont typeface="Arial"/>
              <a:buChar char="•"/>
            </a:pPr>
            <a:r>
              <a:rPr lang="en-US" sz="1800">
                <a:solidFill>
                  <a:srgbClr val="01003B"/>
                </a:solidFill>
                <a:latin typeface="Be Vietnam"/>
                <a:ea typeface="Be Vietnam"/>
                <a:cs typeface="Be Vietnam"/>
                <a:sym typeface="Be Vietnam"/>
              </a:rPr>
              <a:t>Strength and elongation and the predicted value of hardness is compared to the specified value</a:t>
            </a:r>
          </a:p>
        </p:txBody>
      </p:sp>
      <p:sp>
        <p:nvSpPr>
          <p:cNvPr name="TextBox 38" id="38"/>
          <p:cNvSpPr txBox="true"/>
          <p:nvPr/>
        </p:nvSpPr>
        <p:spPr>
          <a:xfrm rot="0">
            <a:off x="13605503" y="7236808"/>
            <a:ext cx="3803424" cy="1170496"/>
          </a:xfrm>
          <a:prstGeom prst="rect">
            <a:avLst/>
          </a:prstGeom>
        </p:spPr>
        <p:txBody>
          <a:bodyPr anchor="t" rtlCol="false" tIns="0" lIns="0" bIns="0" rIns="0">
            <a:spAutoFit/>
          </a:bodyPr>
          <a:lstStyle/>
          <a:p>
            <a:pPr algn="l" marL="387784" indent="-193892" lvl="1">
              <a:lnSpc>
                <a:spcPts val="2388"/>
              </a:lnSpc>
              <a:buFont typeface="Arial"/>
              <a:buChar char="•"/>
            </a:pPr>
            <a:r>
              <a:rPr lang="en-US" sz="1796">
                <a:solidFill>
                  <a:srgbClr val="01003B"/>
                </a:solidFill>
                <a:latin typeface="Be Vietnam"/>
                <a:ea typeface="Be Vietnam"/>
                <a:cs typeface="Be Vietnam"/>
                <a:sym typeface="Be Vietnam"/>
              </a:rPr>
              <a:t>The resulting percentage</a:t>
            </a:r>
            <a:r>
              <a:rPr lang="en-US" sz="1796">
                <a:solidFill>
                  <a:srgbClr val="FF0000"/>
                </a:solidFill>
                <a:latin typeface="Be Vietnam"/>
                <a:ea typeface="Be Vietnam"/>
                <a:cs typeface="Be Vietnam"/>
                <a:sym typeface="Be Vietnam"/>
              </a:rPr>
              <a:t> error</a:t>
            </a:r>
            <a:r>
              <a:rPr lang="en-US" sz="1796">
                <a:solidFill>
                  <a:srgbClr val="01003B"/>
                </a:solidFill>
                <a:latin typeface="Be Vietnam"/>
                <a:ea typeface="Be Vietnam"/>
                <a:cs typeface="Be Vietnam"/>
                <a:sym typeface="Be Vietnam"/>
              </a:rPr>
              <a:t> is used to guide the user regarding the</a:t>
            </a:r>
            <a:r>
              <a:rPr lang="en-US" sz="1796">
                <a:solidFill>
                  <a:srgbClr val="FF0000"/>
                </a:solidFill>
                <a:latin typeface="Be Vietnam"/>
                <a:ea typeface="Be Vietnam"/>
                <a:cs typeface="Be Vietnam"/>
                <a:sym typeface="Be Vietnam"/>
              </a:rPr>
              <a:t> reliability of the network prediction</a:t>
            </a:r>
          </a:p>
        </p:txBody>
      </p:sp>
      <p:sp>
        <p:nvSpPr>
          <p:cNvPr name="TextBox 39" id="39"/>
          <p:cNvSpPr txBox="true"/>
          <p:nvPr/>
        </p:nvSpPr>
        <p:spPr>
          <a:xfrm rot="0">
            <a:off x="1105266" y="6483556"/>
            <a:ext cx="4447101" cy="2351532"/>
          </a:xfrm>
          <a:prstGeom prst="rect">
            <a:avLst/>
          </a:prstGeom>
        </p:spPr>
        <p:txBody>
          <a:bodyPr anchor="t" rtlCol="false" tIns="0" lIns="0" bIns="0" rIns="0">
            <a:spAutoFit/>
          </a:bodyPr>
          <a:lstStyle/>
          <a:p>
            <a:pPr algn="l" marL="388620" indent="-194310" lvl="1">
              <a:lnSpc>
                <a:spcPts val="2394"/>
              </a:lnSpc>
              <a:buFont typeface="Arial"/>
              <a:buChar char="•"/>
            </a:pPr>
            <a:r>
              <a:rPr lang="en-US" sz="1800">
                <a:solidFill>
                  <a:srgbClr val="01003B"/>
                </a:solidFill>
                <a:latin typeface="Be Vietnam"/>
                <a:ea typeface="Be Vietnam"/>
                <a:cs typeface="Be Vietnam"/>
                <a:sym typeface="Be Vietnam"/>
              </a:rPr>
              <a:t>Suppose the</a:t>
            </a:r>
            <a:r>
              <a:rPr lang="en-US" sz="1800">
                <a:solidFill>
                  <a:srgbClr val="FF0000"/>
                </a:solidFill>
                <a:latin typeface="Be Vietnam"/>
                <a:ea typeface="Be Vietnam"/>
                <a:cs typeface="Be Vietnam"/>
                <a:sym typeface="Be Vietnam"/>
              </a:rPr>
              <a:t> regression equation</a:t>
            </a:r>
            <a:r>
              <a:rPr lang="en-US" sz="1800">
                <a:solidFill>
                  <a:srgbClr val="01003B"/>
                </a:solidFill>
                <a:latin typeface="Be Vietnam"/>
                <a:ea typeface="Be Vietnam"/>
                <a:cs typeface="Be Vietnam"/>
                <a:sym typeface="Be Vietnam"/>
              </a:rPr>
              <a:t> previously</a:t>
            </a:r>
            <a:r>
              <a:rPr lang="en-US" sz="1800">
                <a:solidFill>
                  <a:srgbClr val="FF0000"/>
                </a:solidFill>
                <a:latin typeface="Be Vietnam"/>
                <a:ea typeface="Be Vietnam"/>
                <a:cs typeface="Be Vietnam"/>
                <a:sym typeface="Be Vietnam"/>
              </a:rPr>
              <a:t> made by statistics </a:t>
            </a:r>
          </a:p>
          <a:p>
            <a:pPr algn="l">
              <a:lnSpc>
                <a:spcPts val="2394"/>
              </a:lnSpc>
            </a:pPr>
          </a:p>
          <a:p>
            <a:pPr algn="l" marL="388620" indent="-194310" lvl="1">
              <a:lnSpc>
                <a:spcPts val="2394"/>
              </a:lnSpc>
              <a:buFont typeface="Arial"/>
              <a:buChar char="•"/>
            </a:pPr>
            <a:r>
              <a:rPr lang="en-US" sz="1800">
                <a:solidFill>
                  <a:srgbClr val="01003B"/>
                </a:solidFill>
                <a:latin typeface="Be Vietnam"/>
                <a:ea typeface="Be Vietnam"/>
                <a:cs typeface="Be Vietnam"/>
                <a:sym typeface="Be Vietnam"/>
              </a:rPr>
              <a:t>g=0.321a - 1.24b + 13.4</a:t>
            </a:r>
          </a:p>
          <a:p>
            <a:pPr algn="l">
              <a:lnSpc>
                <a:spcPts val="2394"/>
              </a:lnSpc>
            </a:pPr>
          </a:p>
          <a:p>
            <a:pPr algn="l" marL="388620" indent="-194310" lvl="1">
              <a:lnSpc>
                <a:spcPts val="2394"/>
              </a:lnSpc>
              <a:buFont typeface="Arial"/>
              <a:buChar char="•"/>
            </a:pPr>
            <a:r>
              <a:rPr lang="en-US" sz="1800">
                <a:solidFill>
                  <a:srgbClr val="01003B"/>
                </a:solidFill>
                <a:latin typeface="Be Vietnam"/>
                <a:ea typeface="Be Vietnam"/>
                <a:cs typeface="Be Vietnam"/>
                <a:sym typeface="Be Vietnam"/>
              </a:rPr>
              <a:t>g is the hardness (Vickers), a the tensile strength (MPa) and b the percent elongation.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5056337" y="1859656"/>
            <a:ext cx="8552783" cy="1413319"/>
            <a:chOff x="0" y="0"/>
            <a:chExt cx="2459354" cy="406400"/>
          </a:xfrm>
        </p:grpSpPr>
        <p:sp>
          <p:nvSpPr>
            <p:cNvPr name="Freeform 4" id="4"/>
            <p:cNvSpPr/>
            <p:nvPr/>
          </p:nvSpPr>
          <p:spPr>
            <a:xfrm flipH="false" flipV="false" rot="0">
              <a:off x="0" y="0"/>
              <a:ext cx="2459354" cy="406400"/>
            </a:xfrm>
            <a:custGeom>
              <a:avLst/>
              <a:gdLst/>
              <a:ahLst/>
              <a:cxnLst/>
              <a:rect r="r" b="b" t="t" l="l"/>
              <a:pathLst>
                <a:path h="406400" w="2459354">
                  <a:moveTo>
                    <a:pt x="2256154" y="0"/>
                  </a:moveTo>
                  <a:cubicBezTo>
                    <a:pt x="2368378" y="0"/>
                    <a:pt x="2459354" y="90976"/>
                    <a:pt x="2459354" y="203200"/>
                  </a:cubicBezTo>
                  <a:cubicBezTo>
                    <a:pt x="2459354" y="315424"/>
                    <a:pt x="2368378" y="406400"/>
                    <a:pt x="225615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04775" cap="sq">
              <a:solidFill>
                <a:srgbClr val="000000"/>
              </a:solidFill>
              <a:prstDash val="solid"/>
              <a:miter/>
            </a:ln>
          </p:spPr>
        </p:sp>
        <p:sp>
          <p:nvSpPr>
            <p:cNvPr name="TextBox 5" id="5"/>
            <p:cNvSpPr txBox="true"/>
            <p:nvPr/>
          </p:nvSpPr>
          <p:spPr>
            <a:xfrm>
              <a:off x="0" y="-57150"/>
              <a:ext cx="2459354" cy="463550"/>
            </a:xfrm>
            <a:prstGeom prst="rect">
              <a:avLst/>
            </a:prstGeom>
          </p:spPr>
          <p:txBody>
            <a:bodyPr anchor="ctr" rtlCol="false" tIns="50800" lIns="50800" bIns="50800" rIns="50800"/>
            <a:lstStyle/>
            <a:p>
              <a:pPr algn="ctr">
                <a:lnSpc>
                  <a:spcPts val="4480"/>
                </a:lnSpc>
              </a:pPr>
            </a:p>
          </p:txBody>
        </p:sp>
      </p:grpSp>
      <p:grpSp>
        <p:nvGrpSpPr>
          <p:cNvPr name="Group 6" id="6"/>
          <p:cNvGrpSpPr/>
          <p:nvPr/>
        </p:nvGrpSpPr>
        <p:grpSpPr>
          <a:xfrm rot="0">
            <a:off x="4745911" y="1682750"/>
            <a:ext cx="1741032" cy="174103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Freeform 9" id="9"/>
          <p:cNvSpPr/>
          <p:nvPr/>
        </p:nvSpPr>
        <p:spPr>
          <a:xfrm flipH="false" flipV="false" rot="0">
            <a:off x="5151595" y="1859656"/>
            <a:ext cx="929663" cy="1342034"/>
          </a:xfrm>
          <a:custGeom>
            <a:avLst/>
            <a:gdLst/>
            <a:ahLst/>
            <a:cxnLst/>
            <a:rect r="r" b="b" t="t" l="l"/>
            <a:pathLst>
              <a:path h="1342034" w="929663">
                <a:moveTo>
                  <a:pt x="0" y="0"/>
                </a:moveTo>
                <a:lnTo>
                  <a:pt x="929664" y="0"/>
                </a:lnTo>
                <a:lnTo>
                  <a:pt x="929664" y="1342034"/>
                </a:lnTo>
                <a:lnTo>
                  <a:pt x="0" y="13420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002130" y="298450"/>
            <a:ext cx="14661197" cy="1384300"/>
          </a:xfrm>
          <a:prstGeom prst="rect">
            <a:avLst/>
          </a:prstGeom>
        </p:spPr>
        <p:txBody>
          <a:bodyPr anchor="t" rtlCol="false" tIns="0" lIns="0" bIns="0" rIns="0">
            <a:spAutoFit/>
          </a:bodyPr>
          <a:lstStyle/>
          <a:p>
            <a:pPr algn="ctr">
              <a:lnSpc>
                <a:spcPts val="5599"/>
              </a:lnSpc>
              <a:spcBef>
                <a:spcPct val="0"/>
              </a:spcBef>
            </a:pPr>
            <a:r>
              <a:rPr lang="en-US" b="true" sz="3999">
                <a:solidFill>
                  <a:srgbClr val="01003B"/>
                </a:solidFill>
                <a:latin typeface="Be Vietnam Ultra-Bold"/>
                <a:ea typeface="Be Vietnam Ultra-Bold"/>
                <a:cs typeface="Be Vietnam Ultra-Bold"/>
                <a:sym typeface="Be Vietnam Ultra-Bold"/>
              </a:rPr>
              <a:t>COMPARISON OF STATISTICAL AND NEURAL NETWORK MODELS</a:t>
            </a:r>
          </a:p>
        </p:txBody>
      </p:sp>
      <p:sp>
        <p:nvSpPr>
          <p:cNvPr name="TextBox 11" id="11"/>
          <p:cNvSpPr txBox="true"/>
          <p:nvPr/>
        </p:nvSpPr>
        <p:spPr>
          <a:xfrm rot="0">
            <a:off x="188729" y="3710273"/>
            <a:ext cx="18288000" cy="6156994"/>
          </a:xfrm>
          <a:prstGeom prst="rect">
            <a:avLst/>
          </a:prstGeom>
        </p:spPr>
        <p:txBody>
          <a:bodyPr anchor="t" rtlCol="false" tIns="0" lIns="0" bIns="0" rIns="0">
            <a:spAutoFit/>
          </a:bodyPr>
          <a:lstStyle/>
          <a:p>
            <a:pPr algn="l" marL="509920" indent="-254960" lvl="1">
              <a:lnSpc>
                <a:spcPts val="3778"/>
              </a:lnSpc>
              <a:buFont typeface="Arial"/>
              <a:buChar char="•"/>
            </a:pPr>
            <a:r>
              <a:rPr lang="en-US" sz="2361">
                <a:solidFill>
                  <a:srgbClr val="FF0000"/>
                </a:solidFill>
                <a:latin typeface="Be Vietnam"/>
                <a:ea typeface="Be Vietnam"/>
                <a:cs typeface="Be Vietnam"/>
                <a:sym typeface="Be Vietnam"/>
              </a:rPr>
              <a:t>Statistical analysis</a:t>
            </a:r>
            <a:r>
              <a:rPr lang="en-US" sz="2361">
                <a:solidFill>
                  <a:srgbClr val="01003B"/>
                </a:solidFill>
                <a:latin typeface="Be Vietnam"/>
                <a:ea typeface="Be Vietnam"/>
                <a:cs typeface="Be Vietnam"/>
                <a:sym typeface="Be Vietnam"/>
              </a:rPr>
              <a:t> was performed </a:t>
            </a:r>
            <a:r>
              <a:rPr lang="en-US" sz="2361">
                <a:solidFill>
                  <a:srgbClr val="FF0000"/>
                </a:solidFill>
                <a:latin typeface="Be Vietnam"/>
                <a:ea typeface="Be Vietnam"/>
                <a:cs typeface="Be Vietnam"/>
                <a:sym typeface="Be Vietnam"/>
              </a:rPr>
              <a:t>on the data used to train the network</a:t>
            </a:r>
            <a:r>
              <a:rPr lang="en-US" sz="2361">
                <a:solidFill>
                  <a:srgbClr val="01003B"/>
                </a:solidFill>
                <a:latin typeface="Be Vietnam"/>
                <a:ea typeface="Be Vietnam"/>
                <a:cs typeface="Be Vietnam"/>
                <a:sym typeface="Be Vietnam"/>
              </a:rPr>
              <a:t>.</a:t>
            </a:r>
          </a:p>
          <a:p>
            <a:pPr algn="l" marL="509920" indent="-254960" lvl="1">
              <a:lnSpc>
                <a:spcPts val="3778"/>
              </a:lnSpc>
              <a:buFont typeface="Arial"/>
              <a:buChar char="•"/>
            </a:pPr>
            <a:r>
              <a:rPr lang="en-US" sz="2361">
                <a:solidFill>
                  <a:srgbClr val="01003B"/>
                </a:solidFill>
                <a:latin typeface="Be Vietnam"/>
                <a:ea typeface="Be Vietnam"/>
                <a:cs typeface="Be Vietnam"/>
                <a:sym typeface="Be Vietnam"/>
              </a:rPr>
              <a:t>This was done by doing </a:t>
            </a:r>
            <a:r>
              <a:rPr lang="en-US" sz="2361">
                <a:solidFill>
                  <a:srgbClr val="FF0000"/>
                </a:solidFill>
                <a:latin typeface="Be Vietnam"/>
                <a:ea typeface="Be Vietnam"/>
                <a:cs typeface="Be Vietnam"/>
                <a:sym typeface="Be Vietnam"/>
              </a:rPr>
              <a:t>multiple regression</a:t>
            </a:r>
            <a:r>
              <a:rPr lang="en-US" sz="2361">
                <a:solidFill>
                  <a:srgbClr val="01003B"/>
                </a:solidFill>
                <a:latin typeface="Be Vietnam"/>
                <a:ea typeface="Be Vietnam"/>
                <a:cs typeface="Be Vietnam"/>
                <a:sym typeface="Be Vietnam"/>
              </a:rPr>
              <a:t> to generate </a:t>
            </a:r>
            <a:r>
              <a:rPr lang="en-US" sz="2361">
                <a:solidFill>
                  <a:srgbClr val="FF0000"/>
                </a:solidFill>
                <a:latin typeface="Be Vietnam"/>
                <a:ea typeface="Be Vietnam"/>
                <a:cs typeface="Be Vietnam"/>
                <a:sym typeface="Be Vietnam"/>
              </a:rPr>
              <a:t>equation</a:t>
            </a:r>
            <a:r>
              <a:rPr lang="en-US" sz="2361">
                <a:solidFill>
                  <a:srgbClr val="01003B"/>
                </a:solidFill>
                <a:latin typeface="Be Vietnam"/>
                <a:ea typeface="Be Vietnam"/>
                <a:cs typeface="Be Vietnam"/>
                <a:sym typeface="Be Vietnam"/>
              </a:rPr>
              <a:t> that relates process </a:t>
            </a:r>
            <a:r>
              <a:rPr lang="en-US" sz="2361">
                <a:solidFill>
                  <a:srgbClr val="FF0000"/>
                </a:solidFill>
                <a:latin typeface="Be Vietnam"/>
                <a:ea typeface="Be Vietnam"/>
                <a:cs typeface="Be Vietnam"/>
                <a:sym typeface="Be Vietnam"/>
              </a:rPr>
              <a:t>inputs</a:t>
            </a:r>
            <a:r>
              <a:rPr lang="en-US" sz="2361">
                <a:solidFill>
                  <a:srgbClr val="01003B"/>
                </a:solidFill>
                <a:latin typeface="Be Vietnam"/>
                <a:ea typeface="Be Vietnam"/>
                <a:cs typeface="Be Vietnam"/>
                <a:sym typeface="Be Vietnam"/>
              </a:rPr>
              <a:t> to the</a:t>
            </a:r>
            <a:r>
              <a:rPr lang="en-US" sz="2361">
                <a:solidFill>
                  <a:srgbClr val="FF0000"/>
                </a:solidFill>
                <a:latin typeface="Be Vietnam"/>
                <a:ea typeface="Be Vietnam"/>
                <a:cs typeface="Be Vietnam"/>
                <a:sym typeface="Be Vietnam"/>
              </a:rPr>
              <a:t> 5 desire outputs .</a:t>
            </a:r>
          </a:p>
          <a:p>
            <a:pPr algn="l" marL="509920" indent="-254960" lvl="1">
              <a:lnSpc>
                <a:spcPts val="3778"/>
              </a:lnSpc>
              <a:buFont typeface="Arial"/>
              <a:buChar char="•"/>
            </a:pPr>
            <a:r>
              <a:rPr lang="en-US" sz="2361">
                <a:solidFill>
                  <a:srgbClr val="01003B"/>
                </a:solidFill>
                <a:latin typeface="Be Vietnam"/>
                <a:ea typeface="Be Vietnam"/>
                <a:cs typeface="Be Vietnam"/>
                <a:sym typeface="Be Vietnam"/>
              </a:rPr>
              <a:t>5 outputs = specific heat at constant pressure, sintering temperature , sintering pressure,sintering time, %C, %P.</a:t>
            </a:r>
          </a:p>
          <a:p>
            <a:pPr algn="l">
              <a:lnSpc>
                <a:spcPts val="3778"/>
              </a:lnSpc>
            </a:pPr>
          </a:p>
          <a:p>
            <a:pPr algn="l">
              <a:lnSpc>
                <a:spcPts val="3778"/>
              </a:lnSpc>
            </a:pPr>
            <a:r>
              <a:rPr lang="en-US" sz="2361">
                <a:solidFill>
                  <a:srgbClr val="01003B"/>
                </a:solidFill>
                <a:latin typeface="Be Vietnam"/>
                <a:ea typeface="Be Vietnam"/>
                <a:cs typeface="Be Vietnam"/>
                <a:sym typeface="Be Vietnam"/>
              </a:rPr>
              <a:t>It was </a:t>
            </a:r>
            <a:r>
              <a:rPr lang="en-US" sz="2361">
                <a:solidFill>
                  <a:srgbClr val="FF0000"/>
                </a:solidFill>
                <a:latin typeface="Be Vietnam"/>
                <a:ea typeface="Be Vietnam"/>
                <a:cs typeface="Be Vietnam"/>
                <a:sym typeface="Be Vietnam"/>
              </a:rPr>
              <a:t>difficult </a:t>
            </a:r>
            <a:r>
              <a:rPr lang="en-US" sz="2361">
                <a:solidFill>
                  <a:srgbClr val="01003B"/>
                </a:solidFill>
                <a:latin typeface="Be Vietnam"/>
                <a:ea typeface="Be Vietnam"/>
                <a:cs typeface="Be Vietnam"/>
                <a:sym typeface="Be Vietnam"/>
              </a:rPr>
              <a:t>to identify </a:t>
            </a:r>
            <a:r>
              <a:rPr lang="en-US" sz="2361">
                <a:solidFill>
                  <a:srgbClr val="FF0000"/>
                </a:solidFill>
                <a:latin typeface="Be Vietnam"/>
                <a:ea typeface="Be Vietnam"/>
                <a:cs typeface="Be Vietnam"/>
                <a:sym typeface="Be Vietnam"/>
              </a:rPr>
              <a:t>optimum non-linear fitting</a:t>
            </a:r>
            <a:r>
              <a:rPr lang="en-US" sz="2361">
                <a:solidFill>
                  <a:srgbClr val="01003B"/>
                </a:solidFill>
                <a:latin typeface="Be Vietnam"/>
                <a:ea typeface="Be Vietnam"/>
                <a:cs typeface="Be Vietnam"/>
                <a:sym typeface="Be Vietnam"/>
              </a:rPr>
              <a:t> because:</a:t>
            </a:r>
          </a:p>
          <a:p>
            <a:pPr algn="l" marL="509920" indent="-254960" lvl="1">
              <a:lnSpc>
                <a:spcPts val="3778"/>
              </a:lnSpc>
              <a:buAutoNum type="arabicPeriod" startAt="1"/>
            </a:pPr>
            <a:r>
              <a:rPr lang="en-US" b="true" sz="2361">
                <a:solidFill>
                  <a:srgbClr val="01003B"/>
                </a:solidFill>
                <a:latin typeface="Be Vietnam Ultra-Bold"/>
                <a:ea typeface="Be Vietnam Ultra-Bold"/>
                <a:cs typeface="Be Vietnam Ultra-Bold"/>
                <a:sym typeface="Be Vietnam Ultra-Bold"/>
              </a:rPr>
              <a:t>Appreciable </a:t>
            </a:r>
            <a:r>
              <a:rPr lang="en-US" b="true" sz="2361">
                <a:solidFill>
                  <a:srgbClr val="FF0000"/>
                </a:solidFill>
                <a:latin typeface="Be Vietnam Ultra-Bold"/>
                <a:ea typeface="Be Vietnam Ultra-Bold"/>
                <a:cs typeface="Be Vietnam Ultra-Bold"/>
                <a:sym typeface="Be Vietnam Ultra-Bold"/>
              </a:rPr>
              <a:t>noise</a:t>
            </a:r>
            <a:r>
              <a:rPr lang="en-US" b="true" sz="2361">
                <a:solidFill>
                  <a:srgbClr val="01003B"/>
                </a:solidFill>
                <a:latin typeface="Be Vietnam Ultra-Bold"/>
                <a:ea typeface="Be Vietnam Ultra-Bold"/>
                <a:cs typeface="Be Vietnam Ultra-Bold"/>
                <a:sym typeface="Be Vietnam Ultra-Bold"/>
              </a:rPr>
              <a:t> in data</a:t>
            </a:r>
          </a:p>
          <a:p>
            <a:pPr algn="l" marL="509920" indent="-254960" lvl="1">
              <a:lnSpc>
                <a:spcPts val="3778"/>
              </a:lnSpc>
              <a:buAutoNum type="arabicPeriod" startAt="1"/>
            </a:pPr>
            <a:r>
              <a:rPr lang="en-US" b="true" sz="2361">
                <a:solidFill>
                  <a:srgbClr val="FF0000"/>
                </a:solidFill>
                <a:latin typeface="Be Vietnam Ultra-Bold"/>
                <a:ea typeface="Be Vietnam Ultra-Bold"/>
                <a:cs typeface="Be Vietnam Ultra-Bold"/>
                <a:sym typeface="Be Vietnam Ultra-Bold"/>
              </a:rPr>
              <a:t>Multiple input</a:t>
            </a:r>
            <a:r>
              <a:rPr lang="en-US" b="true" sz="2361">
                <a:solidFill>
                  <a:srgbClr val="01003B"/>
                </a:solidFill>
                <a:latin typeface="Be Vietnam Ultra-Bold"/>
                <a:ea typeface="Be Vietnam Ultra-Bold"/>
                <a:cs typeface="Be Vietnam Ultra-Bold"/>
                <a:sym typeface="Be Vietnam Ultra-Bold"/>
              </a:rPr>
              <a:t> parameters</a:t>
            </a:r>
          </a:p>
          <a:p>
            <a:pPr algn="l">
              <a:lnSpc>
                <a:spcPts val="3778"/>
              </a:lnSpc>
            </a:pPr>
          </a:p>
          <a:p>
            <a:pPr algn="l" marL="509920" indent="-254960" lvl="1">
              <a:lnSpc>
                <a:spcPts val="3778"/>
              </a:lnSpc>
              <a:buFont typeface="Arial"/>
              <a:buChar char="•"/>
            </a:pPr>
            <a:r>
              <a:rPr lang="en-US" sz="2361">
                <a:solidFill>
                  <a:srgbClr val="01003B"/>
                </a:solidFill>
                <a:latin typeface="Be Vietnam"/>
                <a:ea typeface="Be Vietnam"/>
                <a:cs typeface="Be Vietnam"/>
                <a:sym typeface="Be Vietnam"/>
              </a:rPr>
              <a:t>Since optimum </a:t>
            </a:r>
            <a:r>
              <a:rPr lang="en-US" sz="2361">
                <a:solidFill>
                  <a:srgbClr val="FF0000"/>
                </a:solidFill>
                <a:latin typeface="Be Vietnam"/>
                <a:ea typeface="Be Vietnam"/>
                <a:cs typeface="Be Vietnam"/>
                <a:sym typeface="Be Vietnam"/>
              </a:rPr>
              <a:t>non-linear transforms</a:t>
            </a:r>
            <a:r>
              <a:rPr lang="en-US" sz="2361">
                <a:solidFill>
                  <a:srgbClr val="01003B"/>
                </a:solidFill>
                <a:latin typeface="Be Vietnam"/>
                <a:ea typeface="Be Vietnam"/>
                <a:cs typeface="Be Vietnam"/>
                <a:sym typeface="Be Vietnam"/>
              </a:rPr>
              <a:t> were </a:t>
            </a:r>
            <a:r>
              <a:rPr lang="en-US" sz="2361">
                <a:solidFill>
                  <a:srgbClr val="FF0000"/>
                </a:solidFill>
                <a:latin typeface="Be Vietnam"/>
                <a:ea typeface="Be Vietnam"/>
                <a:cs typeface="Be Vietnam"/>
                <a:sym typeface="Be Vietnam"/>
              </a:rPr>
              <a:t>difficult </a:t>
            </a:r>
            <a:r>
              <a:rPr lang="en-US" sz="2361">
                <a:solidFill>
                  <a:srgbClr val="01003B"/>
                </a:solidFill>
                <a:latin typeface="Be Vietnam"/>
                <a:ea typeface="Be Vietnam"/>
                <a:cs typeface="Be Vietnam"/>
                <a:sym typeface="Be Vietnam"/>
              </a:rPr>
              <a:t>to find </a:t>
            </a:r>
            <a:r>
              <a:rPr lang="en-US" sz="2361">
                <a:solidFill>
                  <a:srgbClr val="FF0000"/>
                </a:solidFill>
                <a:latin typeface="Be Vietnam"/>
                <a:ea typeface="Be Vietnam"/>
                <a:cs typeface="Be Vietnam"/>
                <a:sym typeface="Be Vietnam"/>
              </a:rPr>
              <a:t>linear transforms</a:t>
            </a:r>
            <a:r>
              <a:rPr lang="en-US" sz="2361">
                <a:solidFill>
                  <a:srgbClr val="01003B"/>
                </a:solidFill>
                <a:latin typeface="Be Vietnam"/>
                <a:ea typeface="Be Vietnam"/>
                <a:cs typeface="Be Vietnam"/>
                <a:sym typeface="Be Vietnam"/>
              </a:rPr>
              <a:t> were used.</a:t>
            </a:r>
          </a:p>
          <a:p>
            <a:pPr algn="l" marL="509920" indent="-254960" lvl="1">
              <a:lnSpc>
                <a:spcPts val="3778"/>
              </a:lnSpc>
              <a:buFont typeface="Arial"/>
              <a:buChar char="•"/>
            </a:pPr>
            <a:r>
              <a:rPr lang="en-US" sz="2361">
                <a:solidFill>
                  <a:srgbClr val="FF0000"/>
                </a:solidFill>
                <a:latin typeface="Be Vietnam"/>
                <a:ea typeface="Be Vietnam"/>
                <a:cs typeface="Be Vietnam"/>
                <a:sym typeface="Be Vietnam"/>
              </a:rPr>
              <a:t>20 rows</a:t>
            </a:r>
            <a:r>
              <a:rPr lang="en-US" sz="2361">
                <a:solidFill>
                  <a:srgbClr val="01003B"/>
                </a:solidFill>
                <a:latin typeface="Be Vietnam"/>
                <a:ea typeface="Be Vietnam"/>
                <a:cs typeface="Be Vietnam"/>
                <a:sym typeface="Be Vietnam"/>
              </a:rPr>
              <a:t> were randomly selected from data, </a:t>
            </a:r>
            <a:r>
              <a:rPr lang="en-US" sz="2361">
                <a:solidFill>
                  <a:srgbClr val="FF0000"/>
                </a:solidFill>
                <a:latin typeface="Be Vietnam"/>
                <a:ea typeface="Be Vietnam"/>
                <a:cs typeface="Be Vietnam"/>
                <a:sym typeface="Be Vietnam"/>
              </a:rPr>
              <a:t>using regression equation</a:t>
            </a:r>
            <a:r>
              <a:rPr lang="en-US" sz="2361">
                <a:solidFill>
                  <a:srgbClr val="01003B"/>
                </a:solidFill>
                <a:latin typeface="Be Vietnam"/>
                <a:ea typeface="Be Vietnam"/>
                <a:cs typeface="Be Vietnam"/>
                <a:sym typeface="Be Vietnam"/>
              </a:rPr>
              <a:t> </a:t>
            </a:r>
            <a:r>
              <a:rPr lang="en-US" sz="2361">
                <a:solidFill>
                  <a:srgbClr val="FF0000"/>
                </a:solidFill>
                <a:latin typeface="Be Vietnam"/>
                <a:ea typeface="Be Vietnam"/>
                <a:cs typeface="Be Vietnam"/>
                <a:sym typeface="Be Vietnam"/>
              </a:rPr>
              <a:t>output property were predicted</a:t>
            </a:r>
            <a:r>
              <a:rPr lang="en-US" sz="2361">
                <a:solidFill>
                  <a:srgbClr val="01003B"/>
                </a:solidFill>
                <a:latin typeface="Be Vietnam"/>
                <a:ea typeface="Be Vietnam"/>
                <a:cs typeface="Be Vietnam"/>
                <a:sym typeface="Be Vietnam"/>
              </a:rPr>
              <a:t> for all the 5 input.</a:t>
            </a:r>
          </a:p>
          <a:p>
            <a:pPr algn="l" marL="509920" indent="-254960" lvl="1">
              <a:lnSpc>
                <a:spcPts val="3778"/>
              </a:lnSpc>
              <a:buFont typeface="Arial"/>
              <a:buChar char="•"/>
            </a:pPr>
            <a:r>
              <a:rPr lang="en-US" sz="2361">
                <a:solidFill>
                  <a:srgbClr val="01003B"/>
                </a:solidFill>
                <a:latin typeface="Be Vietnam"/>
                <a:ea typeface="Be Vietnam"/>
                <a:cs typeface="Be Vietnam"/>
                <a:sym typeface="Be Vietnam"/>
              </a:rPr>
              <a:t>The target properties were then used in a consultation of the neural network to again predict the inputs.</a:t>
            </a:r>
          </a:p>
          <a:p>
            <a:pPr algn="l" marL="509920" indent="-254960" lvl="1">
              <a:lnSpc>
                <a:spcPts val="3778"/>
              </a:lnSpc>
              <a:buFont typeface="Arial"/>
              <a:buChar char="•"/>
            </a:pPr>
            <a:r>
              <a:rPr lang="en-US" sz="2361">
                <a:solidFill>
                  <a:srgbClr val="01003B"/>
                </a:solidFill>
                <a:latin typeface="Be Vietnam"/>
                <a:ea typeface="Be Vietnam"/>
                <a:cs typeface="Be Vietnam"/>
                <a:sym typeface="Be Vietnam"/>
              </a:rPr>
              <a:t>So we plotted compaction pressure v/s desired material density for those 20 randomly selected density output. </a:t>
            </a:r>
          </a:p>
          <a:p>
            <a:pPr algn="l">
              <a:lnSpc>
                <a:spcPts val="3778"/>
              </a:lnSpc>
            </a:pPr>
          </a:p>
        </p:txBody>
      </p:sp>
      <p:sp>
        <p:nvSpPr>
          <p:cNvPr name="TextBox 12" id="12"/>
          <p:cNvSpPr txBox="true"/>
          <p:nvPr/>
        </p:nvSpPr>
        <p:spPr>
          <a:xfrm rot="0">
            <a:off x="6773651" y="2227964"/>
            <a:ext cx="6188436" cy="610028"/>
          </a:xfrm>
          <a:prstGeom prst="rect">
            <a:avLst/>
          </a:prstGeom>
        </p:spPr>
        <p:txBody>
          <a:bodyPr anchor="t" rtlCol="false" tIns="0" lIns="0" bIns="0" rIns="0">
            <a:spAutoFit/>
          </a:bodyPr>
          <a:lstStyle/>
          <a:p>
            <a:pPr algn="l">
              <a:lnSpc>
                <a:spcPts val="4997"/>
              </a:lnSpc>
              <a:spcBef>
                <a:spcPct val="0"/>
              </a:spcBef>
            </a:pPr>
            <a:r>
              <a:rPr lang="en-US" b="true" sz="3569" spc="-82">
                <a:solidFill>
                  <a:srgbClr val="01003B"/>
                </a:solidFill>
                <a:latin typeface="Be Vietnam Ultra-Bold"/>
                <a:ea typeface="Be Vietnam Ultra-Bold"/>
                <a:cs typeface="Be Vietnam Ultra-Bold"/>
                <a:sym typeface="Be Vietnam Ultra-Bold"/>
              </a:rPr>
              <a:t>COMPARISON OF RESULT</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Freeform 3" id="3"/>
          <p:cNvSpPr/>
          <p:nvPr/>
        </p:nvSpPr>
        <p:spPr>
          <a:xfrm flipH="false" flipV="false" rot="0">
            <a:off x="5929891" y="1380612"/>
            <a:ext cx="7291271" cy="6115554"/>
          </a:xfrm>
          <a:custGeom>
            <a:avLst/>
            <a:gdLst/>
            <a:ahLst/>
            <a:cxnLst/>
            <a:rect r="r" b="b" t="t" l="l"/>
            <a:pathLst>
              <a:path h="6115554" w="7291271">
                <a:moveTo>
                  <a:pt x="0" y="0"/>
                </a:moveTo>
                <a:lnTo>
                  <a:pt x="7291271" y="0"/>
                </a:lnTo>
                <a:lnTo>
                  <a:pt x="7291271" y="6115554"/>
                </a:lnTo>
                <a:lnTo>
                  <a:pt x="0" y="6115554"/>
                </a:lnTo>
                <a:lnTo>
                  <a:pt x="0" y="0"/>
                </a:lnTo>
                <a:close/>
              </a:path>
            </a:pathLst>
          </a:custGeom>
          <a:blipFill>
            <a:blip r:embed="rId3"/>
            <a:stretch>
              <a:fillRect l="0" t="0" r="0" b="0"/>
            </a:stretch>
          </a:blipFill>
        </p:spPr>
      </p:sp>
      <p:sp>
        <p:nvSpPr>
          <p:cNvPr name="Freeform 4" id="4"/>
          <p:cNvSpPr/>
          <p:nvPr/>
        </p:nvSpPr>
        <p:spPr>
          <a:xfrm flipH="false" flipV="false" rot="8214178">
            <a:off x="3603882" y="2114762"/>
            <a:ext cx="2418879" cy="683333"/>
          </a:xfrm>
          <a:custGeom>
            <a:avLst/>
            <a:gdLst/>
            <a:ahLst/>
            <a:cxnLst/>
            <a:rect r="r" b="b" t="t" l="l"/>
            <a:pathLst>
              <a:path h="683333" w="2418879">
                <a:moveTo>
                  <a:pt x="0" y="0"/>
                </a:moveTo>
                <a:lnTo>
                  <a:pt x="2418879" y="0"/>
                </a:lnTo>
                <a:lnTo>
                  <a:pt x="2418879" y="683333"/>
                </a:lnTo>
                <a:lnTo>
                  <a:pt x="0" y="6833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0083" y="3448757"/>
            <a:ext cx="4219360" cy="1979264"/>
          </a:xfrm>
          <a:custGeom>
            <a:avLst/>
            <a:gdLst/>
            <a:ahLst/>
            <a:cxnLst/>
            <a:rect r="r" b="b" t="t" l="l"/>
            <a:pathLst>
              <a:path h="1979264" w="4219360">
                <a:moveTo>
                  <a:pt x="0" y="0"/>
                </a:moveTo>
                <a:lnTo>
                  <a:pt x="4219360" y="0"/>
                </a:lnTo>
                <a:lnTo>
                  <a:pt x="4219360" y="1979264"/>
                </a:lnTo>
                <a:lnTo>
                  <a:pt x="0" y="19792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78244" y="349250"/>
            <a:ext cx="19907542" cy="679450"/>
          </a:xfrm>
          <a:prstGeom prst="rect">
            <a:avLst/>
          </a:prstGeom>
        </p:spPr>
        <p:txBody>
          <a:bodyPr anchor="t" rtlCol="false" tIns="0" lIns="0" bIns="0" rIns="0">
            <a:spAutoFit/>
          </a:bodyPr>
          <a:lstStyle/>
          <a:p>
            <a:pPr algn="ctr">
              <a:lnSpc>
                <a:spcPts val="5599"/>
              </a:lnSpc>
              <a:spcBef>
                <a:spcPct val="0"/>
              </a:spcBef>
            </a:pPr>
            <a:r>
              <a:rPr lang="en-US" b="true" sz="3999">
                <a:solidFill>
                  <a:srgbClr val="01003B"/>
                </a:solidFill>
                <a:latin typeface="Be Vietnam Ultra-Bold"/>
                <a:ea typeface="Be Vietnam Ultra-Bold"/>
                <a:cs typeface="Be Vietnam Ultra-Bold"/>
                <a:sym typeface="Be Vietnam Ultra-Bold"/>
              </a:rPr>
              <a:t>COMPARISON OF STATISTICAL AND NEURAL NETWORK MODELS</a:t>
            </a:r>
          </a:p>
        </p:txBody>
      </p:sp>
      <p:sp>
        <p:nvSpPr>
          <p:cNvPr name="TextBox 7" id="7"/>
          <p:cNvSpPr txBox="true"/>
          <p:nvPr/>
        </p:nvSpPr>
        <p:spPr>
          <a:xfrm rot="0">
            <a:off x="1450083" y="3711314"/>
            <a:ext cx="4219360" cy="1406524"/>
          </a:xfrm>
          <a:prstGeom prst="rect">
            <a:avLst/>
          </a:prstGeom>
        </p:spPr>
        <p:txBody>
          <a:bodyPr anchor="t" rtlCol="false" tIns="0" lIns="0" bIns="0" rIns="0">
            <a:spAutoFit/>
          </a:bodyPr>
          <a:lstStyle/>
          <a:p>
            <a:pPr algn="ctr">
              <a:lnSpc>
                <a:spcPts val="2800"/>
              </a:lnSpc>
              <a:spcBef>
                <a:spcPct val="0"/>
              </a:spcBef>
            </a:pPr>
            <a:r>
              <a:rPr lang="en-US" b="true" sz="2000">
                <a:solidFill>
                  <a:srgbClr val="01003B"/>
                </a:solidFill>
                <a:latin typeface="Be Vietnam Medium"/>
                <a:ea typeface="Be Vietnam Medium"/>
                <a:cs typeface="Be Vietnam Medium"/>
                <a:sym typeface="Be Vietnam Medium"/>
              </a:rPr>
              <a:t>It can be seen that for most of the density values, the pressure value   for O  is approached more closely by the X than the +</a:t>
            </a:r>
          </a:p>
        </p:txBody>
      </p:sp>
      <p:sp>
        <p:nvSpPr>
          <p:cNvPr name="TextBox 8" id="8"/>
          <p:cNvSpPr txBox="true"/>
          <p:nvPr/>
        </p:nvSpPr>
        <p:spPr>
          <a:xfrm rot="0">
            <a:off x="168184" y="7628521"/>
            <a:ext cx="2050335" cy="481873"/>
          </a:xfrm>
          <a:prstGeom prst="rect">
            <a:avLst/>
          </a:prstGeom>
        </p:spPr>
        <p:txBody>
          <a:bodyPr anchor="t" rtlCol="false" tIns="0" lIns="0" bIns="0" rIns="0">
            <a:spAutoFit/>
          </a:bodyPr>
          <a:lstStyle/>
          <a:p>
            <a:pPr algn="ctr">
              <a:lnSpc>
                <a:spcPts val="3921"/>
              </a:lnSpc>
            </a:pPr>
            <a:r>
              <a:rPr lang="en-US" sz="2800" b="true">
                <a:solidFill>
                  <a:srgbClr val="01003B"/>
                </a:solidFill>
                <a:latin typeface="Canva Sans Bold"/>
                <a:ea typeface="Canva Sans Bold"/>
                <a:cs typeface="Canva Sans Bold"/>
                <a:sym typeface="Canva Sans Bold"/>
              </a:rPr>
              <a:t>Conclusion:</a:t>
            </a:r>
          </a:p>
        </p:txBody>
      </p:sp>
      <p:sp>
        <p:nvSpPr>
          <p:cNvPr name="TextBox 9" id="9"/>
          <p:cNvSpPr txBox="true"/>
          <p:nvPr/>
        </p:nvSpPr>
        <p:spPr>
          <a:xfrm rot="0">
            <a:off x="168184" y="8355013"/>
            <a:ext cx="16526854" cy="1758949"/>
          </a:xfrm>
          <a:prstGeom prst="rect">
            <a:avLst/>
          </a:prstGeom>
        </p:spPr>
        <p:txBody>
          <a:bodyPr anchor="t" rtlCol="false" tIns="0" lIns="0" bIns="0" rIns="0">
            <a:spAutoFit/>
          </a:bodyPr>
          <a:lstStyle/>
          <a:p>
            <a:pPr algn="l" marL="431807" indent="-215904" lvl="1">
              <a:lnSpc>
                <a:spcPts val="2800"/>
              </a:lnSpc>
              <a:buFont typeface="Arial"/>
              <a:buChar char="•"/>
            </a:pPr>
            <a:r>
              <a:rPr lang="en-US" b="true" sz="2000">
                <a:solidFill>
                  <a:srgbClr val="01003B"/>
                </a:solidFill>
                <a:latin typeface="Be Vietnam Medium"/>
                <a:ea typeface="Be Vietnam Medium"/>
                <a:cs typeface="Be Vietnam Medium"/>
                <a:sym typeface="Be Vietnam Medium"/>
              </a:rPr>
              <a:t>The system also demonstrates how neural network methods can be combined with rule-based inferencing for process modeling.</a:t>
            </a:r>
          </a:p>
          <a:p>
            <a:pPr algn="l">
              <a:lnSpc>
                <a:spcPts val="2800"/>
              </a:lnSpc>
            </a:pPr>
          </a:p>
          <a:p>
            <a:pPr algn="l" marL="431807" indent="-215904" lvl="1">
              <a:lnSpc>
                <a:spcPts val="2800"/>
              </a:lnSpc>
              <a:buFont typeface="Arial"/>
              <a:buChar char="•"/>
            </a:pPr>
            <a:r>
              <a:rPr lang="en-US" b="true" sz="2000">
                <a:solidFill>
                  <a:srgbClr val="01003B"/>
                </a:solidFill>
                <a:latin typeface="Be Vietnam Medium"/>
                <a:ea typeface="Be Vietnam Medium"/>
                <a:cs typeface="Be Vietnam Medium"/>
                <a:sym typeface="Be Vietnam Medium"/>
              </a:rPr>
              <a:t>Finally the performance of the network was compared to regression analysis for solution of the inverse problem in P/ M.</a:t>
            </a:r>
          </a:p>
          <a:p>
            <a:pPr algn="l">
              <a:lnSpc>
                <a:spcPts val="2800"/>
              </a:lnSpc>
            </a:pPr>
          </a:p>
          <a:p>
            <a:pPr algn="l" marL="431807" indent="-215904" lvl="1">
              <a:lnSpc>
                <a:spcPts val="2800"/>
              </a:lnSpc>
              <a:buFont typeface="Arial"/>
              <a:buChar char="•"/>
            </a:pPr>
            <a:r>
              <a:rPr lang="en-US" b="true" sz="2000">
                <a:solidFill>
                  <a:srgbClr val="01003B"/>
                </a:solidFill>
                <a:latin typeface="Be Vietnam Medium"/>
                <a:ea typeface="Be Vietnam Medium"/>
                <a:cs typeface="Be Vietnam Medium"/>
                <a:sym typeface="Be Vietnam Medium"/>
              </a:rPr>
              <a:t>This study has demonstrated that neural networks are particularly well suited to generating P/M materials selec- tion advice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Freeform 3" id="3"/>
          <p:cNvSpPr/>
          <p:nvPr/>
        </p:nvSpPr>
        <p:spPr>
          <a:xfrm flipH="false" flipV="false" rot="0">
            <a:off x="4242239" y="647700"/>
            <a:ext cx="1017411" cy="1017411"/>
          </a:xfrm>
          <a:custGeom>
            <a:avLst/>
            <a:gdLst/>
            <a:ahLst/>
            <a:cxnLst/>
            <a:rect r="r" b="b" t="t" l="l"/>
            <a:pathLst>
              <a:path h="1017411" w="1017411">
                <a:moveTo>
                  <a:pt x="0" y="0"/>
                </a:moveTo>
                <a:lnTo>
                  <a:pt x="1017412" y="0"/>
                </a:lnTo>
                <a:lnTo>
                  <a:pt x="1017412" y="1017411"/>
                </a:lnTo>
                <a:lnTo>
                  <a:pt x="0" y="10174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71668" y="600075"/>
            <a:ext cx="4070572" cy="809625"/>
          </a:xfrm>
          <a:prstGeom prst="rect">
            <a:avLst/>
          </a:prstGeom>
        </p:spPr>
        <p:txBody>
          <a:bodyPr anchor="t" rtlCol="false" tIns="0" lIns="0" bIns="0" rIns="0">
            <a:spAutoFit/>
          </a:bodyPr>
          <a:lstStyle/>
          <a:p>
            <a:pPr algn="l" marL="0" indent="0" lvl="0">
              <a:lnSpc>
                <a:spcPts val="6450"/>
              </a:lnSpc>
            </a:pPr>
            <a:r>
              <a:rPr lang="en-US" b="true" sz="5000">
                <a:solidFill>
                  <a:srgbClr val="01003B"/>
                </a:solidFill>
                <a:latin typeface="Be Vietnam Ultra-Bold"/>
                <a:ea typeface="Be Vietnam Ultra-Bold"/>
                <a:cs typeface="Be Vietnam Ultra-Bold"/>
                <a:sym typeface="Be Vietnam Ultra-Bold"/>
              </a:rPr>
              <a:t>REFERENCES</a:t>
            </a:r>
          </a:p>
        </p:txBody>
      </p:sp>
      <p:sp>
        <p:nvSpPr>
          <p:cNvPr name="AutoShape 5" id="5"/>
          <p:cNvSpPr/>
          <p:nvPr/>
        </p:nvSpPr>
        <p:spPr>
          <a:xfrm>
            <a:off x="5442956" y="-168895"/>
            <a:ext cx="19050" cy="10905668"/>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5864456" y="1946707"/>
            <a:ext cx="11394844" cy="2463799"/>
          </a:xfrm>
          <a:prstGeom prst="rect">
            <a:avLst/>
          </a:prstGeom>
        </p:spPr>
        <p:txBody>
          <a:bodyPr anchor="t" rtlCol="false" tIns="0" lIns="0" bIns="0" rIns="0">
            <a:spAutoFit/>
          </a:bodyPr>
          <a:lstStyle/>
          <a:p>
            <a:pPr algn="l" marL="431807" indent="-215904" lvl="1">
              <a:lnSpc>
                <a:spcPts val="2800"/>
              </a:lnSpc>
              <a:buFont typeface="Arial"/>
              <a:buChar char="•"/>
            </a:pPr>
            <a:r>
              <a:rPr lang="en-US" b="true" sz="2000" u="sng">
                <a:solidFill>
                  <a:srgbClr val="01003B"/>
                </a:solidFill>
                <a:latin typeface="Be Vietnam Medium"/>
                <a:ea typeface="Be Vietnam Medium"/>
                <a:cs typeface="Be Vietnam Medium"/>
                <a:sym typeface="Be Vietnam Medium"/>
                <a:hlinkClick r:id="rId5" tooltip="https://doi.org/10.1016/S0954-1810(99)00026-6"/>
              </a:rPr>
              <a:t>https://doi.org/10.1016/S0954-1810(99)00026-6.</a:t>
            </a:r>
          </a:p>
          <a:p>
            <a:pPr algn="l">
              <a:lnSpc>
                <a:spcPts val="2800"/>
              </a:lnSpc>
            </a:pPr>
          </a:p>
          <a:p>
            <a:pPr algn="l" marL="431807" indent="-215904" lvl="1">
              <a:lnSpc>
                <a:spcPts val="2800"/>
              </a:lnSpc>
              <a:buFont typeface="Arial"/>
              <a:buChar char="•"/>
            </a:pPr>
            <a:r>
              <a:rPr lang="en-US" b="true" sz="2000" u="sng">
                <a:solidFill>
                  <a:srgbClr val="01003B"/>
                </a:solidFill>
                <a:latin typeface="Be Vietnam Medium"/>
                <a:ea typeface="Be Vietnam Medium"/>
                <a:cs typeface="Be Vietnam Medium"/>
                <a:sym typeface="Be Vietnam Medium"/>
                <a:hlinkClick r:id="rId6" tooltip="https://doi.org/10.1016/j.asoc.2014.11.011"/>
              </a:rPr>
              <a:t>https://doi.org/10.1016/j.asoc.2014.11.011</a:t>
            </a:r>
          </a:p>
          <a:p>
            <a:pPr algn="l">
              <a:lnSpc>
                <a:spcPts val="2800"/>
              </a:lnSpc>
            </a:pPr>
          </a:p>
          <a:p>
            <a:pPr algn="l" marL="431807" indent="-215904" lvl="1">
              <a:lnSpc>
                <a:spcPts val="2800"/>
              </a:lnSpc>
              <a:buFont typeface="Arial"/>
              <a:buChar char="•"/>
            </a:pPr>
            <a:r>
              <a:rPr lang="en-US" b="true" sz="2000" u="sng">
                <a:solidFill>
                  <a:srgbClr val="01003B"/>
                </a:solidFill>
                <a:latin typeface="Be Vietnam Medium"/>
                <a:ea typeface="Be Vietnam Medium"/>
                <a:cs typeface="Be Vietnam Medium"/>
                <a:sym typeface="Be Vietnam Medium"/>
                <a:hlinkClick r:id="rId7" tooltip="https://doi.org/10.1016/j.matdes.2011.02.049"/>
              </a:rPr>
              <a:t>https://doi.org/10.1016/j.matdes.2011.02.049</a:t>
            </a:r>
          </a:p>
          <a:p>
            <a:pPr algn="l">
              <a:lnSpc>
                <a:spcPts val="2800"/>
              </a:lnSpc>
            </a:pPr>
          </a:p>
          <a:p>
            <a:pPr algn="l" marL="431807" indent="-215904" lvl="1">
              <a:lnSpc>
                <a:spcPts val="2800"/>
              </a:lnSpc>
              <a:buFont typeface="Arial"/>
              <a:buChar char="•"/>
            </a:pPr>
            <a:r>
              <a:rPr lang="en-US" b="true" sz="2000" u="sng">
                <a:solidFill>
                  <a:srgbClr val="01003B"/>
                </a:solidFill>
                <a:latin typeface="Be Vietnam Medium"/>
                <a:ea typeface="Be Vietnam Medium"/>
                <a:cs typeface="Be Vietnam Medium"/>
                <a:sym typeface="Be Vietnam Medium"/>
                <a:hlinkClick r:id="rId8" tooltip="https://doi.org/10.1016/S0924-0136(01)01198-0"/>
              </a:rPr>
              <a:t>https://doi.org/10.1016/S0924-0136(01)01198-0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5931576" y="3332887"/>
            <a:ext cx="6771242" cy="786881"/>
            <a:chOff x="0" y="0"/>
            <a:chExt cx="3497138" cy="406400"/>
          </a:xfrm>
        </p:grpSpPr>
        <p:sp>
          <p:nvSpPr>
            <p:cNvPr name="Freeform 4" id="4"/>
            <p:cNvSpPr/>
            <p:nvPr/>
          </p:nvSpPr>
          <p:spPr>
            <a:xfrm flipH="false" flipV="false" rot="0">
              <a:off x="0" y="0"/>
              <a:ext cx="3497138" cy="406400"/>
            </a:xfrm>
            <a:custGeom>
              <a:avLst/>
              <a:gdLst/>
              <a:ahLst/>
              <a:cxnLst/>
              <a:rect r="r" b="b" t="t" l="l"/>
              <a:pathLst>
                <a:path h="406400" w="3497138">
                  <a:moveTo>
                    <a:pt x="3293938" y="0"/>
                  </a:moveTo>
                  <a:cubicBezTo>
                    <a:pt x="3406162" y="0"/>
                    <a:pt x="3497138" y="90976"/>
                    <a:pt x="3497138" y="203200"/>
                  </a:cubicBezTo>
                  <a:cubicBezTo>
                    <a:pt x="3497138" y="315424"/>
                    <a:pt x="3406162" y="406400"/>
                    <a:pt x="3293938"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85725" cap="sq">
              <a:solidFill>
                <a:srgbClr val="48CFAE"/>
              </a:solidFill>
              <a:prstDash val="solid"/>
              <a:miter/>
            </a:ln>
          </p:spPr>
        </p:sp>
        <p:sp>
          <p:nvSpPr>
            <p:cNvPr name="TextBox 5" id="5"/>
            <p:cNvSpPr txBox="true"/>
            <p:nvPr/>
          </p:nvSpPr>
          <p:spPr>
            <a:xfrm>
              <a:off x="0" y="-57150"/>
              <a:ext cx="3497138" cy="463550"/>
            </a:xfrm>
            <a:prstGeom prst="rect">
              <a:avLst/>
            </a:prstGeom>
          </p:spPr>
          <p:txBody>
            <a:bodyPr anchor="ctr" rtlCol="false" tIns="50800" lIns="50800" bIns="50800" rIns="50800"/>
            <a:lstStyle/>
            <a:p>
              <a:pPr algn="ctr">
                <a:lnSpc>
                  <a:spcPts val="4480"/>
                </a:lnSpc>
              </a:pPr>
            </a:p>
          </p:txBody>
        </p:sp>
      </p:grpSp>
      <p:grpSp>
        <p:nvGrpSpPr>
          <p:cNvPr name="Group 6" id="6"/>
          <p:cNvGrpSpPr/>
          <p:nvPr/>
        </p:nvGrpSpPr>
        <p:grpSpPr>
          <a:xfrm rot="0">
            <a:off x="5931576" y="3154534"/>
            <a:ext cx="1143989" cy="114398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6B"/>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grpSp>
        <p:nvGrpSpPr>
          <p:cNvPr name="Group 9" id="9"/>
          <p:cNvGrpSpPr/>
          <p:nvPr/>
        </p:nvGrpSpPr>
        <p:grpSpPr>
          <a:xfrm rot="0">
            <a:off x="5918848" y="5730123"/>
            <a:ext cx="6783971" cy="788361"/>
            <a:chOff x="0" y="0"/>
            <a:chExt cx="3497138" cy="406400"/>
          </a:xfrm>
        </p:grpSpPr>
        <p:sp>
          <p:nvSpPr>
            <p:cNvPr name="Freeform 10" id="10"/>
            <p:cNvSpPr/>
            <p:nvPr/>
          </p:nvSpPr>
          <p:spPr>
            <a:xfrm flipH="false" flipV="false" rot="0">
              <a:off x="0" y="0"/>
              <a:ext cx="3497138" cy="406400"/>
            </a:xfrm>
            <a:custGeom>
              <a:avLst/>
              <a:gdLst/>
              <a:ahLst/>
              <a:cxnLst/>
              <a:rect r="r" b="b" t="t" l="l"/>
              <a:pathLst>
                <a:path h="406400" w="3497138">
                  <a:moveTo>
                    <a:pt x="3293938" y="0"/>
                  </a:moveTo>
                  <a:cubicBezTo>
                    <a:pt x="3406162" y="0"/>
                    <a:pt x="3497138" y="90976"/>
                    <a:pt x="3497138" y="203200"/>
                  </a:cubicBezTo>
                  <a:cubicBezTo>
                    <a:pt x="3497138" y="315424"/>
                    <a:pt x="3406162" y="406400"/>
                    <a:pt x="3293938"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85725" cap="sq">
              <a:solidFill>
                <a:srgbClr val="48CFAE"/>
              </a:solidFill>
              <a:prstDash val="solid"/>
              <a:miter/>
            </a:ln>
          </p:spPr>
        </p:sp>
        <p:sp>
          <p:nvSpPr>
            <p:cNvPr name="TextBox 11" id="11"/>
            <p:cNvSpPr txBox="true"/>
            <p:nvPr/>
          </p:nvSpPr>
          <p:spPr>
            <a:xfrm>
              <a:off x="0" y="-57150"/>
              <a:ext cx="3497138" cy="463550"/>
            </a:xfrm>
            <a:prstGeom prst="rect">
              <a:avLst/>
            </a:prstGeom>
          </p:spPr>
          <p:txBody>
            <a:bodyPr anchor="ctr" rtlCol="false" tIns="50800" lIns="50800" bIns="50800" rIns="50800"/>
            <a:lstStyle/>
            <a:p>
              <a:pPr algn="ctr">
                <a:lnSpc>
                  <a:spcPts val="4480"/>
                </a:lnSpc>
              </a:pPr>
            </a:p>
          </p:txBody>
        </p:sp>
      </p:grpSp>
      <p:grpSp>
        <p:nvGrpSpPr>
          <p:cNvPr name="Group 12" id="12"/>
          <p:cNvGrpSpPr/>
          <p:nvPr/>
        </p:nvGrpSpPr>
        <p:grpSpPr>
          <a:xfrm rot="0">
            <a:off x="5918848" y="5551234"/>
            <a:ext cx="1146139" cy="114613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6B"/>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grpSp>
        <p:nvGrpSpPr>
          <p:cNvPr name="Group 15" id="15"/>
          <p:cNvGrpSpPr/>
          <p:nvPr/>
        </p:nvGrpSpPr>
        <p:grpSpPr>
          <a:xfrm rot="8100000">
            <a:off x="-1162304" y="1886970"/>
            <a:ext cx="5383169" cy="5562444"/>
            <a:chOff x="0" y="0"/>
            <a:chExt cx="1028611" cy="1062867"/>
          </a:xfrm>
        </p:grpSpPr>
        <p:sp>
          <p:nvSpPr>
            <p:cNvPr name="Freeform 16" id="16"/>
            <p:cNvSpPr/>
            <p:nvPr/>
          </p:nvSpPr>
          <p:spPr>
            <a:xfrm flipH="false" flipV="false" rot="0">
              <a:off x="0" y="0"/>
              <a:ext cx="1028611" cy="1062867"/>
            </a:xfrm>
            <a:custGeom>
              <a:avLst/>
              <a:gdLst/>
              <a:ahLst/>
              <a:cxnLst/>
              <a:rect r="r" b="b" t="t" l="l"/>
              <a:pathLst>
                <a:path h="1062867" w="1028611">
                  <a:moveTo>
                    <a:pt x="20134" y="0"/>
                  </a:moveTo>
                  <a:lnTo>
                    <a:pt x="1008477" y="0"/>
                  </a:lnTo>
                  <a:cubicBezTo>
                    <a:pt x="1019597" y="0"/>
                    <a:pt x="1028611" y="9014"/>
                    <a:pt x="1028611" y="20134"/>
                  </a:cubicBezTo>
                  <a:lnTo>
                    <a:pt x="1028611" y="1042733"/>
                  </a:lnTo>
                  <a:cubicBezTo>
                    <a:pt x="1028611" y="1053853"/>
                    <a:pt x="1019597" y="1062867"/>
                    <a:pt x="1008477" y="1062867"/>
                  </a:cubicBezTo>
                  <a:lnTo>
                    <a:pt x="20134" y="1062867"/>
                  </a:lnTo>
                  <a:cubicBezTo>
                    <a:pt x="9014" y="1062867"/>
                    <a:pt x="0" y="1053853"/>
                    <a:pt x="0" y="1042733"/>
                  </a:cubicBezTo>
                  <a:lnTo>
                    <a:pt x="0" y="20134"/>
                  </a:lnTo>
                  <a:cubicBezTo>
                    <a:pt x="0" y="9014"/>
                    <a:pt x="9014" y="0"/>
                    <a:pt x="20134" y="0"/>
                  </a:cubicBezTo>
                  <a:close/>
                </a:path>
              </a:pathLst>
            </a:custGeom>
            <a:gradFill rotWithShape="true">
              <a:gsLst>
                <a:gs pos="0">
                  <a:srgbClr val="48CFAE">
                    <a:alpha val="100000"/>
                  </a:srgbClr>
                </a:gs>
                <a:gs pos="100000">
                  <a:srgbClr val="006D83">
                    <a:alpha val="100000"/>
                  </a:srgbClr>
                </a:gs>
              </a:gsLst>
              <a:lin ang="0"/>
            </a:gradFill>
          </p:spPr>
        </p:sp>
        <p:sp>
          <p:nvSpPr>
            <p:cNvPr name="TextBox 17" id="17"/>
            <p:cNvSpPr txBox="true"/>
            <p:nvPr/>
          </p:nvSpPr>
          <p:spPr>
            <a:xfrm>
              <a:off x="0" y="-47625"/>
              <a:ext cx="1028611" cy="1110492"/>
            </a:xfrm>
            <a:prstGeom prst="rect">
              <a:avLst/>
            </a:prstGeom>
          </p:spPr>
          <p:txBody>
            <a:bodyPr anchor="ctr" rtlCol="false" tIns="50800" lIns="50800" bIns="50800" rIns="50800"/>
            <a:lstStyle/>
            <a:p>
              <a:pPr algn="ctr">
                <a:lnSpc>
                  <a:spcPts val="2800"/>
                </a:lnSpc>
              </a:pPr>
            </a:p>
          </p:txBody>
        </p:sp>
      </p:grpSp>
      <p:grpSp>
        <p:nvGrpSpPr>
          <p:cNvPr name="Group 18" id="18"/>
          <p:cNvGrpSpPr/>
          <p:nvPr/>
        </p:nvGrpSpPr>
        <p:grpSpPr>
          <a:xfrm rot="8100000">
            <a:off x="-4065735" y="6573339"/>
            <a:ext cx="4726754" cy="472675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22931" y="0"/>
                  </a:moveTo>
                  <a:lnTo>
                    <a:pt x="789869" y="0"/>
                  </a:lnTo>
                  <a:cubicBezTo>
                    <a:pt x="802534" y="0"/>
                    <a:pt x="812800" y="10266"/>
                    <a:pt x="812800" y="22931"/>
                  </a:cubicBezTo>
                  <a:lnTo>
                    <a:pt x="812800" y="789869"/>
                  </a:lnTo>
                  <a:cubicBezTo>
                    <a:pt x="812800" y="802534"/>
                    <a:pt x="802534" y="812800"/>
                    <a:pt x="789869" y="812800"/>
                  </a:cubicBezTo>
                  <a:lnTo>
                    <a:pt x="22931" y="812800"/>
                  </a:lnTo>
                  <a:cubicBezTo>
                    <a:pt x="10266" y="812800"/>
                    <a:pt x="0" y="802534"/>
                    <a:pt x="0" y="789869"/>
                  </a:cubicBezTo>
                  <a:lnTo>
                    <a:pt x="0" y="22931"/>
                  </a:lnTo>
                  <a:cubicBezTo>
                    <a:pt x="0" y="10266"/>
                    <a:pt x="10266" y="0"/>
                    <a:pt x="22931" y="0"/>
                  </a:cubicBezTo>
                  <a:close/>
                </a:path>
              </a:pathLst>
            </a:custGeom>
            <a:gradFill rotWithShape="true">
              <a:gsLst>
                <a:gs pos="0">
                  <a:srgbClr val="48CFAE">
                    <a:alpha val="100000"/>
                  </a:srgbClr>
                </a:gs>
                <a:gs pos="100000">
                  <a:srgbClr val="006D83">
                    <a:alpha val="100000"/>
                  </a:srgbClr>
                </a:gs>
              </a:gsLst>
              <a:lin ang="0"/>
            </a:gra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1" id="21"/>
          <p:cNvGrpSpPr/>
          <p:nvPr/>
        </p:nvGrpSpPr>
        <p:grpSpPr>
          <a:xfrm rot="2700000">
            <a:off x="1307129" y="8444733"/>
            <a:ext cx="983965" cy="98396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110153" y="0"/>
                  </a:moveTo>
                  <a:lnTo>
                    <a:pt x="702647" y="0"/>
                  </a:lnTo>
                  <a:cubicBezTo>
                    <a:pt x="731861" y="0"/>
                    <a:pt x="759879" y="11605"/>
                    <a:pt x="780537" y="32263"/>
                  </a:cubicBezTo>
                  <a:cubicBezTo>
                    <a:pt x="801195" y="52921"/>
                    <a:pt x="812800" y="80939"/>
                    <a:pt x="812800" y="110153"/>
                  </a:cubicBezTo>
                  <a:lnTo>
                    <a:pt x="812800" y="702647"/>
                  </a:lnTo>
                  <a:cubicBezTo>
                    <a:pt x="812800" y="731861"/>
                    <a:pt x="801195" y="759879"/>
                    <a:pt x="780537" y="780537"/>
                  </a:cubicBezTo>
                  <a:cubicBezTo>
                    <a:pt x="759879" y="801195"/>
                    <a:pt x="731861" y="812800"/>
                    <a:pt x="702647" y="812800"/>
                  </a:cubicBezTo>
                  <a:lnTo>
                    <a:pt x="110153" y="812800"/>
                  </a:lnTo>
                  <a:cubicBezTo>
                    <a:pt x="80939" y="812800"/>
                    <a:pt x="52921" y="801195"/>
                    <a:pt x="32263" y="780537"/>
                  </a:cubicBezTo>
                  <a:cubicBezTo>
                    <a:pt x="11605" y="759879"/>
                    <a:pt x="0" y="731861"/>
                    <a:pt x="0" y="702647"/>
                  </a:cubicBezTo>
                  <a:lnTo>
                    <a:pt x="0" y="110153"/>
                  </a:lnTo>
                  <a:cubicBezTo>
                    <a:pt x="0" y="80939"/>
                    <a:pt x="11605" y="52921"/>
                    <a:pt x="32263" y="32263"/>
                  </a:cubicBezTo>
                  <a:cubicBezTo>
                    <a:pt x="52921" y="11605"/>
                    <a:pt x="80939" y="0"/>
                    <a:pt x="110153" y="0"/>
                  </a:cubicBezTo>
                  <a:close/>
                </a:path>
              </a:pathLst>
            </a:custGeom>
            <a:solidFill>
              <a:srgbClr val="33326B"/>
            </a:solidFill>
          </p:spPr>
        </p:sp>
        <p:sp>
          <p:nvSpPr>
            <p:cNvPr name="TextBox 23" id="23"/>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4" id="24"/>
          <p:cNvGrpSpPr/>
          <p:nvPr/>
        </p:nvGrpSpPr>
        <p:grpSpPr>
          <a:xfrm rot="8100000">
            <a:off x="425950" y="-3780120"/>
            <a:ext cx="4726754" cy="4726754"/>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22931" y="0"/>
                  </a:moveTo>
                  <a:lnTo>
                    <a:pt x="789869" y="0"/>
                  </a:lnTo>
                  <a:cubicBezTo>
                    <a:pt x="802534" y="0"/>
                    <a:pt x="812800" y="10266"/>
                    <a:pt x="812800" y="22931"/>
                  </a:cubicBezTo>
                  <a:lnTo>
                    <a:pt x="812800" y="789869"/>
                  </a:lnTo>
                  <a:cubicBezTo>
                    <a:pt x="812800" y="802534"/>
                    <a:pt x="802534" y="812800"/>
                    <a:pt x="789869" y="812800"/>
                  </a:cubicBezTo>
                  <a:lnTo>
                    <a:pt x="22931" y="812800"/>
                  </a:lnTo>
                  <a:cubicBezTo>
                    <a:pt x="10266" y="812800"/>
                    <a:pt x="0" y="802534"/>
                    <a:pt x="0" y="789869"/>
                  </a:cubicBezTo>
                  <a:lnTo>
                    <a:pt x="0" y="22931"/>
                  </a:lnTo>
                  <a:cubicBezTo>
                    <a:pt x="0" y="10266"/>
                    <a:pt x="10266" y="0"/>
                    <a:pt x="22931" y="0"/>
                  </a:cubicBezTo>
                  <a:close/>
                </a:path>
              </a:pathLst>
            </a:custGeom>
            <a:gradFill rotWithShape="true">
              <a:gsLst>
                <a:gs pos="0">
                  <a:srgbClr val="48CFAE">
                    <a:alpha val="100000"/>
                  </a:srgbClr>
                </a:gs>
                <a:gs pos="100000">
                  <a:srgbClr val="006D83">
                    <a:alpha val="100000"/>
                  </a:srgbClr>
                </a:gs>
              </a:gsLst>
              <a:lin ang="0"/>
            </a:gradFill>
          </p:spPr>
        </p:sp>
        <p:sp>
          <p:nvSpPr>
            <p:cNvPr name="TextBox 26" id="26"/>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7" id="27"/>
          <p:cNvGrpSpPr/>
          <p:nvPr/>
        </p:nvGrpSpPr>
        <p:grpSpPr>
          <a:xfrm rot="2700000">
            <a:off x="-1761671" y="-616313"/>
            <a:ext cx="2686289" cy="2184152"/>
            <a:chOff x="0" y="0"/>
            <a:chExt cx="1579453" cy="1284213"/>
          </a:xfrm>
        </p:grpSpPr>
        <p:sp>
          <p:nvSpPr>
            <p:cNvPr name="Freeform 28" id="28"/>
            <p:cNvSpPr/>
            <p:nvPr/>
          </p:nvSpPr>
          <p:spPr>
            <a:xfrm flipH="false" flipV="false" rot="0">
              <a:off x="0" y="0"/>
              <a:ext cx="1579453" cy="1284213"/>
            </a:xfrm>
            <a:custGeom>
              <a:avLst/>
              <a:gdLst/>
              <a:ahLst/>
              <a:cxnLst/>
              <a:rect r="r" b="b" t="t" l="l"/>
              <a:pathLst>
                <a:path h="1284213" w="1579453">
                  <a:moveTo>
                    <a:pt x="40348" y="0"/>
                  </a:moveTo>
                  <a:lnTo>
                    <a:pt x="1539105" y="0"/>
                  </a:lnTo>
                  <a:cubicBezTo>
                    <a:pt x="1561389" y="0"/>
                    <a:pt x="1579453" y="18064"/>
                    <a:pt x="1579453" y="40348"/>
                  </a:cubicBezTo>
                  <a:lnTo>
                    <a:pt x="1579453" y="1243865"/>
                  </a:lnTo>
                  <a:cubicBezTo>
                    <a:pt x="1579453" y="1254566"/>
                    <a:pt x="1575202" y="1264828"/>
                    <a:pt x="1567636" y="1272395"/>
                  </a:cubicBezTo>
                  <a:cubicBezTo>
                    <a:pt x="1560069" y="1279962"/>
                    <a:pt x="1549806" y="1284213"/>
                    <a:pt x="1539105" y="1284213"/>
                  </a:cubicBezTo>
                  <a:lnTo>
                    <a:pt x="40348" y="1284213"/>
                  </a:lnTo>
                  <a:cubicBezTo>
                    <a:pt x="18064" y="1284213"/>
                    <a:pt x="0" y="1266148"/>
                    <a:pt x="0" y="1243865"/>
                  </a:cubicBezTo>
                  <a:lnTo>
                    <a:pt x="0" y="40348"/>
                  </a:lnTo>
                  <a:cubicBezTo>
                    <a:pt x="0" y="18064"/>
                    <a:pt x="18064" y="0"/>
                    <a:pt x="40348" y="0"/>
                  </a:cubicBezTo>
                  <a:close/>
                </a:path>
              </a:pathLst>
            </a:custGeom>
            <a:solidFill>
              <a:srgbClr val="33326B"/>
            </a:solidFill>
          </p:spPr>
        </p:sp>
        <p:sp>
          <p:nvSpPr>
            <p:cNvPr name="TextBox 29" id="29"/>
            <p:cNvSpPr txBox="true"/>
            <p:nvPr/>
          </p:nvSpPr>
          <p:spPr>
            <a:xfrm>
              <a:off x="0" y="-47625"/>
              <a:ext cx="1579453" cy="1331838"/>
            </a:xfrm>
            <a:prstGeom prst="rect">
              <a:avLst/>
            </a:prstGeom>
          </p:spPr>
          <p:txBody>
            <a:bodyPr anchor="ctr" rtlCol="false" tIns="50800" lIns="50800" bIns="50800" rIns="50800"/>
            <a:lstStyle/>
            <a:p>
              <a:pPr algn="ctr">
                <a:lnSpc>
                  <a:spcPts val="2800"/>
                </a:lnSpc>
              </a:pPr>
            </a:p>
          </p:txBody>
        </p:sp>
      </p:grpSp>
      <p:grpSp>
        <p:nvGrpSpPr>
          <p:cNvPr name="Group 30" id="30"/>
          <p:cNvGrpSpPr/>
          <p:nvPr/>
        </p:nvGrpSpPr>
        <p:grpSpPr>
          <a:xfrm rot="2700000">
            <a:off x="725459" y="9744288"/>
            <a:ext cx="1382387" cy="138238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78406" y="0"/>
                  </a:moveTo>
                  <a:lnTo>
                    <a:pt x="734394" y="0"/>
                  </a:lnTo>
                  <a:cubicBezTo>
                    <a:pt x="777697" y="0"/>
                    <a:pt x="812800" y="35103"/>
                    <a:pt x="812800" y="78406"/>
                  </a:cubicBezTo>
                  <a:lnTo>
                    <a:pt x="812800" y="734394"/>
                  </a:lnTo>
                  <a:cubicBezTo>
                    <a:pt x="812800" y="777697"/>
                    <a:pt x="777697" y="812800"/>
                    <a:pt x="734394" y="812800"/>
                  </a:cubicBezTo>
                  <a:lnTo>
                    <a:pt x="78406" y="812800"/>
                  </a:lnTo>
                  <a:cubicBezTo>
                    <a:pt x="35103" y="812800"/>
                    <a:pt x="0" y="777697"/>
                    <a:pt x="0" y="734394"/>
                  </a:cubicBezTo>
                  <a:lnTo>
                    <a:pt x="0" y="78406"/>
                  </a:lnTo>
                  <a:cubicBezTo>
                    <a:pt x="0" y="35103"/>
                    <a:pt x="35103" y="0"/>
                    <a:pt x="78406" y="0"/>
                  </a:cubicBezTo>
                  <a:close/>
                </a:path>
              </a:pathLst>
            </a:custGeom>
            <a:gradFill rotWithShape="true">
              <a:gsLst>
                <a:gs pos="0">
                  <a:srgbClr val="48CFAE">
                    <a:alpha val="100000"/>
                  </a:srgbClr>
                </a:gs>
                <a:gs pos="100000">
                  <a:srgbClr val="006D83">
                    <a:alpha val="100000"/>
                  </a:srgbClr>
                </a:gs>
              </a:gsLst>
              <a:lin ang="5400000"/>
            </a:gradFill>
          </p:spPr>
        </p:sp>
        <p:sp>
          <p:nvSpPr>
            <p:cNvPr name="TextBox 32" id="32"/>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33" id="33"/>
          <p:cNvGrpSpPr/>
          <p:nvPr/>
        </p:nvGrpSpPr>
        <p:grpSpPr>
          <a:xfrm rot="2700000">
            <a:off x="412112" y="7077450"/>
            <a:ext cx="1382464" cy="1386795"/>
            <a:chOff x="0" y="0"/>
            <a:chExt cx="1280202" cy="1284213"/>
          </a:xfrm>
        </p:grpSpPr>
        <p:sp>
          <p:nvSpPr>
            <p:cNvPr name="Freeform 34" id="34"/>
            <p:cNvSpPr/>
            <p:nvPr/>
          </p:nvSpPr>
          <p:spPr>
            <a:xfrm flipH="false" flipV="false" rot="0">
              <a:off x="0" y="0"/>
              <a:ext cx="1280202" cy="1284213"/>
            </a:xfrm>
            <a:custGeom>
              <a:avLst/>
              <a:gdLst/>
              <a:ahLst/>
              <a:cxnLst/>
              <a:rect r="r" b="b" t="t" l="l"/>
              <a:pathLst>
                <a:path h="1284213" w="1280202">
                  <a:moveTo>
                    <a:pt x="78401" y="0"/>
                  </a:moveTo>
                  <a:lnTo>
                    <a:pt x="1201800" y="0"/>
                  </a:lnTo>
                  <a:cubicBezTo>
                    <a:pt x="1245100" y="0"/>
                    <a:pt x="1280202" y="35101"/>
                    <a:pt x="1280202" y="78401"/>
                  </a:cubicBezTo>
                  <a:lnTo>
                    <a:pt x="1280202" y="1205812"/>
                  </a:lnTo>
                  <a:cubicBezTo>
                    <a:pt x="1280202" y="1249111"/>
                    <a:pt x="1245100" y="1284213"/>
                    <a:pt x="1201800" y="1284213"/>
                  </a:cubicBezTo>
                  <a:lnTo>
                    <a:pt x="78401" y="1284213"/>
                  </a:lnTo>
                  <a:cubicBezTo>
                    <a:pt x="35101" y="1284213"/>
                    <a:pt x="0" y="1249111"/>
                    <a:pt x="0" y="1205812"/>
                  </a:cubicBezTo>
                  <a:lnTo>
                    <a:pt x="0" y="78401"/>
                  </a:lnTo>
                  <a:cubicBezTo>
                    <a:pt x="0" y="35101"/>
                    <a:pt x="35101" y="0"/>
                    <a:pt x="78401" y="0"/>
                  </a:cubicBezTo>
                  <a:close/>
                </a:path>
              </a:pathLst>
            </a:custGeom>
            <a:solidFill>
              <a:srgbClr val="33326B"/>
            </a:solidFill>
          </p:spPr>
        </p:sp>
        <p:sp>
          <p:nvSpPr>
            <p:cNvPr name="TextBox 35" id="35"/>
            <p:cNvSpPr txBox="true"/>
            <p:nvPr/>
          </p:nvSpPr>
          <p:spPr>
            <a:xfrm>
              <a:off x="0" y="-47625"/>
              <a:ext cx="1280202" cy="1331838"/>
            </a:xfrm>
            <a:prstGeom prst="rect">
              <a:avLst/>
            </a:prstGeom>
          </p:spPr>
          <p:txBody>
            <a:bodyPr anchor="ctr" rtlCol="false" tIns="50800" lIns="50800" bIns="50800" rIns="50800"/>
            <a:lstStyle/>
            <a:p>
              <a:pPr algn="ctr">
                <a:lnSpc>
                  <a:spcPts val="2800"/>
                </a:lnSpc>
              </a:pPr>
            </a:p>
          </p:txBody>
        </p:sp>
      </p:grpSp>
      <p:sp>
        <p:nvSpPr>
          <p:cNvPr name="TextBox 36" id="36"/>
          <p:cNvSpPr txBox="true"/>
          <p:nvPr/>
        </p:nvSpPr>
        <p:spPr>
          <a:xfrm rot="0">
            <a:off x="5433073" y="298555"/>
            <a:ext cx="10605566" cy="2210036"/>
          </a:xfrm>
          <a:prstGeom prst="rect">
            <a:avLst/>
          </a:prstGeom>
        </p:spPr>
        <p:txBody>
          <a:bodyPr anchor="t" rtlCol="false" tIns="0" lIns="0" bIns="0" rIns="0">
            <a:spAutoFit/>
          </a:bodyPr>
          <a:lstStyle/>
          <a:p>
            <a:pPr algn="l">
              <a:lnSpc>
                <a:spcPts val="8911"/>
              </a:lnSpc>
              <a:spcBef>
                <a:spcPct val="0"/>
              </a:spcBef>
            </a:pPr>
            <a:r>
              <a:rPr lang="en-US" b="true" sz="6365">
                <a:solidFill>
                  <a:srgbClr val="01003B"/>
                </a:solidFill>
                <a:latin typeface="Be Vietnam Ultra-Bold"/>
                <a:ea typeface="Be Vietnam Ultra-Bold"/>
                <a:cs typeface="Be Vietnam Ultra-Bold"/>
                <a:sym typeface="Be Vietnam Ultra-Bold"/>
              </a:rPr>
              <a:t>CHALLENGES WITH CONVENTIONAL METHODS</a:t>
            </a:r>
          </a:p>
        </p:txBody>
      </p:sp>
      <p:sp>
        <p:nvSpPr>
          <p:cNvPr name="TextBox 37" id="37"/>
          <p:cNvSpPr txBox="true"/>
          <p:nvPr/>
        </p:nvSpPr>
        <p:spPr>
          <a:xfrm rot="0">
            <a:off x="6921220" y="4390406"/>
            <a:ext cx="8219380" cy="612255"/>
          </a:xfrm>
          <a:prstGeom prst="rect">
            <a:avLst/>
          </a:prstGeom>
        </p:spPr>
        <p:txBody>
          <a:bodyPr anchor="t" rtlCol="false" tIns="0" lIns="0" bIns="0" rIns="0">
            <a:spAutoFit/>
          </a:bodyPr>
          <a:lstStyle/>
          <a:p>
            <a:pPr algn="l">
              <a:lnSpc>
                <a:spcPts val="2438"/>
              </a:lnSpc>
            </a:pPr>
            <a:r>
              <a:rPr lang="en-US" sz="1741">
                <a:solidFill>
                  <a:srgbClr val="01003B"/>
                </a:solidFill>
                <a:latin typeface="Be Vietnam"/>
                <a:ea typeface="Be Vietnam"/>
                <a:cs typeface="Be Vietnam"/>
                <a:sym typeface="Be Vietnam"/>
              </a:rPr>
              <a:t>Selecting the right powder and process parameters for PM requires expertise from multiple specialists.</a:t>
            </a:r>
          </a:p>
        </p:txBody>
      </p:sp>
      <p:sp>
        <p:nvSpPr>
          <p:cNvPr name="TextBox 38" id="38"/>
          <p:cNvSpPr txBox="true"/>
          <p:nvPr/>
        </p:nvSpPr>
        <p:spPr>
          <a:xfrm rot="0">
            <a:off x="7263953" y="3501505"/>
            <a:ext cx="5280265" cy="394722"/>
          </a:xfrm>
          <a:prstGeom prst="rect">
            <a:avLst/>
          </a:prstGeom>
        </p:spPr>
        <p:txBody>
          <a:bodyPr anchor="t" rtlCol="false" tIns="0" lIns="0" bIns="0" rIns="0">
            <a:spAutoFit/>
          </a:bodyPr>
          <a:lstStyle/>
          <a:p>
            <a:pPr algn="l">
              <a:lnSpc>
                <a:spcPts val="3283"/>
              </a:lnSpc>
              <a:spcBef>
                <a:spcPct val="0"/>
              </a:spcBef>
            </a:pPr>
            <a:r>
              <a:rPr lang="en-US" b="true" sz="2345">
                <a:solidFill>
                  <a:srgbClr val="01003B"/>
                </a:solidFill>
                <a:latin typeface="Be Vietnam Ultra-Bold"/>
                <a:ea typeface="Be Vietnam Ultra-Bold"/>
                <a:cs typeface="Be Vietnam Ultra-Bold"/>
                <a:sym typeface="Be Vietnam Ultra-Bold"/>
              </a:rPr>
              <a:t>REQUIREMENT OF EXPERTISE</a:t>
            </a:r>
          </a:p>
        </p:txBody>
      </p:sp>
      <p:sp>
        <p:nvSpPr>
          <p:cNvPr name="TextBox 39" id="39"/>
          <p:cNvSpPr txBox="true"/>
          <p:nvPr/>
        </p:nvSpPr>
        <p:spPr>
          <a:xfrm rot="0">
            <a:off x="6921220" y="6759643"/>
            <a:ext cx="8219380" cy="921450"/>
          </a:xfrm>
          <a:prstGeom prst="rect">
            <a:avLst/>
          </a:prstGeom>
        </p:spPr>
        <p:txBody>
          <a:bodyPr anchor="t" rtlCol="false" tIns="0" lIns="0" bIns="0" rIns="0">
            <a:spAutoFit/>
          </a:bodyPr>
          <a:lstStyle/>
          <a:p>
            <a:pPr algn="l">
              <a:lnSpc>
                <a:spcPts val="2438"/>
              </a:lnSpc>
            </a:pPr>
            <a:r>
              <a:rPr lang="en-US" sz="1741">
                <a:solidFill>
                  <a:srgbClr val="01003B"/>
                </a:solidFill>
                <a:latin typeface="Be Vietnam"/>
                <a:ea typeface="Be Vietnam"/>
                <a:cs typeface="Be Vietnam"/>
                <a:sym typeface="Be Vietnam"/>
              </a:rPr>
              <a:t> This method creates statistical models based on past data to predict outcomes like sintered density or mechanical properties. However, it has limitations:</a:t>
            </a:r>
          </a:p>
        </p:txBody>
      </p:sp>
      <p:sp>
        <p:nvSpPr>
          <p:cNvPr name="TextBox 40" id="40"/>
          <p:cNvSpPr txBox="true"/>
          <p:nvPr/>
        </p:nvSpPr>
        <p:spPr>
          <a:xfrm rot="0">
            <a:off x="7253729" y="5901307"/>
            <a:ext cx="5436360" cy="395392"/>
          </a:xfrm>
          <a:prstGeom prst="rect">
            <a:avLst/>
          </a:prstGeom>
        </p:spPr>
        <p:txBody>
          <a:bodyPr anchor="t" rtlCol="false" tIns="0" lIns="0" bIns="0" rIns="0">
            <a:spAutoFit/>
          </a:bodyPr>
          <a:lstStyle/>
          <a:p>
            <a:pPr algn="l">
              <a:lnSpc>
                <a:spcPts val="3289"/>
              </a:lnSpc>
              <a:spcBef>
                <a:spcPct val="0"/>
              </a:spcBef>
            </a:pPr>
            <a:r>
              <a:rPr lang="en-US" b="true" sz="2349">
                <a:solidFill>
                  <a:srgbClr val="01003B"/>
                </a:solidFill>
                <a:latin typeface="Be Vietnam Ultra-Bold"/>
                <a:ea typeface="Be Vietnam Ultra-Bold"/>
                <a:cs typeface="Be Vietnam Ultra-Bold"/>
                <a:sym typeface="Be Vietnam Ultra-Bold"/>
              </a:rPr>
              <a:t>USE OF REGRESSION ANALYSIS</a:t>
            </a:r>
          </a:p>
        </p:txBody>
      </p:sp>
      <p:sp>
        <p:nvSpPr>
          <p:cNvPr name="TextBox 41" id="41"/>
          <p:cNvSpPr txBox="true"/>
          <p:nvPr/>
        </p:nvSpPr>
        <p:spPr>
          <a:xfrm rot="0">
            <a:off x="7064987" y="7904135"/>
            <a:ext cx="2831172" cy="1230646"/>
          </a:xfrm>
          <a:prstGeom prst="rect">
            <a:avLst/>
          </a:prstGeom>
        </p:spPr>
        <p:txBody>
          <a:bodyPr anchor="t" rtlCol="false" tIns="0" lIns="0" bIns="0" rIns="0">
            <a:spAutoFit/>
          </a:bodyPr>
          <a:lstStyle/>
          <a:p>
            <a:pPr algn="l" marL="376016" indent="-188008" lvl="1">
              <a:lnSpc>
                <a:spcPts val="2438"/>
              </a:lnSpc>
              <a:buFont typeface="Arial"/>
              <a:buChar char="•"/>
            </a:pPr>
            <a:r>
              <a:rPr lang="en-US" sz="1741">
                <a:solidFill>
                  <a:srgbClr val="01003B"/>
                </a:solidFill>
                <a:latin typeface="Be Vietnam"/>
                <a:ea typeface="Be Vietnam"/>
                <a:cs typeface="Be Vietnam"/>
                <a:sym typeface="Be Vietnam"/>
              </a:rPr>
              <a:t>Simplification</a:t>
            </a:r>
          </a:p>
          <a:p>
            <a:pPr algn="l" marL="376016" indent="-188008" lvl="1">
              <a:lnSpc>
                <a:spcPts val="2438"/>
              </a:lnSpc>
              <a:buFont typeface="Arial"/>
              <a:buChar char="•"/>
            </a:pPr>
            <a:r>
              <a:rPr lang="en-US" sz="1741">
                <a:solidFill>
                  <a:srgbClr val="01003B"/>
                </a:solidFill>
                <a:latin typeface="Be Vietnam"/>
                <a:ea typeface="Be Vietnam"/>
                <a:cs typeface="Be Vietnam"/>
                <a:sym typeface="Be Vietnam"/>
              </a:rPr>
              <a:t>Non-linearity</a:t>
            </a:r>
          </a:p>
          <a:p>
            <a:pPr algn="l" marL="376016" indent="-188008" lvl="1">
              <a:lnSpc>
                <a:spcPts val="2438"/>
              </a:lnSpc>
              <a:buFont typeface="Arial"/>
              <a:buChar char="•"/>
            </a:pPr>
            <a:r>
              <a:rPr lang="en-US" sz="1741">
                <a:solidFill>
                  <a:srgbClr val="01003B"/>
                </a:solidFill>
                <a:latin typeface="Be Vietnam"/>
                <a:ea typeface="Be Vietnam"/>
                <a:cs typeface="Be Vietnam"/>
                <a:sym typeface="Be Vietnam"/>
              </a:rPr>
              <a:t>Multiple Properties</a:t>
            </a:r>
          </a:p>
          <a:p>
            <a:pPr algn="l" marL="376016" indent="-188008" lvl="1">
              <a:lnSpc>
                <a:spcPts val="2438"/>
              </a:lnSpc>
              <a:buFont typeface="Arial"/>
              <a:buChar char="•"/>
            </a:pPr>
            <a:r>
              <a:rPr lang="en-US" sz="1741">
                <a:solidFill>
                  <a:srgbClr val="01003B"/>
                </a:solidFill>
                <a:latin typeface="Be Vietnam"/>
                <a:ea typeface="Be Vietnam"/>
                <a:cs typeface="Be Vietnam"/>
                <a:sym typeface="Be Vietnam"/>
              </a:rPr>
              <a:t>Data Requirements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5931003" y="3462082"/>
            <a:ext cx="6866528" cy="797955"/>
            <a:chOff x="0" y="0"/>
            <a:chExt cx="3497138" cy="406400"/>
          </a:xfrm>
        </p:grpSpPr>
        <p:sp>
          <p:nvSpPr>
            <p:cNvPr name="Freeform 4" id="4"/>
            <p:cNvSpPr/>
            <p:nvPr/>
          </p:nvSpPr>
          <p:spPr>
            <a:xfrm flipH="false" flipV="false" rot="0">
              <a:off x="0" y="0"/>
              <a:ext cx="3497138" cy="406400"/>
            </a:xfrm>
            <a:custGeom>
              <a:avLst/>
              <a:gdLst/>
              <a:ahLst/>
              <a:cxnLst/>
              <a:rect r="r" b="b" t="t" l="l"/>
              <a:pathLst>
                <a:path h="406400" w="3497138">
                  <a:moveTo>
                    <a:pt x="3293938" y="0"/>
                  </a:moveTo>
                  <a:cubicBezTo>
                    <a:pt x="3406162" y="0"/>
                    <a:pt x="3497138" y="90976"/>
                    <a:pt x="3497138" y="203200"/>
                  </a:cubicBezTo>
                  <a:cubicBezTo>
                    <a:pt x="3497138" y="315424"/>
                    <a:pt x="3406162" y="406400"/>
                    <a:pt x="3293938"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85725" cap="sq">
              <a:solidFill>
                <a:srgbClr val="48CFAE"/>
              </a:solidFill>
              <a:prstDash val="solid"/>
              <a:miter/>
            </a:ln>
          </p:spPr>
        </p:sp>
        <p:sp>
          <p:nvSpPr>
            <p:cNvPr name="TextBox 5" id="5"/>
            <p:cNvSpPr txBox="true"/>
            <p:nvPr/>
          </p:nvSpPr>
          <p:spPr>
            <a:xfrm>
              <a:off x="0" y="-57150"/>
              <a:ext cx="3497138" cy="463550"/>
            </a:xfrm>
            <a:prstGeom prst="rect">
              <a:avLst/>
            </a:prstGeom>
          </p:spPr>
          <p:txBody>
            <a:bodyPr anchor="ctr" rtlCol="false" tIns="50800" lIns="50800" bIns="50800" rIns="50800"/>
            <a:lstStyle/>
            <a:p>
              <a:pPr algn="ctr">
                <a:lnSpc>
                  <a:spcPts val="4480"/>
                </a:lnSpc>
              </a:pPr>
            </a:p>
          </p:txBody>
        </p:sp>
      </p:grpSp>
      <p:grpSp>
        <p:nvGrpSpPr>
          <p:cNvPr name="Group 6" id="6"/>
          <p:cNvGrpSpPr/>
          <p:nvPr/>
        </p:nvGrpSpPr>
        <p:grpSpPr>
          <a:xfrm rot="0">
            <a:off x="5931003" y="3281220"/>
            <a:ext cx="1160087" cy="116008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6B"/>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grpSp>
        <p:nvGrpSpPr>
          <p:cNvPr name="Group 9" id="9"/>
          <p:cNvGrpSpPr/>
          <p:nvPr/>
        </p:nvGrpSpPr>
        <p:grpSpPr>
          <a:xfrm rot="8100000">
            <a:off x="-1162304" y="1886970"/>
            <a:ext cx="5383169" cy="5562444"/>
            <a:chOff x="0" y="0"/>
            <a:chExt cx="1028611" cy="1062867"/>
          </a:xfrm>
        </p:grpSpPr>
        <p:sp>
          <p:nvSpPr>
            <p:cNvPr name="Freeform 10" id="10"/>
            <p:cNvSpPr/>
            <p:nvPr/>
          </p:nvSpPr>
          <p:spPr>
            <a:xfrm flipH="false" flipV="false" rot="0">
              <a:off x="0" y="0"/>
              <a:ext cx="1028611" cy="1062867"/>
            </a:xfrm>
            <a:custGeom>
              <a:avLst/>
              <a:gdLst/>
              <a:ahLst/>
              <a:cxnLst/>
              <a:rect r="r" b="b" t="t" l="l"/>
              <a:pathLst>
                <a:path h="1062867" w="1028611">
                  <a:moveTo>
                    <a:pt x="20134" y="0"/>
                  </a:moveTo>
                  <a:lnTo>
                    <a:pt x="1008477" y="0"/>
                  </a:lnTo>
                  <a:cubicBezTo>
                    <a:pt x="1019597" y="0"/>
                    <a:pt x="1028611" y="9014"/>
                    <a:pt x="1028611" y="20134"/>
                  </a:cubicBezTo>
                  <a:lnTo>
                    <a:pt x="1028611" y="1042733"/>
                  </a:lnTo>
                  <a:cubicBezTo>
                    <a:pt x="1028611" y="1053853"/>
                    <a:pt x="1019597" y="1062867"/>
                    <a:pt x="1008477" y="1062867"/>
                  </a:cubicBezTo>
                  <a:lnTo>
                    <a:pt x="20134" y="1062867"/>
                  </a:lnTo>
                  <a:cubicBezTo>
                    <a:pt x="9014" y="1062867"/>
                    <a:pt x="0" y="1053853"/>
                    <a:pt x="0" y="1042733"/>
                  </a:cubicBezTo>
                  <a:lnTo>
                    <a:pt x="0" y="20134"/>
                  </a:lnTo>
                  <a:cubicBezTo>
                    <a:pt x="0" y="9014"/>
                    <a:pt x="9014" y="0"/>
                    <a:pt x="20134" y="0"/>
                  </a:cubicBezTo>
                  <a:close/>
                </a:path>
              </a:pathLst>
            </a:custGeom>
            <a:gradFill rotWithShape="true">
              <a:gsLst>
                <a:gs pos="0">
                  <a:srgbClr val="48CFAE">
                    <a:alpha val="100000"/>
                  </a:srgbClr>
                </a:gs>
                <a:gs pos="100000">
                  <a:srgbClr val="006D83">
                    <a:alpha val="100000"/>
                  </a:srgbClr>
                </a:gs>
              </a:gsLst>
              <a:lin ang="0"/>
            </a:gradFill>
          </p:spPr>
        </p:sp>
        <p:sp>
          <p:nvSpPr>
            <p:cNvPr name="TextBox 11" id="11"/>
            <p:cNvSpPr txBox="true"/>
            <p:nvPr/>
          </p:nvSpPr>
          <p:spPr>
            <a:xfrm>
              <a:off x="0" y="-47625"/>
              <a:ext cx="1028611" cy="1110492"/>
            </a:xfrm>
            <a:prstGeom prst="rect">
              <a:avLst/>
            </a:prstGeom>
          </p:spPr>
          <p:txBody>
            <a:bodyPr anchor="ctr" rtlCol="false" tIns="50800" lIns="50800" bIns="50800" rIns="50800"/>
            <a:lstStyle/>
            <a:p>
              <a:pPr algn="ctr">
                <a:lnSpc>
                  <a:spcPts val="2800"/>
                </a:lnSpc>
              </a:pPr>
            </a:p>
          </p:txBody>
        </p:sp>
      </p:grpSp>
      <p:grpSp>
        <p:nvGrpSpPr>
          <p:cNvPr name="Group 12" id="12"/>
          <p:cNvGrpSpPr/>
          <p:nvPr/>
        </p:nvGrpSpPr>
        <p:grpSpPr>
          <a:xfrm rot="8100000">
            <a:off x="-4065735" y="6573339"/>
            <a:ext cx="4726754" cy="472675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22931" y="0"/>
                  </a:moveTo>
                  <a:lnTo>
                    <a:pt x="789869" y="0"/>
                  </a:lnTo>
                  <a:cubicBezTo>
                    <a:pt x="802534" y="0"/>
                    <a:pt x="812800" y="10266"/>
                    <a:pt x="812800" y="22931"/>
                  </a:cubicBezTo>
                  <a:lnTo>
                    <a:pt x="812800" y="789869"/>
                  </a:lnTo>
                  <a:cubicBezTo>
                    <a:pt x="812800" y="802534"/>
                    <a:pt x="802534" y="812800"/>
                    <a:pt x="789869" y="812800"/>
                  </a:cubicBezTo>
                  <a:lnTo>
                    <a:pt x="22931" y="812800"/>
                  </a:lnTo>
                  <a:cubicBezTo>
                    <a:pt x="10266" y="812800"/>
                    <a:pt x="0" y="802534"/>
                    <a:pt x="0" y="789869"/>
                  </a:cubicBezTo>
                  <a:lnTo>
                    <a:pt x="0" y="22931"/>
                  </a:lnTo>
                  <a:cubicBezTo>
                    <a:pt x="0" y="10266"/>
                    <a:pt x="10266" y="0"/>
                    <a:pt x="22931" y="0"/>
                  </a:cubicBezTo>
                  <a:close/>
                </a:path>
              </a:pathLst>
            </a:custGeom>
            <a:gradFill rotWithShape="true">
              <a:gsLst>
                <a:gs pos="0">
                  <a:srgbClr val="48CFAE">
                    <a:alpha val="100000"/>
                  </a:srgbClr>
                </a:gs>
                <a:gs pos="100000">
                  <a:srgbClr val="006D83">
                    <a:alpha val="100000"/>
                  </a:srgbClr>
                </a:gs>
              </a:gsLst>
              <a:lin ang="0"/>
            </a:gradFill>
          </p:spPr>
        </p:sp>
        <p:sp>
          <p:nvSpPr>
            <p:cNvPr name="TextBox 14" id="14"/>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5" id="15"/>
          <p:cNvGrpSpPr/>
          <p:nvPr/>
        </p:nvGrpSpPr>
        <p:grpSpPr>
          <a:xfrm rot="2700000">
            <a:off x="1307129" y="8444733"/>
            <a:ext cx="983965" cy="98396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110153" y="0"/>
                  </a:moveTo>
                  <a:lnTo>
                    <a:pt x="702647" y="0"/>
                  </a:lnTo>
                  <a:cubicBezTo>
                    <a:pt x="731861" y="0"/>
                    <a:pt x="759879" y="11605"/>
                    <a:pt x="780537" y="32263"/>
                  </a:cubicBezTo>
                  <a:cubicBezTo>
                    <a:pt x="801195" y="52921"/>
                    <a:pt x="812800" y="80939"/>
                    <a:pt x="812800" y="110153"/>
                  </a:cubicBezTo>
                  <a:lnTo>
                    <a:pt x="812800" y="702647"/>
                  </a:lnTo>
                  <a:cubicBezTo>
                    <a:pt x="812800" y="731861"/>
                    <a:pt x="801195" y="759879"/>
                    <a:pt x="780537" y="780537"/>
                  </a:cubicBezTo>
                  <a:cubicBezTo>
                    <a:pt x="759879" y="801195"/>
                    <a:pt x="731861" y="812800"/>
                    <a:pt x="702647" y="812800"/>
                  </a:cubicBezTo>
                  <a:lnTo>
                    <a:pt x="110153" y="812800"/>
                  </a:lnTo>
                  <a:cubicBezTo>
                    <a:pt x="80939" y="812800"/>
                    <a:pt x="52921" y="801195"/>
                    <a:pt x="32263" y="780537"/>
                  </a:cubicBezTo>
                  <a:cubicBezTo>
                    <a:pt x="11605" y="759879"/>
                    <a:pt x="0" y="731861"/>
                    <a:pt x="0" y="702647"/>
                  </a:cubicBezTo>
                  <a:lnTo>
                    <a:pt x="0" y="110153"/>
                  </a:lnTo>
                  <a:cubicBezTo>
                    <a:pt x="0" y="80939"/>
                    <a:pt x="11605" y="52921"/>
                    <a:pt x="32263" y="32263"/>
                  </a:cubicBezTo>
                  <a:cubicBezTo>
                    <a:pt x="52921" y="11605"/>
                    <a:pt x="80939" y="0"/>
                    <a:pt x="110153" y="0"/>
                  </a:cubicBezTo>
                  <a:close/>
                </a:path>
              </a:pathLst>
            </a:custGeom>
            <a:solidFill>
              <a:srgbClr val="33326B"/>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8" id="18"/>
          <p:cNvGrpSpPr/>
          <p:nvPr/>
        </p:nvGrpSpPr>
        <p:grpSpPr>
          <a:xfrm rot="8100000">
            <a:off x="425950" y="-3780120"/>
            <a:ext cx="4726754" cy="472675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22931" y="0"/>
                  </a:moveTo>
                  <a:lnTo>
                    <a:pt x="789869" y="0"/>
                  </a:lnTo>
                  <a:cubicBezTo>
                    <a:pt x="802534" y="0"/>
                    <a:pt x="812800" y="10266"/>
                    <a:pt x="812800" y="22931"/>
                  </a:cubicBezTo>
                  <a:lnTo>
                    <a:pt x="812800" y="789869"/>
                  </a:lnTo>
                  <a:cubicBezTo>
                    <a:pt x="812800" y="802534"/>
                    <a:pt x="802534" y="812800"/>
                    <a:pt x="789869" y="812800"/>
                  </a:cubicBezTo>
                  <a:lnTo>
                    <a:pt x="22931" y="812800"/>
                  </a:lnTo>
                  <a:cubicBezTo>
                    <a:pt x="10266" y="812800"/>
                    <a:pt x="0" y="802534"/>
                    <a:pt x="0" y="789869"/>
                  </a:cubicBezTo>
                  <a:lnTo>
                    <a:pt x="0" y="22931"/>
                  </a:lnTo>
                  <a:cubicBezTo>
                    <a:pt x="0" y="10266"/>
                    <a:pt x="10266" y="0"/>
                    <a:pt x="22931" y="0"/>
                  </a:cubicBezTo>
                  <a:close/>
                </a:path>
              </a:pathLst>
            </a:custGeom>
            <a:gradFill rotWithShape="true">
              <a:gsLst>
                <a:gs pos="0">
                  <a:srgbClr val="48CFAE">
                    <a:alpha val="100000"/>
                  </a:srgbClr>
                </a:gs>
                <a:gs pos="100000">
                  <a:srgbClr val="006D83">
                    <a:alpha val="100000"/>
                  </a:srgbClr>
                </a:gs>
              </a:gsLst>
              <a:lin ang="0"/>
            </a:gra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1" id="21"/>
          <p:cNvGrpSpPr/>
          <p:nvPr/>
        </p:nvGrpSpPr>
        <p:grpSpPr>
          <a:xfrm rot="2700000">
            <a:off x="-1761671" y="-616313"/>
            <a:ext cx="2686289" cy="2184152"/>
            <a:chOff x="0" y="0"/>
            <a:chExt cx="1579453" cy="1284213"/>
          </a:xfrm>
        </p:grpSpPr>
        <p:sp>
          <p:nvSpPr>
            <p:cNvPr name="Freeform 22" id="22"/>
            <p:cNvSpPr/>
            <p:nvPr/>
          </p:nvSpPr>
          <p:spPr>
            <a:xfrm flipH="false" flipV="false" rot="0">
              <a:off x="0" y="0"/>
              <a:ext cx="1579453" cy="1284213"/>
            </a:xfrm>
            <a:custGeom>
              <a:avLst/>
              <a:gdLst/>
              <a:ahLst/>
              <a:cxnLst/>
              <a:rect r="r" b="b" t="t" l="l"/>
              <a:pathLst>
                <a:path h="1284213" w="1579453">
                  <a:moveTo>
                    <a:pt x="40348" y="0"/>
                  </a:moveTo>
                  <a:lnTo>
                    <a:pt x="1539105" y="0"/>
                  </a:lnTo>
                  <a:cubicBezTo>
                    <a:pt x="1561389" y="0"/>
                    <a:pt x="1579453" y="18064"/>
                    <a:pt x="1579453" y="40348"/>
                  </a:cubicBezTo>
                  <a:lnTo>
                    <a:pt x="1579453" y="1243865"/>
                  </a:lnTo>
                  <a:cubicBezTo>
                    <a:pt x="1579453" y="1254566"/>
                    <a:pt x="1575202" y="1264828"/>
                    <a:pt x="1567636" y="1272395"/>
                  </a:cubicBezTo>
                  <a:cubicBezTo>
                    <a:pt x="1560069" y="1279962"/>
                    <a:pt x="1549806" y="1284213"/>
                    <a:pt x="1539105" y="1284213"/>
                  </a:cubicBezTo>
                  <a:lnTo>
                    <a:pt x="40348" y="1284213"/>
                  </a:lnTo>
                  <a:cubicBezTo>
                    <a:pt x="18064" y="1284213"/>
                    <a:pt x="0" y="1266148"/>
                    <a:pt x="0" y="1243865"/>
                  </a:cubicBezTo>
                  <a:lnTo>
                    <a:pt x="0" y="40348"/>
                  </a:lnTo>
                  <a:cubicBezTo>
                    <a:pt x="0" y="18064"/>
                    <a:pt x="18064" y="0"/>
                    <a:pt x="40348" y="0"/>
                  </a:cubicBezTo>
                  <a:close/>
                </a:path>
              </a:pathLst>
            </a:custGeom>
            <a:solidFill>
              <a:srgbClr val="33326B"/>
            </a:solidFill>
          </p:spPr>
        </p:sp>
        <p:sp>
          <p:nvSpPr>
            <p:cNvPr name="TextBox 23" id="23"/>
            <p:cNvSpPr txBox="true"/>
            <p:nvPr/>
          </p:nvSpPr>
          <p:spPr>
            <a:xfrm>
              <a:off x="0" y="-47625"/>
              <a:ext cx="1579453" cy="1331838"/>
            </a:xfrm>
            <a:prstGeom prst="rect">
              <a:avLst/>
            </a:prstGeom>
          </p:spPr>
          <p:txBody>
            <a:bodyPr anchor="ctr" rtlCol="false" tIns="50800" lIns="50800" bIns="50800" rIns="50800"/>
            <a:lstStyle/>
            <a:p>
              <a:pPr algn="ctr">
                <a:lnSpc>
                  <a:spcPts val="2800"/>
                </a:lnSpc>
              </a:pPr>
            </a:p>
          </p:txBody>
        </p:sp>
      </p:grpSp>
      <p:grpSp>
        <p:nvGrpSpPr>
          <p:cNvPr name="Group 24" id="24"/>
          <p:cNvGrpSpPr/>
          <p:nvPr/>
        </p:nvGrpSpPr>
        <p:grpSpPr>
          <a:xfrm rot="2700000">
            <a:off x="725459" y="9744288"/>
            <a:ext cx="1382387" cy="138238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78406" y="0"/>
                  </a:moveTo>
                  <a:lnTo>
                    <a:pt x="734394" y="0"/>
                  </a:lnTo>
                  <a:cubicBezTo>
                    <a:pt x="777697" y="0"/>
                    <a:pt x="812800" y="35103"/>
                    <a:pt x="812800" y="78406"/>
                  </a:cubicBezTo>
                  <a:lnTo>
                    <a:pt x="812800" y="734394"/>
                  </a:lnTo>
                  <a:cubicBezTo>
                    <a:pt x="812800" y="777697"/>
                    <a:pt x="777697" y="812800"/>
                    <a:pt x="734394" y="812800"/>
                  </a:cubicBezTo>
                  <a:lnTo>
                    <a:pt x="78406" y="812800"/>
                  </a:lnTo>
                  <a:cubicBezTo>
                    <a:pt x="35103" y="812800"/>
                    <a:pt x="0" y="777697"/>
                    <a:pt x="0" y="734394"/>
                  </a:cubicBezTo>
                  <a:lnTo>
                    <a:pt x="0" y="78406"/>
                  </a:lnTo>
                  <a:cubicBezTo>
                    <a:pt x="0" y="35103"/>
                    <a:pt x="35103" y="0"/>
                    <a:pt x="78406" y="0"/>
                  </a:cubicBezTo>
                  <a:close/>
                </a:path>
              </a:pathLst>
            </a:custGeom>
            <a:gradFill rotWithShape="true">
              <a:gsLst>
                <a:gs pos="0">
                  <a:srgbClr val="48CFAE">
                    <a:alpha val="100000"/>
                  </a:srgbClr>
                </a:gs>
                <a:gs pos="100000">
                  <a:srgbClr val="006D83">
                    <a:alpha val="100000"/>
                  </a:srgbClr>
                </a:gs>
              </a:gsLst>
              <a:lin ang="5400000"/>
            </a:gradFill>
          </p:spPr>
        </p:sp>
        <p:sp>
          <p:nvSpPr>
            <p:cNvPr name="TextBox 26" id="26"/>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7" id="27"/>
          <p:cNvGrpSpPr/>
          <p:nvPr/>
        </p:nvGrpSpPr>
        <p:grpSpPr>
          <a:xfrm rot="2700000">
            <a:off x="412112" y="7077450"/>
            <a:ext cx="1382464" cy="1386795"/>
            <a:chOff x="0" y="0"/>
            <a:chExt cx="1280202" cy="1284213"/>
          </a:xfrm>
        </p:grpSpPr>
        <p:sp>
          <p:nvSpPr>
            <p:cNvPr name="Freeform 28" id="28"/>
            <p:cNvSpPr/>
            <p:nvPr/>
          </p:nvSpPr>
          <p:spPr>
            <a:xfrm flipH="false" flipV="false" rot="0">
              <a:off x="0" y="0"/>
              <a:ext cx="1280202" cy="1284213"/>
            </a:xfrm>
            <a:custGeom>
              <a:avLst/>
              <a:gdLst/>
              <a:ahLst/>
              <a:cxnLst/>
              <a:rect r="r" b="b" t="t" l="l"/>
              <a:pathLst>
                <a:path h="1284213" w="1280202">
                  <a:moveTo>
                    <a:pt x="78401" y="0"/>
                  </a:moveTo>
                  <a:lnTo>
                    <a:pt x="1201800" y="0"/>
                  </a:lnTo>
                  <a:cubicBezTo>
                    <a:pt x="1245100" y="0"/>
                    <a:pt x="1280202" y="35101"/>
                    <a:pt x="1280202" y="78401"/>
                  </a:cubicBezTo>
                  <a:lnTo>
                    <a:pt x="1280202" y="1205812"/>
                  </a:lnTo>
                  <a:cubicBezTo>
                    <a:pt x="1280202" y="1249111"/>
                    <a:pt x="1245100" y="1284213"/>
                    <a:pt x="1201800" y="1284213"/>
                  </a:cubicBezTo>
                  <a:lnTo>
                    <a:pt x="78401" y="1284213"/>
                  </a:lnTo>
                  <a:cubicBezTo>
                    <a:pt x="35101" y="1284213"/>
                    <a:pt x="0" y="1249111"/>
                    <a:pt x="0" y="1205812"/>
                  </a:cubicBezTo>
                  <a:lnTo>
                    <a:pt x="0" y="78401"/>
                  </a:lnTo>
                  <a:cubicBezTo>
                    <a:pt x="0" y="35101"/>
                    <a:pt x="35101" y="0"/>
                    <a:pt x="78401" y="0"/>
                  </a:cubicBezTo>
                  <a:close/>
                </a:path>
              </a:pathLst>
            </a:custGeom>
            <a:solidFill>
              <a:srgbClr val="33326B"/>
            </a:solidFill>
          </p:spPr>
        </p:sp>
        <p:sp>
          <p:nvSpPr>
            <p:cNvPr name="TextBox 29" id="29"/>
            <p:cNvSpPr txBox="true"/>
            <p:nvPr/>
          </p:nvSpPr>
          <p:spPr>
            <a:xfrm>
              <a:off x="0" y="-47625"/>
              <a:ext cx="1280202" cy="1331838"/>
            </a:xfrm>
            <a:prstGeom prst="rect">
              <a:avLst/>
            </a:prstGeom>
          </p:spPr>
          <p:txBody>
            <a:bodyPr anchor="ctr" rtlCol="false" tIns="50800" lIns="50800" bIns="50800" rIns="50800"/>
            <a:lstStyle/>
            <a:p>
              <a:pPr algn="ctr">
                <a:lnSpc>
                  <a:spcPts val="2800"/>
                </a:lnSpc>
              </a:pPr>
            </a:p>
          </p:txBody>
        </p:sp>
      </p:grpSp>
      <p:sp>
        <p:nvSpPr>
          <p:cNvPr name="TextBox 30" id="30"/>
          <p:cNvSpPr txBox="true"/>
          <p:nvPr/>
        </p:nvSpPr>
        <p:spPr>
          <a:xfrm rot="0">
            <a:off x="5433073" y="298555"/>
            <a:ext cx="10605566" cy="2210036"/>
          </a:xfrm>
          <a:prstGeom prst="rect">
            <a:avLst/>
          </a:prstGeom>
        </p:spPr>
        <p:txBody>
          <a:bodyPr anchor="t" rtlCol="false" tIns="0" lIns="0" bIns="0" rIns="0">
            <a:spAutoFit/>
          </a:bodyPr>
          <a:lstStyle/>
          <a:p>
            <a:pPr algn="l">
              <a:lnSpc>
                <a:spcPts val="8911"/>
              </a:lnSpc>
              <a:spcBef>
                <a:spcPct val="0"/>
              </a:spcBef>
            </a:pPr>
            <a:r>
              <a:rPr lang="en-US" b="true" sz="6365">
                <a:solidFill>
                  <a:srgbClr val="01003B"/>
                </a:solidFill>
                <a:latin typeface="Be Vietnam Ultra-Bold"/>
                <a:ea typeface="Be Vietnam Ultra-Bold"/>
                <a:cs typeface="Be Vietnam Ultra-Bold"/>
                <a:sym typeface="Be Vietnam Ultra-Bold"/>
              </a:rPr>
              <a:t>CHALLENGES WITH CONVENTIONAL METHODS</a:t>
            </a:r>
          </a:p>
        </p:txBody>
      </p:sp>
      <p:sp>
        <p:nvSpPr>
          <p:cNvPr name="TextBox 31" id="31"/>
          <p:cNvSpPr txBox="true"/>
          <p:nvPr/>
        </p:nvSpPr>
        <p:spPr>
          <a:xfrm rot="0">
            <a:off x="6934573" y="4544544"/>
            <a:ext cx="8335044" cy="297262"/>
          </a:xfrm>
          <a:prstGeom prst="rect">
            <a:avLst/>
          </a:prstGeom>
        </p:spPr>
        <p:txBody>
          <a:bodyPr anchor="t" rtlCol="false" tIns="0" lIns="0" bIns="0" rIns="0">
            <a:spAutoFit/>
          </a:bodyPr>
          <a:lstStyle/>
          <a:p>
            <a:pPr algn="l">
              <a:lnSpc>
                <a:spcPts val="2472"/>
              </a:lnSpc>
            </a:pPr>
            <a:r>
              <a:rPr lang="en-US" sz="1766">
                <a:solidFill>
                  <a:srgbClr val="01003B"/>
                </a:solidFill>
                <a:latin typeface="Be Vietnam"/>
                <a:ea typeface="Be Vietnam"/>
                <a:cs typeface="Be Vietnam"/>
                <a:sym typeface="Be Vietnam"/>
              </a:rPr>
              <a:t>PM data often has:</a:t>
            </a:r>
          </a:p>
        </p:txBody>
      </p:sp>
      <p:sp>
        <p:nvSpPr>
          <p:cNvPr name="TextBox 32" id="32"/>
          <p:cNvSpPr txBox="true"/>
          <p:nvPr/>
        </p:nvSpPr>
        <p:spPr>
          <a:xfrm rot="0">
            <a:off x="7282130" y="3624084"/>
            <a:ext cx="5354570" cy="409265"/>
          </a:xfrm>
          <a:prstGeom prst="rect">
            <a:avLst/>
          </a:prstGeom>
        </p:spPr>
        <p:txBody>
          <a:bodyPr anchor="t" rtlCol="false" tIns="0" lIns="0" bIns="0" rIns="0">
            <a:spAutoFit/>
          </a:bodyPr>
          <a:lstStyle/>
          <a:p>
            <a:pPr algn="l">
              <a:lnSpc>
                <a:spcPts val="3329"/>
              </a:lnSpc>
              <a:spcBef>
                <a:spcPct val="0"/>
              </a:spcBef>
            </a:pPr>
            <a:r>
              <a:rPr lang="en-US" b="true" sz="2378">
                <a:solidFill>
                  <a:srgbClr val="01003B"/>
                </a:solidFill>
                <a:latin typeface="Be Vietnam Ultra-Bold"/>
                <a:ea typeface="Be Vietnam Ultra-Bold"/>
                <a:cs typeface="Be Vietnam Ultra-Bold"/>
                <a:sym typeface="Be Vietnam Ultra-Bold"/>
              </a:rPr>
              <a:t>P/M DATA UTILIZATION</a:t>
            </a:r>
          </a:p>
        </p:txBody>
      </p:sp>
      <p:sp>
        <p:nvSpPr>
          <p:cNvPr name="TextBox 33" id="33"/>
          <p:cNvSpPr txBox="true"/>
          <p:nvPr/>
        </p:nvSpPr>
        <p:spPr>
          <a:xfrm rot="0">
            <a:off x="7080363" y="5045863"/>
            <a:ext cx="7325666" cy="1237902"/>
          </a:xfrm>
          <a:prstGeom prst="rect">
            <a:avLst/>
          </a:prstGeom>
        </p:spPr>
        <p:txBody>
          <a:bodyPr anchor="t" rtlCol="false" tIns="0" lIns="0" bIns="0" rIns="0">
            <a:spAutoFit/>
          </a:bodyPr>
          <a:lstStyle/>
          <a:p>
            <a:pPr algn="l" marL="381307" indent="-190653" lvl="1">
              <a:lnSpc>
                <a:spcPts val="2472"/>
              </a:lnSpc>
              <a:buFont typeface="Arial"/>
              <a:buChar char="•"/>
            </a:pPr>
            <a:r>
              <a:rPr lang="en-US" sz="1766">
                <a:solidFill>
                  <a:srgbClr val="01003B"/>
                </a:solidFill>
                <a:latin typeface="Be Vietnam"/>
                <a:ea typeface="Be Vietnam"/>
                <a:cs typeface="Be Vietnam"/>
                <a:sym typeface="Be Vietnam"/>
              </a:rPr>
              <a:t>Significant scatter (variation)</a:t>
            </a:r>
          </a:p>
          <a:p>
            <a:pPr algn="l" marL="381307" indent="-190653" lvl="1">
              <a:lnSpc>
                <a:spcPts val="2472"/>
              </a:lnSpc>
              <a:buFont typeface="Arial"/>
              <a:buChar char="•"/>
            </a:pPr>
            <a:r>
              <a:rPr lang="en-US" sz="1766">
                <a:solidFill>
                  <a:srgbClr val="01003B"/>
                </a:solidFill>
                <a:latin typeface="Be Vietnam"/>
                <a:ea typeface="Be Vietnam"/>
                <a:cs typeface="Be Vietnam"/>
                <a:sym typeface="Be Vietnam"/>
              </a:rPr>
              <a:t>Multiple possible combinations of input parameters to achieve desired properties</a:t>
            </a:r>
          </a:p>
          <a:p>
            <a:pPr algn="l" marL="381307" indent="-190653" lvl="1">
              <a:lnSpc>
                <a:spcPts val="2472"/>
              </a:lnSpc>
              <a:buFont typeface="Arial"/>
              <a:buChar char="•"/>
            </a:pPr>
            <a:r>
              <a:rPr lang="en-US" sz="1766">
                <a:solidFill>
                  <a:srgbClr val="01003B"/>
                </a:solidFill>
                <a:latin typeface="Be Vietnam"/>
                <a:ea typeface="Be Vietnam"/>
                <a:cs typeface="Be Vietnam"/>
                <a:sym typeface="Be Vietnam"/>
              </a:rPr>
              <a:t>Gaps in available data</a:t>
            </a:r>
          </a:p>
        </p:txBody>
      </p:sp>
      <p:grpSp>
        <p:nvGrpSpPr>
          <p:cNvPr name="Group 34" id="34"/>
          <p:cNvGrpSpPr/>
          <p:nvPr/>
        </p:nvGrpSpPr>
        <p:grpSpPr>
          <a:xfrm rot="0">
            <a:off x="5931003" y="6693228"/>
            <a:ext cx="6866528" cy="797955"/>
            <a:chOff x="0" y="0"/>
            <a:chExt cx="3497138" cy="406400"/>
          </a:xfrm>
        </p:grpSpPr>
        <p:sp>
          <p:nvSpPr>
            <p:cNvPr name="Freeform 35" id="35"/>
            <p:cNvSpPr/>
            <p:nvPr/>
          </p:nvSpPr>
          <p:spPr>
            <a:xfrm flipH="false" flipV="false" rot="0">
              <a:off x="0" y="0"/>
              <a:ext cx="3497138" cy="406400"/>
            </a:xfrm>
            <a:custGeom>
              <a:avLst/>
              <a:gdLst/>
              <a:ahLst/>
              <a:cxnLst/>
              <a:rect r="r" b="b" t="t" l="l"/>
              <a:pathLst>
                <a:path h="406400" w="3497138">
                  <a:moveTo>
                    <a:pt x="3293938" y="0"/>
                  </a:moveTo>
                  <a:cubicBezTo>
                    <a:pt x="3406162" y="0"/>
                    <a:pt x="3497138" y="90976"/>
                    <a:pt x="3497138" y="203200"/>
                  </a:cubicBezTo>
                  <a:cubicBezTo>
                    <a:pt x="3497138" y="315424"/>
                    <a:pt x="3406162" y="406400"/>
                    <a:pt x="3293938"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85725" cap="sq">
              <a:solidFill>
                <a:srgbClr val="48CFAE"/>
              </a:solidFill>
              <a:prstDash val="solid"/>
              <a:miter/>
            </a:ln>
          </p:spPr>
        </p:sp>
        <p:sp>
          <p:nvSpPr>
            <p:cNvPr name="TextBox 36" id="36"/>
            <p:cNvSpPr txBox="true"/>
            <p:nvPr/>
          </p:nvSpPr>
          <p:spPr>
            <a:xfrm>
              <a:off x="0" y="-57150"/>
              <a:ext cx="3497138" cy="463550"/>
            </a:xfrm>
            <a:prstGeom prst="rect">
              <a:avLst/>
            </a:prstGeom>
          </p:spPr>
          <p:txBody>
            <a:bodyPr anchor="ctr" rtlCol="false" tIns="50800" lIns="50800" bIns="50800" rIns="50800"/>
            <a:lstStyle/>
            <a:p>
              <a:pPr algn="ctr">
                <a:lnSpc>
                  <a:spcPts val="4480"/>
                </a:lnSpc>
              </a:pPr>
            </a:p>
          </p:txBody>
        </p:sp>
      </p:grpSp>
      <p:grpSp>
        <p:nvGrpSpPr>
          <p:cNvPr name="Group 37" id="37"/>
          <p:cNvGrpSpPr/>
          <p:nvPr/>
        </p:nvGrpSpPr>
        <p:grpSpPr>
          <a:xfrm rot="0">
            <a:off x="5931003" y="6512365"/>
            <a:ext cx="1160087" cy="1160087"/>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6B"/>
            </a:solidFill>
          </p:spPr>
        </p:sp>
        <p:sp>
          <p:nvSpPr>
            <p:cNvPr name="TextBox 39" id="39"/>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TextBox 40" id="40"/>
          <p:cNvSpPr txBox="true"/>
          <p:nvPr/>
        </p:nvSpPr>
        <p:spPr>
          <a:xfrm rot="0">
            <a:off x="6934573" y="7775689"/>
            <a:ext cx="8335044" cy="924356"/>
          </a:xfrm>
          <a:prstGeom prst="rect">
            <a:avLst/>
          </a:prstGeom>
        </p:spPr>
        <p:txBody>
          <a:bodyPr anchor="t" rtlCol="false" tIns="0" lIns="0" bIns="0" rIns="0">
            <a:spAutoFit/>
          </a:bodyPr>
          <a:lstStyle/>
          <a:p>
            <a:pPr algn="l">
              <a:lnSpc>
                <a:spcPts val="2472"/>
              </a:lnSpc>
            </a:pPr>
            <a:r>
              <a:rPr lang="en-US" sz="1766">
                <a:solidFill>
                  <a:srgbClr val="01003B"/>
                </a:solidFill>
                <a:latin typeface="Be Vietnam"/>
                <a:ea typeface="Be Vietnam"/>
                <a:cs typeface="Be Vietnam"/>
                <a:sym typeface="Be Vietnam"/>
              </a:rPr>
              <a:t>Many trial and errors are done for the desired properties to be attained, this makes it a cost extensive way. Even with these many experimentations accuracy is not that high.</a:t>
            </a:r>
          </a:p>
        </p:txBody>
      </p:sp>
      <p:sp>
        <p:nvSpPr>
          <p:cNvPr name="TextBox 41" id="41"/>
          <p:cNvSpPr txBox="true"/>
          <p:nvPr/>
        </p:nvSpPr>
        <p:spPr>
          <a:xfrm rot="0">
            <a:off x="7282130" y="6855229"/>
            <a:ext cx="5354570" cy="409265"/>
          </a:xfrm>
          <a:prstGeom prst="rect">
            <a:avLst/>
          </a:prstGeom>
        </p:spPr>
        <p:txBody>
          <a:bodyPr anchor="t" rtlCol="false" tIns="0" lIns="0" bIns="0" rIns="0">
            <a:spAutoFit/>
          </a:bodyPr>
          <a:lstStyle/>
          <a:p>
            <a:pPr algn="l">
              <a:lnSpc>
                <a:spcPts val="3329"/>
              </a:lnSpc>
              <a:spcBef>
                <a:spcPct val="0"/>
              </a:spcBef>
            </a:pPr>
            <a:r>
              <a:rPr lang="en-US" b="true" sz="2378">
                <a:solidFill>
                  <a:srgbClr val="01003B"/>
                </a:solidFill>
                <a:latin typeface="Be Vietnam Ultra-Bold"/>
                <a:ea typeface="Be Vietnam Ultra-Bold"/>
                <a:cs typeface="Be Vietnam Ultra-Bold"/>
                <a:sym typeface="Be Vietnam Ultra-Bold"/>
              </a:rPr>
              <a:t>EXPENSIVE EXPERIMENTATIONS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8602999" y="1159286"/>
            <a:ext cx="1651040" cy="8823458"/>
            <a:chOff x="0" y="0"/>
            <a:chExt cx="2201387" cy="11764610"/>
          </a:xfrm>
        </p:grpSpPr>
        <p:grpSp>
          <p:nvGrpSpPr>
            <p:cNvPr name="Group 4" id="4"/>
            <p:cNvGrpSpPr/>
            <p:nvPr/>
          </p:nvGrpSpPr>
          <p:grpSpPr>
            <a:xfrm rot="-10800000">
              <a:off x="0" y="0"/>
              <a:ext cx="2201387" cy="3880730"/>
              <a:chOff x="0" y="0"/>
              <a:chExt cx="660400" cy="1164190"/>
            </a:xfrm>
          </p:grpSpPr>
          <p:sp>
            <p:nvSpPr>
              <p:cNvPr name="Freeform 5" id="5"/>
              <p:cNvSpPr/>
              <p:nvPr/>
            </p:nvSpPr>
            <p:spPr>
              <a:xfrm flipH="false" flipV="false" rot="0">
                <a:off x="0" y="0"/>
                <a:ext cx="660400" cy="1164190"/>
              </a:xfrm>
              <a:custGeom>
                <a:avLst/>
                <a:gdLst/>
                <a:ahLst/>
                <a:cxnLst/>
                <a:rect r="r" b="b" t="t" l="l"/>
                <a:pathLst>
                  <a:path h="1164190" w="660400">
                    <a:moveTo>
                      <a:pt x="220252" y="1145121"/>
                    </a:moveTo>
                    <a:cubicBezTo>
                      <a:pt x="254109" y="1156635"/>
                      <a:pt x="292600" y="1164190"/>
                      <a:pt x="330378" y="1164190"/>
                    </a:cubicBezTo>
                    <a:cubicBezTo>
                      <a:pt x="368157" y="1164190"/>
                      <a:pt x="404509" y="1157714"/>
                      <a:pt x="438009" y="1146200"/>
                    </a:cubicBezTo>
                    <a:cubicBezTo>
                      <a:pt x="438723" y="1145840"/>
                      <a:pt x="439435" y="1145840"/>
                      <a:pt x="440148" y="1145481"/>
                    </a:cubicBezTo>
                    <a:cubicBezTo>
                      <a:pt x="565955" y="1099426"/>
                      <a:pt x="658618" y="977812"/>
                      <a:pt x="660400" y="827883"/>
                    </a:cubicBezTo>
                    <a:lnTo>
                      <a:pt x="660400" y="0"/>
                    </a:lnTo>
                    <a:lnTo>
                      <a:pt x="0" y="0"/>
                    </a:lnTo>
                    <a:lnTo>
                      <a:pt x="0" y="827269"/>
                    </a:lnTo>
                    <a:cubicBezTo>
                      <a:pt x="1782" y="978530"/>
                      <a:pt x="93019" y="1100146"/>
                      <a:pt x="220252" y="1145121"/>
                    </a:cubicBezTo>
                    <a:close/>
                  </a:path>
                </a:pathLst>
              </a:custGeom>
              <a:solidFill>
                <a:srgbClr val="48CFAE"/>
              </a:solidFill>
            </p:spPr>
          </p:sp>
          <p:sp>
            <p:nvSpPr>
              <p:cNvPr name="TextBox 6" id="6"/>
              <p:cNvSpPr txBox="true"/>
              <p:nvPr/>
            </p:nvSpPr>
            <p:spPr>
              <a:xfrm>
                <a:off x="0" y="-57150"/>
                <a:ext cx="660400" cy="109434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10800000">
              <a:off x="0" y="2213377"/>
              <a:ext cx="2201387" cy="3749588"/>
              <a:chOff x="0" y="0"/>
              <a:chExt cx="660400" cy="1124849"/>
            </a:xfrm>
          </p:grpSpPr>
          <p:sp>
            <p:nvSpPr>
              <p:cNvPr name="Freeform 8" id="8"/>
              <p:cNvSpPr/>
              <p:nvPr/>
            </p:nvSpPr>
            <p:spPr>
              <a:xfrm flipH="false" flipV="false" rot="0">
                <a:off x="0" y="0"/>
                <a:ext cx="660400" cy="1124849"/>
              </a:xfrm>
              <a:custGeom>
                <a:avLst/>
                <a:gdLst/>
                <a:ahLst/>
                <a:cxnLst/>
                <a:rect r="r" b="b" t="t" l="l"/>
                <a:pathLst>
                  <a:path h="1124849" w="660400">
                    <a:moveTo>
                      <a:pt x="220252" y="1105780"/>
                    </a:moveTo>
                    <a:cubicBezTo>
                      <a:pt x="254109" y="1117294"/>
                      <a:pt x="292600" y="1124849"/>
                      <a:pt x="330378" y="1124849"/>
                    </a:cubicBezTo>
                    <a:cubicBezTo>
                      <a:pt x="368157" y="1124849"/>
                      <a:pt x="404509" y="1118372"/>
                      <a:pt x="438009" y="1106858"/>
                    </a:cubicBezTo>
                    <a:cubicBezTo>
                      <a:pt x="438723" y="1106499"/>
                      <a:pt x="439435" y="1106499"/>
                      <a:pt x="440148" y="1106139"/>
                    </a:cubicBezTo>
                    <a:cubicBezTo>
                      <a:pt x="565955" y="1060084"/>
                      <a:pt x="658618" y="938470"/>
                      <a:pt x="660400" y="789415"/>
                    </a:cubicBezTo>
                    <a:lnTo>
                      <a:pt x="660400" y="0"/>
                    </a:lnTo>
                    <a:lnTo>
                      <a:pt x="0" y="0"/>
                    </a:lnTo>
                    <a:lnTo>
                      <a:pt x="0" y="788829"/>
                    </a:lnTo>
                    <a:cubicBezTo>
                      <a:pt x="1782" y="939189"/>
                      <a:pt x="93019" y="1060804"/>
                      <a:pt x="220252" y="1105780"/>
                    </a:cubicBezTo>
                    <a:close/>
                  </a:path>
                </a:pathLst>
              </a:custGeom>
              <a:solidFill>
                <a:srgbClr val="33326B"/>
              </a:solidFill>
            </p:spPr>
          </p:sp>
          <p:sp>
            <p:nvSpPr>
              <p:cNvPr name="TextBox 9" id="9"/>
              <p:cNvSpPr txBox="true"/>
              <p:nvPr/>
            </p:nvSpPr>
            <p:spPr>
              <a:xfrm>
                <a:off x="0" y="-57150"/>
                <a:ext cx="660400" cy="1054999"/>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10800000">
              <a:off x="0" y="4590573"/>
              <a:ext cx="2201387" cy="3574084"/>
              <a:chOff x="0" y="0"/>
              <a:chExt cx="660400" cy="1072199"/>
            </a:xfrm>
          </p:grpSpPr>
          <p:sp>
            <p:nvSpPr>
              <p:cNvPr name="Freeform 11" id="11"/>
              <p:cNvSpPr/>
              <p:nvPr/>
            </p:nvSpPr>
            <p:spPr>
              <a:xfrm flipH="false" flipV="false" rot="0">
                <a:off x="0" y="0"/>
                <a:ext cx="660400" cy="1072199"/>
              </a:xfrm>
              <a:custGeom>
                <a:avLst/>
                <a:gdLst/>
                <a:ahLst/>
                <a:cxnLst/>
                <a:rect r="r" b="b" t="t" l="l"/>
                <a:pathLst>
                  <a:path h="1072199" w="660400">
                    <a:moveTo>
                      <a:pt x="220252" y="1053130"/>
                    </a:moveTo>
                    <a:cubicBezTo>
                      <a:pt x="254109" y="1064644"/>
                      <a:pt x="292600" y="1072199"/>
                      <a:pt x="330378" y="1072199"/>
                    </a:cubicBezTo>
                    <a:cubicBezTo>
                      <a:pt x="368157" y="1072199"/>
                      <a:pt x="404509" y="1065722"/>
                      <a:pt x="438009" y="1054208"/>
                    </a:cubicBezTo>
                    <a:cubicBezTo>
                      <a:pt x="438723" y="1053849"/>
                      <a:pt x="439435" y="1053849"/>
                      <a:pt x="440148" y="1053489"/>
                    </a:cubicBezTo>
                    <a:cubicBezTo>
                      <a:pt x="565955" y="1007434"/>
                      <a:pt x="658618" y="885820"/>
                      <a:pt x="660400" y="737935"/>
                    </a:cubicBezTo>
                    <a:lnTo>
                      <a:pt x="660400" y="0"/>
                    </a:lnTo>
                    <a:lnTo>
                      <a:pt x="0" y="0"/>
                    </a:lnTo>
                    <a:lnTo>
                      <a:pt x="0" y="737387"/>
                    </a:lnTo>
                    <a:cubicBezTo>
                      <a:pt x="1782" y="886539"/>
                      <a:pt x="93019" y="1008154"/>
                      <a:pt x="220252" y="1053130"/>
                    </a:cubicBezTo>
                    <a:close/>
                  </a:path>
                </a:pathLst>
              </a:custGeom>
              <a:solidFill>
                <a:srgbClr val="48CFAE"/>
              </a:solidFill>
            </p:spPr>
          </p:sp>
          <p:sp>
            <p:nvSpPr>
              <p:cNvPr name="TextBox 12" id="12"/>
              <p:cNvSpPr txBox="true"/>
              <p:nvPr/>
            </p:nvSpPr>
            <p:spPr>
              <a:xfrm>
                <a:off x="0" y="-57150"/>
                <a:ext cx="660400" cy="1002349"/>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10800000">
              <a:off x="0" y="6803367"/>
              <a:ext cx="2201387" cy="3759420"/>
              <a:chOff x="0" y="0"/>
              <a:chExt cx="660400" cy="1127798"/>
            </a:xfrm>
          </p:grpSpPr>
          <p:sp>
            <p:nvSpPr>
              <p:cNvPr name="Freeform 14" id="14"/>
              <p:cNvSpPr/>
              <p:nvPr/>
            </p:nvSpPr>
            <p:spPr>
              <a:xfrm flipH="false" flipV="false" rot="0">
                <a:off x="0" y="0"/>
                <a:ext cx="660400" cy="1127798"/>
              </a:xfrm>
              <a:custGeom>
                <a:avLst/>
                <a:gdLst/>
                <a:ahLst/>
                <a:cxnLst/>
                <a:rect r="r" b="b" t="t" l="l"/>
                <a:pathLst>
                  <a:path h="1127798" w="660400">
                    <a:moveTo>
                      <a:pt x="220252" y="1108729"/>
                    </a:moveTo>
                    <a:cubicBezTo>
                      <a:pt x="254109" y="1120243"/>
                      <a:pt x="292600" y="1127798"/>
                      <a:pt x="330378" y="1127798"/>
                    </a:cubicBezTo>
                    <a:cubicBezTo>
                      <a:pt x="368157" y="1127798"/>
                      <a:pt x="404509" y="1121321"/>
                      <a:pt x="438009" y="1109807"/>
                    </a:cubicBezTo>
                    <a:cubicBezTo>
                      <a:pt x="438723" y="1109448"/>
                      <a:pt x="439435" y="1109448"/>
                      <a:pt x="440148" y="1109089"/>
                    </a:cubicBezTo>
                    <a:cubicBezTo>
                      <a:pt x="565955" y="1063033"/>
                      <a:pt x="658618" y="941419"/>
                      <a:pt x="660400" y="792299"/>
                    </a:cubicBezTo>
                    <a:lnTo>
                      <a:pt x="660400" y="0"/>
                    </a:lnTo>
                    <a:lnTo>
                      <a:pt x="0" y="0"/>
                    </a:lnTo>
                    <a:lnTo>
                      <a:pt x="0" y="791711"/>
                    </a:lnTo>
                    <a:cubicBezTo>
                      <a:pt x="1782" y="942138"/>
                      <a:pt x="93019" y="1063753"/>
                      <a:pt x="220252" y="1108729"/>
                    </a:cubicBezTo>
                    <a:close/>
                  </a:path>
                </a:pathLst>
              </a:custGeom>
              <a:solidFill>
                <a:srgbClr val="33326B"/>
              </a:solidFill>
            </p:spPr>
          </p:sp>
          <p:sp>
            <p:nvSpPr>
              <p:cNvPr name="TextBox 15" id="15"/>
              <p:cNvSpPr txBox="true"/>
              <p:nvPr/>
            </p:nvSpPr>
            <p:spPr>
              <a:xfrm>
                <a:off x="0" y="-57150"/>
                <a:ext cx="660400" cy="1057948"/>
              </a:xfrm>
              <a:prstGeom prst="rect">
                <a:avLst/>
              </a:prstGeom>
            </p:spPr>
            <p:txBody>
              <a:bodyPr anchor="ctr" rtlCol="false" tIns="50800" lIns="50800" bIns="50800" rIns="50800"/>
              <a:lstStyle/>
              <a:p>
                <a:pPr algn="ctr">
                  <a:lnSpc>
                    <a:spcPts val="3359"/>
                  </a:lnSpc>
                </a:pPr>
              </a:p>
            </p:txBody>
          </p:sp>
        </p:grpSp>
        <p:grpSp>
          <p:nvGrpSpPr>
            <p:cNvPr name="Group 16" id="16"/>
            <p:cNvGrpSpPr/>
            <p:nvPr/>
          </p:nvGrpSpPr>
          <p:grpSpPr>
            <a:xfrm rot="-5400000">
              <a:off x="-200052" y="9363171"/>
              <a:ext cx="2601491" cy="2201387"/>
              <a:chOff x="0" y="0"/>
              <a:chExt cx="480264" cy="406400"/>
            </a:xfrm>
          </p:grpSpPr>
          <p:sp>
            <p:nvSpPr>
              <p:cNvPr name="Freeform 17" id="17"/>
              <p:cNvSpPr/>
              <p:nvPr/>
            </p:nvSpPr>
            <p:spPr>
              <a:xfrm flipH="false" flipV="false" rot="0">
                <a:off x="0" y="0"/>
                <a:ext cx="480264" cy="406400"/>
              </a:xfrm>
              <a:custGeom>
                <a:avLst/>
                <a:gdLst/>
                <a:ahLst/>
                <a:cxnLst/>
                <a:rect r="r" b="b" t="t" l="l"/>
                <a:pathLst>
                  <a:path h="406400" w="480264">
                    <a:moveTo>
                      <a:pt x="277064" y="0"/>
                    </a:moveTo>
                    <a:cubicBezTo>
                      <a:pt x="389288" y="0"/>
                      <a:pt x="480264" y="90976"/>
                      <a:pt x="480264" y="203200"/>
                    </a:cubicBezTo>
                    <a:cubicBezTo>
                      <a:pt x="480264" y="315424"/>
                      <a:pt x="389288" y="406400"/>
                      <a:pt x="277064" y="406400"/>
                    </a:cubicBezTo>
                    <a:lnTo>
                      <a:pt x="203200" y="406400"/>
                    </a:lnTo>
                    <a:cubicBezTo>
                      <a:pt x="90976" y="406400"/>
                      <a:pt x="0" y="315424"/>
                      <a:pt x="0" y="203200"/>
                    </a:cubicBezTo>
                    <a:cubicBezTo>
                      <a:pt x="0" y="90976"/>
                      <a:pt x="90976" y="0"/>
                      <a:pt x="203200" y="0"/>
                    </a:cubicBezTo>
                    <a:close/>
                  </a:path>
                </a:pathLst>
              </a:custGeom>
              <a:solidFill>
                <a:srgbClr val="48CFAE"/>
              </a:solidFill>
            </p:spPr>
          </p:sp>
          <p:sp>
            <p:nvSpPr>
              <p:cNvPr name="TextBox 18" id="18"/>
              <p:cNvSpPr txBox="true"/>
              <p:nvPr/>
            </p:nvSpPr>
            <p:spPr>
              <a:xfrm>
                <a:off x="0" y="-57150"/>
                <a:ext cx="480264" cy="463550"/>
              </a:xfrm>
              <a:prstGeom prst="rect">
                <a:avLst/>
              </a:prstGeom>
            </p:spPr>
            <p:txBody>
              <a:bodyPr anchor="ctr" rtlCol="false" tIns="50800" lIns="50800" bIns="50800" rIns="50800"/>
              <a:lstStyle/>
              <a:p>
                <a:pPr algn="ctr">
                  <a:lnSpc>
                    <a:spcPts val="3359"/>
                  </a:lnSpc>
                </a:pPr>
              </a:p>
            </p:txBody>
          </p:sp>
        </p:grpSp>
        <p:grpSp>
          <p:nvGrpSpPr>
            <p:cNvPr name="Group 19" id="19"/>
            <p:cNvGrpSpPr/>
            <p:nvPr/>
          </p:nvGrpSpPr>
          <p:grpSpPr>
            <a:xfrm rot="0">
              <a:off x="438525" y="501923"/>
              <a:ext cx="1324337" cy="132433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nvGrpSpPr>
            <p:cNvPr name="Group 22" id="22"/>
            <p:cNvGrpSpPr/>
            <p:nvPr/>
          </p:nvGrpSpPr>
          <p:grpSpPr>
            <a:xfrm rot="0">
              <a:off x="438525" y="2816762"/>
              <a:ext cx="1324337" cy="132433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nvGrpSpPr>
            <p:cNvPr name="Group 25" id="25"/>
            <p:cNvGrpSpPr/>
            <p:nvPr/>
          </p:nvGrpSpPr>
          <p:grpSpPr>
            <a:xfrm rot="0">
              <a:off x="438525" y="5131600"/>
              <a:ext cx="1324337" cy="132433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nvGrpSpPr>
            <p:cNvPr name="Group 28" id="28"/>
            <p:cNvGrpSpPr/>
            <p:nvPr/>
          </p:nvGrpSpPr>
          <p:grpSpPr>
            <a:xfrm rot="0">
              <a:off x="438525" y="7446439"/>
              <a:ext cx="1324337" cy="132433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nvGrpSpPr>
            <p:cNvPr name="Group 31" id="31"/>
            <p:cNvGrpSpPr/>
            <p:nvPr/>
          </p:nvGrpSpPr>
          <p:grpSpPr>
            <a:xfrm rot="0">
              <a:off x="438525" y="9761278"/>
              <a:ext cx="1324337" cy="132433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34" id="34"/>
          <p:cNvGrpSpPr/>
          <p:nvPr/>
        </p:nvGrpSpPr>
        <p:grpSpPr>
          <a:xfrm rot="-5400000">
            <a:off x="-10618659" y="643051"/>
            <a:ext cx="19615407" cy="3895402"/>
            <a:chOff x="0" y="0"/>
            <a:chExt cx="5166198" cy="1025950"/>
          </a:xfrm>
        </p:grpSpPr>
        <p:sp>
          <p:nvSpPr>
            <p:cNvPr name="Freeform 35" id="35"/>
            <p:cNvSpPr/>
            <p:nvPr/>
          </p:nvSpPr>
          <p:spPr>
            <a:xfrm flipH="false" flipV="false" rot="0">
              <a:off x="0" y="0"/>
              <a:ext cx="5166198" cy="1025949"/>
            </a:xfrm>
            <a:custGeom>
              <a:avLst/>
              <a:gdLst/>
              <a:ahLst/>
              <a:cxnLst/>
              <a:rect r="r" b="b" t="t" l="l"/>
              <a:pathLst>
                <a:path h="1025949" w="5166198">
                  <a:moveTo>
                    <a:pt x="0" y="0"/>
                  </a:moveTo>
                  <a:lnTo>
                    <a:pt x="5166198" y="0"/>
                  </a:lnTo>
                  <a:lnTo>
                    <a:pt x="5166198" y="1025949"/>
                  </a:lnTo>
                  <a:lnTo>
                    <a:pt x="0" y="1025949"/>
                  </a:lnTo>
                  <a:close/>
                </a:path>
              </a:pathLst>
            </a:custGeom>
            <a:solidFill>
              <a:srgbClr val="195759"/>
            </a:solidFill>
          </p:spPr>
        </p:sp>
        <p:sp>
          <p:nvSpPr>
            <p:cNvPr name="TextBox 36" id="36"/>
            <p:cNvSpPr txBox="true"/>
            <p:nvPr/>
          </p:nvSpPr>
          <p:spPr>
            <a:xfrm>
              <a:off x="0" y="-47625"/>
              <a:ext cx="5166198" cy="1073575"/>
            </a:xfrm>
            <a:prstGeom prst="rect">
              <a:avLst/>
            </a:prstGeom>
          </p:spPr>
          <p:txBody>
            <a:bodyPr anchor="ctr" rtlCol="false" tIns="50800" lIns="50800" bIns="50800" rIns="50800"/>
            <a:lstStyle/>
            <a:p>
              <a:pPr algn="ctr">
                <a:lnSpc>
                  <a:spcPts val="2800"/>
                </a:lnSpc>
              </a:pPr>
            </a:p>
          </p:txBody>
        </p:sp>
      </p:grpSp>
      <p:grpSp>
        <p:nvGrpSpPr>
          <p:cNvPr name="Group 37" id="37"/>
          <p:cNvGrpSpPr/>
          <p:nvPr/>
        </p:nvGrpSpPr>
        <p:grpSpPr>
          <a:xfrm rot="0">
            <a:off x="-2288421" y="9525"/>
            <a:ext cx="10838573" cy="1543050"/>
            <a:chOff x="0" y="0"/>
            <a:chExt cx="2854604" cy="406400"/>
          </a:xfrm>
        </p:grpSpPr>
        <p:sp>
          <p:nvSpPr>
            <p:cNvPr name="Freeform 38" id="38"/>
            <p:cNvSpPr/>
            <p:nvPr/>
          </p:nvSpPr>
          <p:spPr>
            <a:xfrm flipH="false" flipV="false" rot="0">
              <a:off x="0" y="0"/>
              <a:ext cx="2854603" cy="406400"/>
            </a:xfrm>
            <a:custGeom>
              <a:avLst/>
              <a:gdLst/>
              <a:ahLst/>
              <a:cxnLst/>
              <a:rect r="r" b="b" t="t" l="l"/>
              <a:pathLst>
                <a:path h="406400" w="2854603">
                  <a:moveTo>
                    <a:pt x="2651403" y="0"/>
                  </a:moveTo>
                  <a:cubicBezTo>
                    <a:pt x="2763628" y="0"/>
                    <a:pt x="2854603" y="90976"/>
                    <a:pt x="2854603" y="203200"/>
                  </a:cubicBezTo>
                  <a:cubicBezTo>
                    <a:pt x="2854603" y="315424"/>
                    <a:pt x="2763628" y="406400"/>
                    <a:pt x="2651403" y="406400"/>
                  </a:cubicBezTo>
                  <a:lnTo>
                    <a:pt x="203200" y="406400"/>
                  </a:lnTo>
                  <a:cubicBezTo>
                    <a:pt x="90976" y="406400"/>
                    <a:pt x="0" y="315424"/>
                    <a:pt x="0" y="203200"/>
                  </a:cubicBezTo>
                  <a:cubicBezTo>
                    <a:pt x="0" y="90976"/>
                    <a:pt x="90976" y="0"/>
                    <a:pt x="203200" y="0"/>
                  </a:cubicBezTo>
                  <a:close/>
                </a:path>
              </a:pathLst>
            </a:custGeom>
            <a:solidFill>
              <a:srgbClr val="FFFFFF"/>
            </a:solidFill>
            <a:ln w="76200" cap="sq">
              <a:solidFill>
                <a:srgbClr val="48CFAE"/>
              </a:solidFill>
              <a:prstDash val="solid"/>
              <a:miter/>
            </a:ln>
          </p:spPr>
        </p:sp>
        <p:sp>
          <p:nvSpPr>
            <p:cNvPr name="TextBox 39" id="39"/>
            <p:cNvSpPr txBox="true"/>
            <p:nvPr/>
          </p:nvSpPr>
          <p:spPr>
            <a:xfrm>
              <a:off x="0" y="-47625"/>
              <a:ext cx="2854604" cy="454025"/>
            </a:xfrm>
            <a:prstGeom prst="rect">
              <a:avLst/>
            </a:prstGeom>
          </p:spPr>
          <p:txBody>
            <a:bodyPr anchor="ctr" rtlCol="false" tIns="50800" lIns="50800" bIns="50800" rIns="50800"/>
            <a:lstStyle/>
            <a:p>
              <a:pPr algn="ctr">
                <a:lnSpc>
                  <a:spcPts val="2800"/>
                </a:lnSpc>
              </a:pPr>
            </a:p>
          </p:txBody>
        </p:sp>
      </p:grpSp>
      <p:sp>
        <p:nvSpPr>
          <p:cNvPr name="Freeform 40" id="40"/>
          <p:cNvSpPr/>
          <p:nvPr/>
        </p:nvSpPr>
        <p:spPr>
          <a:xfrm flipH="false" flipV="false" rot="0">
            <a:off x="1947085" y="2899036"/>
            <a:ext cx="4577036" cy="4577036"/>
          </a:xfrm>
          <a:custGeom>
            <a:avLst/>
            <a:gdLst/>
            <a:ahLst/>
            <a:cxnLst/>
            <a:rect r="r" b="b" t="t" l="l"/>
            <a:pathLst>
              <a:path h="4577036" w="4577036">
                <a:moveTo>
                  <a:pt x="0" y="0"/>
                </a:moveTo>
                <a:lnTo>
                  <a:pt x="4577036" y="0"/>
                </a:lnTo>
                <a:lnTo>
                  <a:pt x="4577036" y="4577037"/>
                </a:lnTo>
                <a:lnTo>
                  <a:pt x="0" y="45770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1" id="41"/>
          <p:cNvSpPr txBox="true"/>
          <p:nvPr/>
        </p:nvSpPr>
        <p:spPr>
          <a:xfrm rot="0">
            <a:off x="8753220" y="1371890"/>
            <a:ext cx="1350598" cy="1012044"/>
          </a:xfrm>
          <a:prstGeom prst="rect">
            <a:avLst/>
          </a:prstGeom>
        </p:spPr>
        <p:txBody>
          <a:bodyPr anchor="t" rtlCol="false" tIns="0" lIns="0" bIns="0" rIns="0">
            <a:spAutoFit/>
          </a:bodyPr>
          <a:lstStyle/>
          <a:p>
            <a:pPr algn="ctr">
              <a:lnSpc>
                <a:spcPts val="8275"/>
              </a:lnSpc>
              <a:spcBef>
                <a:spcPct val="0"/>
              </a:spcBef>
            </a:pPr>
            <a:r>
              <a:rPr lang="en-US" b="true" sz="5910">
                <a:solidFill>
                  <a:srgbClr val="01003B"/>
                </a:solidFill>
                <a:latin typeface="Be Vietnam Medium"/>
                <a:ea typeface="Be Vietnam Medium"/>
                <a:cs typeface="Be Vietnam Medium"/>
                <a:sym typeface="Be Vietnam Medium"/>
              </a:rPr>
              <a:t>1</a:t>
            </a:r>
          </a:p>
        </p:txBody>
      </p:sp>
      <p:sp>
        <p:nvSpPr>
          <p:cNvPr name="TextBox 42" id="42"/>
          <p:cNvSpPr txBox="true"/>
          <p:nvPr/>
        </p:nvSpPr>
        <p:spPr>
          <a:xfrm rot="0">
            <a:off x="8753220" y="3096630"/>
            <a:ext cx="1350598" cy="1012044"/>
          </a:xfrm>
          <a:prstGeom prst="rect">
            <a:avLst/>
          </a:prstGeom>
        </p:spPr>
        <p:txBody>
          <a:bodyPr anchor="t" rtlCol="false" tIns="0" lIns="0" bIns="0" rIns="0">
            <a:spAutoFit/>
          </a:bodyPr>
          <a:lstStyle/>
          <a:p>
            <a:pPr algn="ctr">
              <a:lnSpc>
                <a:spcPts val="8275"/>
              </a:lnSpc>
              <a:spcBef>
                <a:spcPct val="0"/>
              </a:spcBef>
            </a:pPr>
            <a:r>
              <a:rPr lang="en-US" b="true" sz="5910">
                <a:solidFill>
                  <a:srgbClr val="01003B"/>
                </a:solidFill>
                <a:latin typeface="Be Vietnam Medium"/>
                <a:ea typeface="Be Vietnam Medium"/>
                <a:cs typeface="Be Vietnam Medium"/>
                <a:sym typeface="Be Vietnam Medium"/>
              </a:rPr>
              <a:t>2</a:t>
            </a:r>
          </a:p>
        </p:txBody>
      </p:sp>
      <p:sp>
        <p:nvSpPr>
          <p:cNvPr name="TextBox 43" id="43"/>
          <p:cNvSpPr txBox="true"/>
          <p:nvPr/>
        </p:nvSpPr>
        <p:spPr>
          <a:xfrm rot="0">
            <a:off x="8753220" y="4852640"/>
            <a:ext cx="1350598" cy="1012044"/>
          </a:xfrm>
          <a:prstGeom prst="rect">
            <a:avLst/>
          </a:prstGeom>
        </p:spPr>
        <p:txBody>
          <a:bodyPr anchor="t" rtlCol="false" tIns="0" lIns="0" bIns="0" rIns="0">
            <a:spAutoFit/>
          </a:bodyPr>
          <a:lstStyle/>
          <a:p>
            <a:pPr algn="ctr">
              <a:lnSpc>
                <a:spcPts val="8275"/>
              </a:lnSpc>
              <a:spcBef>
                <a:spcPct val="0"/>
              </a:spcBef>
            </a:pPr>
            <a:r>
              <a:rPr lang="en-US" b="true" sz="5910">
                <a:solidFill>
                  <a:srgbClr val="01003B"/>
                </a:solidFill>
                <a:latin typeface="Be Vietnam Medium"/>
                <a:ea typeface="Be Vietnam Medium"/>
                <a:cs typeface="Be Vietnam Medium"/>
                <a:sym typeface="Be Vietnam Medium"/>
              </a:rPr>
              <a:t>3</a:t>
            </a:r>
          </a:p>
        </p:txBody>
      </p:sp>
      <p:sp>
        <p:nvSpPr>
          <p:cNvPr name="TextBox 44" id="44"/>
          <p:cNvSpPr txBox="true"/>
          <p:nvPr/>
        </p:nvSpPr>
        <p:spPr>
          <a:xfrm rot="0">
            <a:off x="8753220" y="6568951"/>
            <a:ext cx="1350598" cy="1012044"/>
          </a:xfrm>
          <a:prstGeom prst="rect">
            <a:avLst/>
          </a:prstGeom>
        </p:spPr>
        <p:txBody>
          <a:bodyPr anchor="t" rtlCol="false" tIns="0" lIns="0" bIns="0" rIns="0">
            <a:spAutoFit/>
          </a:bodyPr>
          <a:lstStyle/>
          <a:p>
            <a:pPr algn="ctr">
              <a:lnSpc>
                <a:spcPts val="8275"/>
              </a:lnSpc>
              <a:spcBef>
                <a:spcPct val="0"/>
              </a:spcBef>
            </a:pPr>
            <a:r>
              <a:rPr lang="en-US" b="true" sz="5910">
                <a:solidFill>
                  <a:srgbClr val="01003B"/>
                </a:solidFill>
                <a:latin typeface="Be Vietnam Medium"/>
                <a:ea typeface="Be Vietnam Medium"/>
                <a:cs typeface="Be Vietnam Medium"/>
                <a:sym typeface="Be Vietnam Medium"/>
              </a:rPr>
              <a:t>4</a:t>
            </a:r>
          </a:p>
        </p:txBody>
      </p:sp>
      <p:sp>
        <p:nvSpPr>
          <p:cNvPr name="TextBox 45" id="45"/>
          <p:cNvSpPr txBox="true"/>
          <p:nvPr/>
        </p:nvSpPr>
        <p:spPr>
          <a:xfrm rot="0">
            <a:off x="8753220" y="8334941"/>
            <a:ext cx="1350598" cy="1012044"/>
          </a:xfrm>
          <a:prstGeom prst="rect">
            <a:avLst/>
          </a:prstGeom>
        </p:spPr>
        <p:txBody>
          <a:bodyPr anchor="t" rtlCol="false" tIns="0" lIns="0" bIns="0" rIns="0">
            <a:spAutoFit/>
          </a:bodyPr>
          <a:lstStyle/>
          <a:p>
            <a:pPr algn="ctr">
              <a:lnSpc>
                <a:spcPts val="8275"/>
              </a:lnSpc>
              <a:spcBef>
                <a:spcPct val="0"/>
              </a:spcBef>
            </a:pPr>
            <a:r>
              <a:rPr lang="en-US" b="true" sz="5910">
                <a:solidFill>
                  <a:srgbClr val="01003B"/>
                </a:solidFill>
                <a:latin typeface="Be Vietnam Medium"/>
                <a:ea typeface="Be Vietnam Medium"/>
                <a:cs typeface="Be Vietnam Medium"/>
                <a:sym typeface="Be Vietnam Medium"/>
              </a:rPr>
              <a:t>5</a:t>
            </a:r>
          </a:p>
        </p:txBody>
      </p:sp>
      <p:sp>
        <p:nvSpPr>
          <p:cNvPr name="TextBox 46" id="46"/>
          <p:cNvSpPr txBox="true"/>
          <p:nvPr/>
        </p:nvSpPr>
        <p:spPr>
          <a:xfrm rot="0">
            <a:off x="10521426" y="1388211"/>
            <a:ext cx="7183729" cy="1346033"/>
          </a:xfrm>
          <a:prstGeom prst="rect">
            <a:avLst/>
          </a:prstGeom>
        </p:spPr>
        <p:txBody>
          <a:bodyPr anchor="t" rtlCol="false" tIns="0" lIns="0" bIns="0" rIns="0">
            <a:spAutoFit/>
          </a:bodyPr>
          <a:lstStyle/>
          <a:p>
            <a:pPr algn="l">
              <a:lnSpc>
                <a:spcPts val="2718"/>
              </a:lnSpc>
            </a:pPr>
            <a:r>
              <a:rPr lang="en-US" sz="1941" b="true">
                <a:solidFill>
                  <a:srgbClr val="01003B"/>
                </a:solidFill>
                <a:latin typeface="Be Vietnam Ultra-Bold"/>
                <a:ea typeface="Be Vietnam Ultra-Bold"/>
                <a:cs typeface="Be Vietnam Ultra-Bold"/>
                <a:sym typeface="Be Vietnam Ultra-Bold"/>
              </a:rPr>
              <a:t>AI-powered material selection :</a:t>
            </a:r>
            <a:r>
              <a:rPr lang="en-US" sz="1941">
                <a:solidFill>
                  <a:srgbClr val="01003B"/>
                </a:solidFill>
                <a:latin typeface="Be Vietnam"/>
                <a:ea typeface="Be Vietnam"/>
                <a:cs typeface="Be Vietnam"/>
                <a:sym typeface="Be Vietnam"/>
              </a:rPr>
              <a:t>  Deep learning algorithms can analyze vast amounts of data on powder properties, process parameters, and desired final properties, accordingly it reccomends material selection</a:t>
            </a:r>
          </a:p>
        </p:txBody>
      </p:sp>
      <p:sp>
        <p:nvSpPr>
          <p:cNvPr name="TextBox 47" id="47"/>
          <p:cNvSpPr txBox="true"/>
          <p:nvPr/>
        </p:nvSpPr>
        <p:spPr>
          <a:xfrm rot="0">
            <a:off x="10561346" y="3267201"/>
            <a:ext cx="7011080" cy="1006718"/>
          </a:xfrm>
          <a:prstGeom prst="rect">
            <a:avLst/>
          </a:prstGeom>
        </p:spPr>
        <p:txBody>
          <a:bodyPr anchor="t" rtlCol="false" tIns="0" lIns="0" bIns="0" rIns="0">
            <a:spAutoFit/>
          </a:bodyPr>
          <a:lstStyle/>
          <a:p>
            <a:pPr algn="l">
              <a:lnSpc>
                <a:spcPts val="2718"/>
              </a:lnSpc>
            </a:pPr>
            <a:r>
              <a:rPr lang="en-US" sz="1941" b="true">
                <a:solidFill>
                  <a:srgbClr val="01003B"/>
                </a:solidFill>
                <a:latin typeface="Be Vietnam Ultra-Bold"/>
                <a:ea typeface="Be Vietnam Ultra-Bold"/>
                <a:cs typeface="Be Vietnam Ultra-Bold"/>
                <a:sym typeface="Be Vietnam Ultra-Bold"/>
              </a:rPr>
              <a:t>Modelling non-linear relationships</a:t>
            </a:r>
            <a:r>
              <a:rPr lang="en-US" sz="1941">
                <a:solidFill>
                  <a:srgbClr val="01003B"/>
                </a:solidFill>
                <a:latin typeface="Be Vietnam"/>
                <a:ea typeface="Be Vietnam"/>
                <a:cs typeface="Be Vietnam"/>
                <a:sym typeface="Be Vietnam"/>
              </a:rPr>
              <a:t> : Deep learning models like neural networks excel at handling non-linear relationships. </a:t>
            </a:r>
          </a:p>
        </p:txBody>
      </p:sp>
      <p:sp>
        <p:nvSpPr>
          <p:cNvPr name="TextBox 48" id="48"/>
          <p:cNvSpPr txBox="true"/>
          <p:nvPr/>
        </p:nvSpPr>
        <p:spPr>
          <a:xfrm rot="0">
            <a:off x="10561346" y="4997221"/>
            <a:ext cx="7183729" cy="1006718"/>
          </a:xfrm>
          <a:prstGeom prst="rect">
            <a:avLst/>
          </a:prstGeom>
        </p:spPr>
        <p:txBody>
          <a:bodyPr anchor="t" rtlCol="false" tIns="0" lIns="0" bIns="0" rIns="0">
            <a:spAutoFit/>
          </a:bodyPr>
          <a:lstStyle/>
          <a:p>
            <a:pPr algn="l">
              <a:lnSpc>
                <a:spcPts val="2718"/>
              </a:lnSpc>
            </a:pPr>
            <a:r>
              <a:rPr lang="en-US" sz="1941" b="true">
                <a:solidFill>
                  <a:srgbClr val="01003B"/>
                </a:solidFill>
                <a:latin typeface="Be Vietnam Ultra-Bold"/>
                <a:ea typeface="Be Vietnam Ultra-Bold"/>
                <a:cs typeface="Be Vietnam Ultra-Bold"/>
                <a:sym typeface="Be Vietnam Ultra-Bold"/>
              </a:rPr>
              <a:t>Data driven process optimization :</a:t>
            </a:r>
            <a:r>
              <a:rPr lang="en-US" sz="1941">
                <a:solidFill>
                  <a:srgbClr val="01003B"/>
                </a:solidFill>
                <a:latin typeface="Be Vietnam"/>
                <a:ea typeface="Be Vietnam"/>
                <a:cs typeface="Be Vietnam"/>
                <a:sym typeface="Be Vietnam"/>
              </a:rPr>
              <a:t> AI and deep learning can analyze data from past production runs to identify trends and optimize process parameters for better results.</a:t>
            </a:r>
          </a:p>
        </p:txBody>
      </p:sp>
      <p:sp>
        <p:nvSpPr>
          <p:cNvPr name="TextBox 49" id="49"/>
          <p:cNvSpPr txBox="true"/>
          <p:nvPr/>
        </p:nvSpPr>
        <p:spPr>
          <a:xfrm rot="0">
            <a:off x="10561346" y="6821613"/>
            <a:ext cx="6542461" cy="1006718"/>
          </a:xfrm>
          <a:prstGeom prst="rect">
            <a:avLst/>
          </a:prstGeom>
        </p:spPr>
        <p:txBody>
          <a:bodyPr anchor="t" rtlCol="false" tIns="0" lIns="0" bIns="0" rIns="0">
            <a:spAutoFit/>
          </a:bodyPr>
          <a:lstStyle/>
          <a:p>
            <a:pPr algn="l">
              <a:lnSpc>
                <a:spcPts val="2718"/>
              </a:lnSpc>
            </a:pPr>
            <a:r>
              <a:rPr lang="en-US" sz="1941" b="true">
                <a:solidFill>
                  <a:srgbClr val="01003B"/>
                </a:solidFill>
                <a:latin typeface="Be Vietnam Ultra-Bold"/>
                <a:ea typeface="Be Vietnam Ultra-Bold"/>
                <a:cs typeface="Be Vietnam Ultra-Bold"/>
                <a:sym typeface="Be Vietnam Ultra-Bold"/>
              </a:rPr>
              <a:t>Knowledge-Based Systems :</a:t>
            </a:r>
            <a:r>
              <a:rPr lang="en-US" sz="1941" b="true">
                <a:solidFill>
                  <a:srgbClr val="01003B"/>
                </a:solidFill>
                <a:latin typeface="Be Vietnam Ultra-Bold"/>
                <a:ea typeface="Be Vietnam Ultra-Bold"/>
                <a:cs typeface="Be Vietnam Ultra-Bold"/>
                <a:sym typeface="Be Vietnam Ultra-Bold"/>
              </a:rPr>
              <a:t> </a:t>
            </a:r>
            <a:r>
              <a:rPr lang="en-US" sz="1941">
                <a:solidFill>
                  <a:srgbClr val="01003B"/>
                </a:solidFill>
                <a:latin typeface="Be Vietnam"/>
                <a:ea typeface="Be Vietnam"/>
                <a:cs typeface="Be Vietnam"/>
                <a:sym typeface="Be Vietnam"/>
              </a:rPr>
              <a:t>AI can be used to create knowledge-based systems that capture and store expert knowledge about PM.</a:t>
            </a:r>
          </a:p>
        </p:txBody>
      </p:sp>
      <p:sp>
        <p:nvSpPr>
          <p:cNvPr name="TextBox 50" id="50"/>
          <p:cNvSpPr txBox="true"/>
          <p:nvPr/>
        </p:nvSpPr>
        <p:spPr>
          <a:xfrm rot="0">
            <a:off x="10561346" y="8411141"/>
            <a:ext cx="6542461" cy="1017475"/>
          </a:xfrm>
          <a:prstGeom prst="rect">
            <a:avLst/>
          </a:prstGeom>
        </p:spPr>
        <p:txBody>
          <a:bodyPr anchor="t" rtlCol="false" tIns="0" lIns="0" bIns="0" rIns="0">
            <a:spAutoFit/>
          </a:bodyPr>
          <a:lstStyle/>
          <a:p>
            <a:pPr algn="l">
              <a:lnSpc>
                <a:spcPts val="2718"/>
              </a:lnSpc>
            </a:pPr>
            <a:r>
              <a:rPr lang="en-US" sz="1941" b="true">
                <a:solidFill>
                  <a:srgbClr val="01003B"/>
                </a:solidFill>
                <a:latin typeface="Be Vietnam Ultra-Bold"/>
                <a:ea typeface="Be Vietnam Ultra-Bold"/>
                <a:cs typeface="Be Vietnam Ultra-Bold"/>
                <a:sym typeface="Be Vietnam Ultra-Bold"/>
              </a:rPr>
              <a:t>Improved accuracy : </a:t>
            </a:r>
            <a:r>
              <a:rPr lang="en-US" sz="1941">
                <a:solidFill>
                  <a:srgbClr val="01003B"/>
                </a:solidFill>
                <a:latin typeface="Be Vietnam"/>
                <a:ea typeface="Be Vietnam"/>
                <a:cs typeface="Be Vietnam"/>
                <a:sym typeface="Be Vietnam"/>
              </a:rPr>
              <a:t>Specific soft computational tools/ neural networks help improve accuracy, and large number of trial and errors are not required.</a:t>
            </a:r>
          </a:p>
        </p:txBody>
      </p:sp>
      <p:sp>
        <p:nvSpPr>
          <p:cNvPr name="TextBox 51" id="51"/>
          <p:cNvSpPr txBox="true"/>
          <p:nvPr/>
        </p:nvSpPr>
        <p:spPr>
          <a:xfrm rot="0">
            <a:off x="691809" y="482029"/>
            <a:ext cx="7087588" cy="702818"/>
          </a:xfrm>
          <a:prstGeom prst="rect">
            <a:avLst/>
          </a:prstGeom>
        </p:spPr>
        <p:txBody>
          <a:bodyPr anchor="t" rtlCol="false" tIns="0" lIns="0" bIns="0" rIns="0">
            <a:spAutoFit/>
          </a:bodyPr>
          <a:lstStyle/>
          <a:p>
            <a:pPr algn="l">
              <a:lnSpc>
                <a:spcPts val="5355"/>
              </a:lnSpc>
            </a:pPr>
            <a:r>
              <a:rPr lang="en-US" b="true" sz="5199" spc="166">
                <a:solidFill>
                  <a:srgbClr val="01003B"/>
                </a:solidFill>
                <a:latin typeface="Be Vietnam Ultra-Bold"/>
                <a:ea typeface="Be Vietnam Ultra-Bold"/>
                <a:cs typeface="Be Vietnam Ultra-Bold"/>
                <a:sym typeface="Be Vietnam Ultra-Bold"/>
              </a:rPr>
              <a:t>HOW AI HELPS ?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5573217" y="6934262"/>
            <a:ext cx="6745842" cy="877687"/>
            <a:chOff x="0" y="0"/>
            <a:chExt cx="3123561" cy="406400"/>
          </a:xfrm>
        </p:grpSpPr>
        <p:sp>
          <p:nvSpPr>
            <p:cNvPr name="Freeform 4" id="4"/>
            <p:cNvSpPr/>
            <p:nvPr/>
          </p:nvSpPr>
          <p:spPr>
            <a:xfrm flipH="false" flipV="false" rot="0">
              <a:off x="0" y="0"/>
              <a:ext cx="3123561" cy="406400"/>
            </a:xfrm>
            <a:custGeom>
              <a:avLst/>
              <a:gdLst/>
              <a:ahLst/>
              <a:cxnLst/>
              <a:rect r="r" b="b" t="t" l="l"/>
              <a:pathLst>
                <a:path h="406400" w="3123561">
                  <a:moveTo>
                    <a:pt x="2920361" y="0"/>
                  </a:moveTo>
                  <a:cubicBezTo>
                    <a:pt x="3032586" y="0"/>
                    <a:pt x="3123561" y="90976"/>
                    <a:pt x="3123561" y="203200"/>
                  </a:cubicBezTo>
                  <a:cubicBezTo>
                    <a:pt x="3123561" y="315424"/>
                    <a:pt x="3032586" y="406400"/>
                    <a:pt x="292036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04775" cap="sq">
              <a:solidFill>
                <a:srgbClr val="000000"/>
              </a:solidFill>
              <a:prstDash val="solid"/>
              <a:miter/>
            </a:ln>
          </p:spPr>
        </p:sp>
        <p:sp>
          <p:nvSpPr>
            <p:cNvPr name="TextBox 5" id="5"/>
            <p:cNvSpPr txBox="true"/>
            <p:nvPr/>
          </p:nvSpPr>
          <p:spPr>
            <a:xfrm>
              <a:off x="0" y="-57150"/>
              <a:ext cx="3123561" cy="463550"/>
            </a:xfrm>
            <a:prstGeom prst="rect">
              <a:avLst/>
            </a:prstGeom>
          </p:spPr>
          <p:txBody>
            <a:bodyPr anchor="ctr" rtlCol="false" tIns="50800" lIns="50800" bIns="50800" rIns="50800"/>
            <a:lstStyle/>
            <a:p>
              <a:pPr algn="ctr">
                <a:lnSpc>
                  <a:spcPts val="4480"/>
                </a:lnSpc>
              </a:pPr>
            </a:p>
          </p:txBody>
        </p:sp>
      </p:grpSp>
      <p:grpSp>
        <p:nvGrpSpPr>
          <p:cNvPr name="Group 6" id="6"/>
          <p:cNvGrpSpPr/>
          <p:nvPr/>
        </p:nvGrpSpPr>
        <p:grpSpPr>
          <a:xfrm rot="0">
            <a:off x="9749854" y="3203236"/>
            <a:ext cx="6768428" cy="877687"/>
            <a:chOff x="0" y="0"/>
            <a:chExt cx="3134020" cy="406400"/>
          </a:xfrm>
        </p:grpSpPr>
        <p:sp>
          <p:nvSpPr>
            <p:cNvPr name="Freeform 7" id="7"/>
            <p:cNvSpPr/>
            <p:nvPr/>
          </p:nvSpPr>
          <p:spPr>
            <a:xfrm flipH="false" flipV="false" rot="0">
              <a:off x="0" y="0"/>
              <a:ext cx="3134020" cy="406400"/>
            </a:xfrm>
            <a:custGeom>
              <a:avLst/>
              <a:gdLst/>
              <a:ahLst/>
              <a:cxnLst/>
              <a:rect r="r" b="b" t="t" l="l"/>
              <a:pathLst>
                <a:path h="406400" w="3134020">
                  <a:moveTo>
                    <a:pt x="2930820" y="0"/>
                  </a:moveTo>
                  <a:cubicBezTo>
                    <a:pt x="3043044" y="0"/>
                    <a:pt x="3134020" y="90976"/>
                    <a:pt x="3134020" y="203200"/>
                  </a:cubicBezTo>
                  <a:cubicBezTo>
                    <a:pt x="3134020" y="315424"/>
                    <a:pt x="3043044" y="406400"/>
                    <a:pt x="2930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04775" cap="sq">
              <a:solidFill>
                <a:srgbClr val="000000"/>
              </a:solidFill>
              <a:prstDash val="solid"/>
              <a:miter/>
            </a:ln>
          </p:spPr>
        </p:sp>
        <p:sp>
          <p:nvSpPr>
            <p:cNvPr name="TextBox 8" id="8"/>
            <p:cNvSpPr txBox="true"/>
            <p:nvPr/>
          </p:nvSpPr>
          <p:spPr>
            <a:xfrm>
              <a:off x="0" y="-57150"/>
              <a:ext cx="3134020" cy="463550"/>
            </a:xfrm>
            <a:prstGeom prst="rect">
              <a:avLst/>
            </a:prstGeom>
          </p:spPr>
          <p:txBody>
            <a:bodyPr anchor="ctr" rtlCol="false" tIns="50800" lIns="50800" bIns="50800" rIns="50800"/>
            <a:lstStyle/>
            <a:p>
              <a:pPr algn="ctr">
                <a:lnSpc>
                  <a:spcPts val="4480"/>
                </a:lnSpc>
              </a:pPr>
            </a:p>
          </p:txBody>
        </p:sp>
      </p:grpSp>
      <p:grpSp>
        <p:nvGrpSpPr>
          <p:cNvPr name="Group 9" id="9"/>
          <p:cNvGrpSpPr/>
          <p:nvPr/>
        </p:nvGrpSpPr>
        <p:grpSpPr>
          <a:xfrm rot="0">
            <a:off x="15869798" y="3101479"/>
            <a:ext cx="1081201" cy="108120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TextBox 12" id="12"/>
          <p:cNvSpPr txBox="true"/>
          <p:nvPr/>
        </p:nvSpPr>
        <p:spPr>
          <a:xfrm rot="0">
            <a:off x="5742376" y="8050074"/>
            <a:ext cx="6620973" cy="1740317"/>
          </a:xfrm>
          <a:prstGeom prst="rect">
            <a:avLst/>
          </a:prstGeom>
        </p:spPr>
        <p:txBody>
          <a:bodyPr anchor="t" rtlCol="false" tIns="0" lIns="0" bIns="0" rIns="0">
            <a:spAutoFit/>
          </a:bodyPr>
          <a:lstStyle/>
          <a:p>
            <a:pPr algn="l" marL="376055" indent="-188027" lvl="1">
              <a:lnSpc>
                <a:spcPts val="2786"/>
              </a:lnSpc>
              <a:buFont typeface="Arial"/>
              <a:buChar char="•"/>
            </a:pPr>
            <a:r>
              <a:rPr lang="en-US" sz="1741">
                <a:solidFill>
                  <a:srgbClr val="01003B"/>
                </a:solidFill>
                <a:latin typeface="Be Vietnam"/>
                <a:ea typeface="Be Vietnam"/>
                <a:cs typeface="Be Vietnam"/>
                <a:sym typeface="Be Vietnam"/>
              </a:rPr>
              <a:t>They don’t require predefined assumption.</a:t>
            </a:r>
          </a:p>
          <a:p>
            <a:pPr algn="l" marL="376055" indent="-188027" lvl="1">
              <a:lnSpc>
                <a:spcPts val="2786"/>
              </a:lnSpc>
              <a:buFont typeface="Arial"/>
              <a:buChar char="•"/>
            </a:pPr>
            <a:r>
              <a:rPr lang="en-US" sz="1741">
                <a:solidFill>
                  <a:srgbClr val="01003B"/>
                </a:solidFill>
                <a:latin typeface="Be Vietnam"/>
                <a:ea typeface="Be Vietnam"/>
                <a:cs typeface="Be Vietnam"/>
                <a:sym typeface="Be Vietnam"/>
              </a:rPr>
              <a:t>Can handle multiple variables and provide multiple combination.</a:t>
            </a:r>
          </a:p>
          <a:p>
            <a:pPr algn="l" marL="376055" indent="-188027" lvl="1">
              <a:lnSpc>
                <a:spcPts val="2786"/>
              </a:lnSpc>
              <a:buFont typeface="Arial"/>
              <a:buChar char="•"/>
            </a:pPr>
            <a:r>
              <a:rPr lang="en-US" sz="1741">
                <a:solidFill>
                  <a:srgbClr val="01003B"/>
                </a:solidFill>
                <a:latin typeface="Be Vietnam"/>
                <a:ea typeface="Be Vietnam"/>
                <a:cs typeface="Be Vietnam"/>
                <a:sym typeface="Be Vietnam"/>
              </a:rPr>
              <a:t>Learn from data and continuously improving it’s approach.</a:t>
            </a:r>
          </a:p>
          <a:p>
            <a:pPr algn="l" marL="376055" indent="-188027" lvl="1">
              <a:lnSpc>
                <a:spcPts val="2786"/>
              </a:lnSpc>
              <a:buFont typeface="Arial"/>
              <a:buChar char="•"/>
            </a:pPr>
            <a:r>
              <a:rPr lang="en-US" sz="1741">
                <a:solidFill>
                  <a:srgbClr val="01003B"/>
                </a:solidFill>
                <a:latin typeface="Be Vietnam"/>
                <a:ea typeface="Be Vietnam"/>
                <a:cs typeface="Be Vietnam"/>
                <a:sym typeface="Be Vietnam"/>
              </a:rPr>
              <a:t>Superior Dataset handling.</a:t>
            </a:r>
          </a:p>
        </p:txBody>
      </p:sp>
      <p:sp>
        <p:nvSpPr>
          <p:cNvPr name="TextBox 13" id="13"/>
          <p:cNvSpPr txBox="true"/>
          <p:nvPr/>
        </p:nvSpPr>
        <p:spPr>
          <a:xfrm rot="0">
            <a:off x="6639689" y="7002801"/>
            <a:ext cx="4907097" cy="674116"/>
          </a:xfrm>
          <a:prstGeom prst="rect">
            <a:avLst/>
          </a:prstGeom>
        </p:spPr>
        <p:txBody>
          <a:bodyPr anchor="t" rtlCol="false" tIns="0" lIns="0" bIns="0" rIns="0">
            <a:spAutoFit/>
          </a:bodyPr>
          <a:lstStyle/>
          <a:p>
            <a:pPr algn="ctr">
              <a:lnSpc>
                <a:spcPts val="2743"/>
              </a:lnSpc>
              <a:spcBef>
                <a:spcPct val="0"/>
              </a:spcBef>
            </a:pPr>
            <a:r>
              <a:rPr lang="en-US" b="true" sz="1959" spc="-45">
                <a:solidFill>
                  <a:srgbClr val="01003B"/>
                </a:solidFill>
                <a:latin typeface="Be Vietnam Ultra-Bold"/>
                <a:ea typeface="Be Vietnam Ultra-Bold"/>
                <a:cs typeface="Be Vietnam Ultra-Bold"/>
                <a:sym typeface="Be Vietnam Ultra-Bold"/>
              </a:rPr>
              <a:t>WHY NEURAL NETWORKS ARE BETTER ALTERNATIVES ?</a:t>
            </a:r>
          </a:p>
        </p:txBody>
      </p:sp>
      <p:sp>
        <p:nvSpPr>
          <p:cNvPr name="TextBox 14" id="14"/>
          <p:cNvSpPr txBox="true"/>
          <p:nvPr/>
        </p:nvSpPr>
        <p:spPr>
          <a:xfrm rot="0">
            <a:off x="9923677" y="4328818"/>
            <a:ext cx="7335623" cy="2092742"/>
          </a:xfrm>
          <a:prstGeom prst="rect">
            <a:avLst/>
          </a:prstGeom>
        </p:spPr>
        <p:txBody>
          <a:bodyPr anchor="t" rtlCol="false" tIns="0" lIns="0" bIns="0" rIns="0">
            <a:spAutoFit/>
          </a:bodyPr>
          <a:lstStyle/>
          <a:p>
            <a:pPr algn="l" marL="376055" indent="-188027" lvl="1">
              <a:lnSpc>
                <a:spcPts val="2786"/>
              </a:lnSpc>
              <a:buFont typeface="Arial"/>
              <a:buChar char="•"/>
            </a:pPr>
            <a:r>
              <a:rPr lang="en-US" sz="1741">
                <a:solidFill>
                  <a:srgbClr val="01003B"/>
                </a:solidFill>
                <a:latin typeface="Be Vietnam"/>
                <a:ea typeface="Be Vietnam"/>
                <a:cs typeface="Be Vietnam"/>
                <a:sym typeface="Be Vietnam"/>
              </a:rPr>
              <a:t>Its structure consists of input, hidden and output layer.</a:t>
            </a:r>
          </a:p>
          <a:p>
            <a:pPr algn="l" marL="376055" indent="-188027" lvl="1">
              <a:lnSpc>
                <a:spcPts val="2786"/>
              </a:lnSpc>
              <a:buFont typeface="Arial"/>
              <a:buChar char="•"/>
            </a:pPr>
            <a:r>
              <a:rPr lang="en-US" sz="1741">
                <a:solidFill>
                  <a:srgbClr val="01003B"/>
                </a:solidFill>
                <a:latin typeface="Be Vietnam"/>
                <a:ea typeface="Be Vietnam"/>
                <a:cs typeface="Be Vietnam"/>
                <a:sym typeface="Be Vietnam"/>
              </a:rPr>
              <a:t>NNs learn through a process called training, where its fed with large datasets.</a:t>
            </a:r>
          </a:p>
          <a:p>
            <a:pPr algn="l" marL="376055" indent="-188027" lvl="1">
              <a:lnSpc>
                <a:spcPts val="2786"/>
              </a:lnSpc>
              <a:buFont typeface="Arial"/>
              <a:buChar char="•"/>
            </a:pPr>
            <a:r>
              <a:rPr lang="en-US" sz="1741">
                <a:solidFill>
                  <a:srgbClr val="01003B"/>
                </a:solidFill>
                <a:latin typeface="Be Vietnam"/>
                <a:ea typeface="Be Vietnam"/>
                <a:cs typeface="Be Vietnam"/>
                <a:sym typeface="Be Vietnam"/>
              </a:rPr>
              <a:t>Each neuron in the network uses an activation function to the data it receives from previous layers and it helps determine how the neuron "fires" and transmits information to the next layer.</a:t>
            </a:r>
          </a:p>
        </p:txBody>
      </p:sp>
      <p:sp>
        <p:nvSpPr>
          <p:cNvPr name="TextBox 15" id="15"/>
          <p:cNvSpPr txBox="true"/>
          <p:nvPr/>
        </p:nvSpPr>
        <p:spPr>
          <a:xfrm rot="0">
            <a:off x="10119467" y="3420034"/>
            <a:ext cx="5503058" cy="384674"/>
          </a:xfrm>
          <a:prstGeom prst="rect">
            <a:avLst/>
          </a:prstGeom>
        </p:spPr>
        <p:txBody>
          <a:bodyPr anchor="t" rtlCol="false" tIns="0" lIns="0" bIns="0" rIns="0">
            <a:spAutoFit/>
          </a:bodyPr>
          <a:lstStyle/>
          <a:p>
            <a:pPr algn="ctr">
              <a:lnSpc>
                <a:spcPts val="3103"/>
              </a:lnSpc>
              <a:spcBef>
                <a:spcPct val="0"/>
              </a:spcBef>
            </a:pPr>
            <a:r>
              <a:rPr lang="en-US" b="true" sz="2216" spc="-50">
                <a:solidFill>
                  <a:srgbClr val="01003B"/>
                </a:solidFill>
                <a:latin typeface="Be Vietnam Ultra-Bold"/>
                <a:ea typeface="Be Vietnam Ultra-Bold"/>
                <a:cs typeface="Be Vietnam Ultra-Bold"/>
                <a:sym typeface="Be Vietnam Ultra-Bold"/>
              </a:rPr>
              <a:t>HOW NEURAL NETWORKS WORK ? </a:t>
            </a:r>
          </a:p>
        </p:txBody>
      </p:sp>
      <p:sp>
        <p:nvSpPr>
          <p:cNvPr name="TextBox 16" id="16"/>
          <p:cNvSpPr txBox="true"/>
          <p:nvPr/>
        </p:nvSpPr>
        <p:spPr>
          <a:xfrm rot="0">
            <a:off x="3146079" y="-31688"/>
            <a:ext cx="11813567" cy="2548489"/>
          </a:xfrm>
          <a:prstGeom prst="rect">
            <a:avLst/>
          </a:prstGeom>
        </p:spPr>
        <p:txBody>
          <a:bodyPr anchor="t" rtlCol="false" tIns="0" lIns="0" bIns="0" rIns="0">
            <a:spAutoFit/>
          </a:bodyPr>
          <a:lstStyle/>
          <a:p>
            <a:pPr algn="ctr">
              <a:lnSpc>
                <a:spcPts val="10207"/>
              </a:lnSpc>
              <a:spcBef>
                <a:spcPct val="0"/>
              </a:spcBef>
            </a:pPr>
            <a:r>
              <a:rPr lang="en-US" b="true" sz="7290">
                <a:solidFill>
                  <a:srgbClr val="01003B"/>
                </a:solidFill>
                <a:latin typeface="Be Vietnam Ultra-Bold"/>
                <a:ea typeface="Be Vietnam Ultra-Bold"/>
                <a:cs typeface="Be Vietnam Ultra-Bold"/>
                <a:sym typeface="Be Vietnam Ultra-Bold"/>
              </a:rPr>
              <a:t>DEEP LEARNING AND NEURAL NETWORKS</a:t>
            </a:r>
          </a:p>
        </p:txBody>
      </p:sp>
      <p:grpSp>
        <p:nvGrpSpPr>
          <p:cNvPr name="Group 17" id="17"/>
          <p:cNvGrpSpPr/>
          <p:nvPr/>
        </p:nvGrpSpPr>
        <p:grpSpPr>
          <a:xfrm rot="0">
            <a:off x="1044845" y="3268490"/>
            <a:ext cx="6745842" cy="877687"/>
            <a:chOff x="0" y="0"/>
            <a:chExt cx="3123561" cy="406400"/>
          </a:xfrm>
        </p:grpSpPr>
        <p:sp>
          <p:nvSpPr>
            <p:cNvPr name="Freeform 18" id="18"/>
            <p:cNvSpPr/>
            <p:nvPr/>
          </p:nvSpPr>
          <p:spPr>
            <a:xfrm flipH="false" flipV="false" rot="0">
              <a:off x="0" y="0"/>
              <a:ext cx="3123561" cy="406400"/>
            </a:xfrm>
            <a:custGeom>
              <a:avLst/>
              <a:gdLst/>
              <a:ahLst/>
              <a:cxnLst/>
              <a:rect r="r" b="b" t="t" l="l"/>
              <a:pathLst>
                <a:path h="406400" w="3123561">
                  <a:moveTo>
                    <a:pt x="2920361" y="0"/>
                  </a:moveTo>
                  <a:cubicBezTo>
                    <a:pt x="3032586" y="0"/>
                    <a:pt x="3123561" y="90976"/>
                    <a:pt x="3123561" y="203200"/>
                  </a:cubicBezTo>
                  <a:cubicBezTo>
                    <a:pt x="3123561" y="315424"/>
                    <a:pt x="3032586" y="406400"/>
                    <a:pt x="292036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04775" cap="sq">
              <a:solidFill>
                <a:srgbClr val="000000"/>
              </a:solidFill>
              <a:prstDash val="solid"/>
              <a:miter/>
            </a:ln>
          </p:spPr>
        </p:sp>
        <p:sp>
          <p:nvSpPr>
            <p:cNvPr name="TextBox 19" id="19"/>
            <p:cNvSpPr txBox="true"/>
            <p:nvPr/>
          </p:nvSpPr>
          <p:spPr>
            <a:xfrm>
              <a:off x="0" y="-57150"/>
              <a:ext cx="3123561" cy="463550"/>
            </a:xfrm>
            <a:prstGeom prst="rect">
              <a:avLst/>
            </a:prstGeom>
          </p:spPr>
          <p:txBody>
            <a:bodyPr anchor="ctr" rtlCol="false" tIns="50800" lIns="50800" bIns="50800" rIns="50800"/>
            <a:lstStyle/>
            <a:p>
              <a:pPr algn="ctr">
                <a:lnSpc>
                  <a:spcPts val="4480"/>
                </a:lnSpc>
              </a:pPr>
            </a:p>
          </p:txBody>
        </p:sp>
      </p:grpSp>
      <p:grpSp>
        <p:nvGrpSpPr>
          <p:cNvPr name="Group 20" id="20"/>
          <p:cNvGrpSpPr/>
          <p:nvPr/>
        </p:nvGrpSpPr>
        <p:grpSpPr>
          <a:xfrm rot="0">
            <a:off x="852066" y="3158629"/>
            <a:ext cx="1081201" cy="108120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TextBox 23" id="23"/>
          <p:cNvSpPr txBox="true"/>
          <p:nvPr/>
        </p:nvSpPr>
        <p:spPr>
          <a:xfrm rot="0">
            <a:off x="1826409" y="4385968"/>
            <a:ext cx="5679370" cy="1387891"/>
          </a:xfrm>
          <a:prstGeom prst="rect">
            <a:avLst/>
          </a:prstGeom>
        </p:spPr>
        <p:txBody>
          <a:bodyPr anchor="t" rtlCol="false" tIns="0" lIns="0" bIns="0" rIns="0">
            <a:spAutoFit/>
          </a:bodyPr>
          <a:lstStyle/>
          <a:p>
            <a:pPr algn="l">
              <a:lnSpc>
                <a:spcPts val="2786"/>
              </a:lnSpc>
            </a:pPr>
            <a:r>
              <a:rPr lang="en-US" sz="1741">
                <a:solidFill>
                  <a:srgbClr val="01003B"/>
                </a:solidFill>
                <a:latin typeface="Be Vietnam"/>
                <a:ea typeface="Be Vietnam"/>
                <a:cs typeface="Be Vietnam"/>
                <a:sym typeface="Be Vietnam"/>
              </a:rPr>
              <a:t>Neural networks, inspired by the human brain, are made up of interconnected nodes arranged in layers. These nodes process and transmit information, mimicking how our brains learn patterns.</a:t>
            </a:r>
          </a:p>
        </p:txBody>
      </p:sp>
      <p:sp>
        <p:nvSpPr>
          <p:cNvPr name="TextBox 24" id="24"/>
          <p:cNvSpPr txBox="true"/>
          <p:nvPr/>
        </p:nvSpPr>
        <p:spPr>
          <a:xfrm rot="0">
            <a:off x="2111316" y="3490994"/>
            <a:ext cx="5394462" cy="384674"/>
          </a:xfrm>
          <a:prstGeom prst="rect">
            <a:avLst/>
          </a:prstGeom>
        </p:spPr>
        <p:txBody>
          <a:bodyPr anchor="t" rtlCol="false" tIns="0" lIns="0" bIns="0" rIns="0">
            <a:spAutoFit/>
          </a:bodyPr>
          <a:lstStyle/>
          <a:p>
            <a:pPr algn="ctr">
              <a:lnSpc>
                <a:spcPts val="3103"/>
              </a:lnSpc>
              <a:spcBef>
                <a:spcPct val="0"/>
              </a:spcBef>
            </a:pPr>
            <a:r>
              <a:rPr lang="en-US" b="true" sz="2216" spc="-50">
                <a:solidFill>
                  <a:srgbClr val="01003B"/>
                </a:solidFill>
                <a:latin typeface="Be Vietnam Ultra-Bold"/>
                <a:ea typeface="Be Vietnam Ultra-Bold"/>
                <a:cs typeface="Be Vietnam Ultra-Bold"/>
                <a:sym typeface="Be Vietnam Ultra-Bold"/>
              </a:rPr>
              <a:t>WHAT ARE NEURAL NETWORKS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TextBox 3" id="3"/>
          <p:cNvSpPr txBox="true"/>
          <p:nvPr/>
        </p:nvSpPr>
        <p:spPr>
          <a:xfrm rot="0">
            <a:off x="1337394" y="419100"/>
            <a:ext cx="15499942" cy="600075"/>
          </a:xfrm>
          <a:prstGeom prst="rect">
            <a:avLst/>
          </a:prstGeom>
        </p:spPr>
        <p:txBody>
          <a:bodyPr anchor="t" rtlCol="false" tIns="0" lIns="0" bIns="0" rIns="0">
            <a:spAutoFit/>
          </a:bodyPr>
          <a:lstStyle/>
          <a:p>
            <a:pPr algn="ctr">
              <a:lnSpc>
                <a:spcPts val="4785"/>
              </a:lnSpc>
            </a:pPr>
            <a:r>
              <a:rPr lang="en-US" b="true" sz="3987">
                <a:solidFill>
                  <a:srgbClr val="01003B"/>
                </a:solidFill>
                <a:latin typeface="Be Vietnam Ultra-Bold"/>
                <a:ea typeface="Be Vietnam Ultra-Bold"/>
                <a:cs typeface="Be Vietnam Ultra-Bold"/>
                <a:sym typeface="Be Vietnam Ultra-Bold"/>
              </a:rPr>
              <a:t>STATISTICAL MODEL    V/S   NEURAL NETWORK</a:t>
            </a:r>
          </a:p>
        </p:txBody>
      </p:sp>
      <p:grpSp>
        <p:nvGrpSpPr>
          <p:cNvPr name="Group 4" id="4"/>
          <p:cNvGrpSpPr/>
          <p:nvPr/>
        </p:nvGrpSpPr>
        <p:grpSpPr>
          <a:xfrm rot="-10800000">
            <a:off x="-1964784" y="4939581"/>
            <a:ext cx="21640247" cy="5734287"/>
            <a:chOff x="0" y="0"/>
            <a:chExt cx="5699489" cy="1510265"/>
          </a:xfrm>
        </p:grpSpPr>
        <p:sp>
          <p:nvSpPr>
            <p:cNvPr name="Freeform 5" id="5"/>
            <p:cNvSpPr/>
            <p:nvPr/>
          </p:nvSpPr>
          <p:spPr>
            <a:xfrm flipH="false" flipV="false" rot="0">
              <a:off x="0" y="0"/>
              <a:ext cx="5699489" cy="1510265"/>
            </a:xfrm>
            <a:custGeom>
              <a:avLst/>
              <a:gdLst/>
              <a:ahLst/>
              <a:cxnLst/>
              <a:rect r="r" b="b" t="t" l="l"/>
              <a:pathLst>
                <a:path h="1510265" w="5699489">
                  <a:moveTo>
                    <a:pt x="0" y="0"/>
                  </a:moveTo>
                  <a:lnTo>
                    <a:pt x="5699489" y="0"/>
                  </a:lnTo>
                  <a:lnTo>
                    <a:pt x="5699489" y="1510265"/>
                  </a:lnTo>
                  <a:lnTo>
                    <a:pt x="0" y="1510265"/>
                  </a:lnTo>
                  <a:close/>
                </a:path>
              </a:pathLst>
            </a:custGeom>
            <a:solidFill>
              <a:srgbClr val="195759"/>
            </a:solidFill>
          </p:spPr>
        </p:sp>
        <p:sp>
          <p:nvSpPr>
            <p:cNvPr name="TextBox 6" id="6"/>
            <p:cNvSpPr txBox="true"/>
            <p:nvPr/>
          </p:nvSpPr>
          <p:spPr>
            <a:xfrm>
              <a:off x="0" y="-47625"/>
              <a:ext cx="5699489" cy="1557890"/>
            </a:xfrm>
            <a:prstGeom prst="rect">
              <a:avLst/>
            </a:prstGeom>
          </p:spPr>
          <p:txBody>
            <a:bodyPr anchor="ctr" rtlCol="false" tIns="50800" lIns="50800" bIns="50800" rIns="50800"/>
            <a:lstStyle/>
            <a:p>
              <a:pPr algn="ctr">
                <a:lnSpc>
                  <a:spcPts val="2800"/>
                </a:lnSpc>
              </a:pPr>
            </a:p>
          </p:txBody>
        </p:sp>
      </p:grpSp>
      <p:graphicFrame>
        <p:nvGraphicFramePr>
          <p:cNvPr name="Table 7" id="7"/>
          <p:cNvGraphicFramePr>
            <a:graphicFrameLocks noGrp="true"/>
          </p:cNvGraphicFramePr>
          <p:nvPr/>
        </p:nvGraphicFramePr>
        <p:xfrm>
          <a:off x="1071563" y="2164740"/>
          <a:ext cx="16202025" cy="7689695"/>
        </p:xfrm>
        <a:graphic>
          <a:graphicData uri="http://schemas.openxmlformats.org/drawingml/2006/table">
            <a:tbl>
              <a:tblPr/>
              <a:tblGrid>
                <a:gridCol w="5400675"/>
                <a:gridCol w="5400675"/>
                <a:gridCol w="5400675"/>
              </a:tblGrid>
              <a:tr h="1252815">
                <a:tc>
                  <a:txBody>
                    <a:bodyPr anchor="t" rtlCol="false"/>
                    <a:lstStyle/>
                    <a:p>
                      <a:pPr algn="ctr">
                        <a:lnSpc>
                          <a:spcPts val="4759"/>
                        </a:lnSpc>
                        <a:defRPr/>
                      </a:pPr>
                      <a:r>
                        <a:rPr lang="en-US" b="true" sz="3399">
                          <a:solidFill>
                            <a:srgbClr val="F8F8F8"/>
                          </a:solidFill>
                          <a:latin typeface="Be Vietnam Ultra-Bold"/>
                          <a:ea typeface="Be Vietnam Ultra-Bold"/>
                          <a:cs typeface="Be Vietnam Ultra-Bold"/>
                          <a:sym typeface="Be Vietnam Ultra-Bold"/>
                        </a:rPr>
                        <a:t>FEATURE</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33326B"/>
                    </a:solidFill>
                  </a:tcPr>
                </a:tc>
                <a:tc>
                  <a:txBody>
                    <a:bodyPr anchor="t" rtlCol="false"/>
                    <a:lstStyle/>
                    <a:p>
                      <a:pPr algn="ctr">
                        <a:lnSpc>
                          <a:spcPts val="4899"/>
                        </a:lnSpc>
                        <a:defRPr/>
                      </a:pPr>
                      <a:r>
                        <a:rPr lang="en-US" b="true" sz="3499">
                          <a:solidFill>
                            <a:srgbClr val="01003B"/>
                          </a:solidFill>
                          <a:latin typeface="Be Vietnam Ultra-Bold"/>
                          <a:ea typeface="Be Vietnam Ultra-Bold"/>
                          <a:cs typeface="Be Vietnam Ultra-Bold"/>
                          <a:sym typeface="Be Vietnam Ultra-Bold"/>
                        </a:rPr>
                        <a:t>STATISTICAL MODEL</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48CFAE"/>
                    </a:solidFill>
                  </a:tcPr>
                </a:tc>
                <a:tc>
                  <a:txBody>
                    <a:bodyPr anchor="t" rtlCol="false"/>
                    <a:lstStyle/>
                    <a:p>
                      <a:pPr algn="ctr">
                        <a:lnSpc>
                          <a:spcPts val="4899"/>
                        </a:lnSpc>
                        <a:defRPr/>
                      </a:pPr>
                      <a:r>
                        <a:rPr lang="en-US" b="true" sz="3499">
                          <a:solidFill>
                            <a:srgbClr val="01003B"/>
                          </a:solidFill>
                          <a:latin typeface="Be Vietnam Ultra-Bold"/>
                          <a:ea typeface="Be Vietnam Ultra-Bold"/>
                          <a:cs typeface="Be Vietnam Ultra-Bold"/>
                          <a:sym typeface="Be Vietnam Ultra-Bold"/>
                        </a:rPr>
                        <a:t>NEURAL NETWORK</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48CFAE"/>
                    </a:solidFill>
                  </a:tcPr>
                </a:tc>
              </a:tr>
              <a:tr h="1459132">
                <a:tc>
                  <a:txBody>
                    <a:bodyPr anchor="t" rtlCol="false"/>
                    <a:lstStyle/>
                    <a:p>
                      <a:pPr algn="ctr">
                        <a:lnSpc>
                          <a:spcPts val="2659"/>
                        </a:lnSpc>
                        <a:defRPr/>
                      </a:pPr>
                      <a:r>
                        <a:rPr lang="en-US" sz="1899" b="true">
                          <a:solidFill>
                            <a:srgbClr val="01003B"/>
                          </a:solidFill>
                          <a:latin typeface="Be Vietnam Ultra-Bold"/>
                          <a:ea typeface="Be Vietnam Ultra-Bold"/>
                          <a:cs typeface="Be Vietnam Ultra-Bold"/>
                          <a:sym typeface="Be Vietnam Ultra-Bold"/>
                        </a:rPr>
                        <a:t>Underlying Relationships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User needs to define the mathematical relationships between input and output variables.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No need to pre-define these relationships. Learns from data.</a:t>
                      </a:r>
                      <a:endParaRPr lang="en-US" sz="1100"/>
                    </a:p>
                    <a:p>
                      <a:pPr algn="ctr">
                        <a:lnSpc>
                          <a:spcPts val="2659"/>
                        </a:lnSpc>
                      </a:pPr>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r>
              <a:tr h="1125344">
                <a:tc>
                  <a:txBody>
                    <a:bodyPr anchor="t" rtlCol="false"/>
                    <a:lstStyle/>
                    <a:p>
                      <a:pPr algn="ctr">
                        <a:lnSpc>
                          <a:spcPts val="2659"/>
                        </a:lnSpc>
                        <a:defRPr/>
                      </a:pPr>
                      <a:r>
                        <a:rPr lang="en-US" sz="1899" b="true">
                          <a:solidFill>
                            <a:srgbClr val="01003B"/>
                          </a:solidFill>
                          <a:latin typeface="Be Vietnam Ultra-Bold"/>
                          <a:ea typeface="Be Vietnam Ultra-Bold"/>
                          <a:cs typeface="Be Vietnam Ultra-Bold"/>
                          <a:sym typeface="Be Vietnam Ultra-Bold"/>
                        </a:rPr>
                        <a:t>Input Complexity</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Limited to handling a few input variables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Can handle multiple input criteria (desired mechanical properties).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r>
              <a:tr h="1459132">
                <a:tc>
                  <a:txBody>
                    <a:bodyPr anchor="t" rtlCol="false"/>
                    <a:lstStyle/>
                    <a:p>
                      <a:pPr algn="ctr">
                        <a:lnSpc>
                          <a:spcPts val="2659"/>
                        </a:lnSpc>
                        <a:defRPr/>
                      </a:pPr>
                      <a:r>
                        <a:rPr lang="en-US" sz="1899" b="true">
                          <a:solidFill>
                            <a:srgbClr val="01003B"/>
                          </a:solidFill>
                          <a:latin typeface="Be Vietnam Ultra-Bold"/>
                          <a:ea typeface="Be Vietnam Ultra-Bold"/>
                          <a:cs typeface="Be Vietnam Ultra-Bold"/>
                          <a:sym typeface="Be Vietnam Ultra-Bold"/>
                        </a:rPr>
                        <a:t>Output Recommendations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Typically provides a single "best" solution</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Provides multiple potential solutions (different powder compositions and process settings)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r>
              <a:tr h="1125344">
                <a:tc>
                  <a:txBody>
                    <a:bodyPr anchor="t" rtlCol="false"/>
                    <a:lstStyle/>
                    <a:p>
                      <a:pPr algn="ctr">
                        <a:lnSpc>
                          <a:spcPts val="2659"/>
                        </a:lnSpc>
                        <a:defRPr/>
                      </a:pPr>
                      <a:r>
                        <a:rPr lang="en-US" sz="1899" b="true">
                          <a:solidFill>
                            <a:srgbClr val="01003B"/>
                          </a:solidFill>
                          <a:latin typeface="Be Vietnam Ultra-Bold"/>
                          <a:ea typeface="Be Vietnam Ultra-Bold"/>
                          <a:cs typeface="Be Vietnam Ultra-Bold"/>
                          <a:sym typeface="Be Vietnam Ultra-Bold"/>
                        </a:rPr>
                        <a:t>Flexibility</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Less adaptable to new data or complex relationships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Continuously improves with more data and can handle non-linear relationships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r>
              <a:tr h="1267927">
                <a:tc>
                  <a:txBody>
                    <a:bodyPr anchor="t" rtlCol="false"/>
                    <a:lstStyle/>
                    <a:p>
                      <a:pPr algn="ctr">
                        <a:lnSpc>
                          <a:spcPts val="2659"/>
                        </a:lnSpc>
                        <a:defRPr/>
                      </a:pPr>
                      <a:r>
                        <a:rPr lang="en-US" sz="1899" b="true">
                          <a:solidFill>
                            <a:srgbClr val="01003B"/>
                          </a:solidFill>
                          <a:latin typeface="Be Vietnam Ultra-Bold"/>
                          <a:ea typeface="Be Vietnam Ultra-Bold"/>
                          <a:cs typeface="Be Vietnam Ultra-Bold"/>
                          <a:sym typeface="Be Vietnam Ultra-Bold"/>
                        </a:rPr>
                        <a:t>Underlying Assumptions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9525">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Relies on pre-defined assumptions about data behavior</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9525">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Minimizes assumptions, leading to potentially more accurate results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9525">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9613170" y="3993137"/>
            <a:ext cx="6750368" cy="4843532"/>
            <a:chOff x="0" y="0"/>
            <a:chExt cx="779597" cy="559377"/>
          </a:xfrm>
        </p:grpSpPr>
        <p:sp>
          <p:nvSpPr>
            <p:cNvPr name="Freeform 4" id="4"/>
            <p:cNvSpPr/>
            <p:nvPr/>
          </p:nvSpPr>
          <p:spPr>
            <a:xfrm flipH="false" flipV="false" rot="0">
              <a:off x="0" y="0"/>
              <a:ext cx="779597" cy="559377"/>
            </a:xfrm>
            <a:custGeom>
              <a:avLst/>
              <a:gdLst/>
              <a:ahLst/>
              <a:cxnLst/>
              <a:rect r="r" b="b" t="t" l="l"/>
              <a:pathLst>
                <a:path h="559377" w="779597">
                  <a:moveTo>
                    <a:pt x="42435" y="0"/>
                  </a:moveTo>
                  <a:lnTo>
                    <a:pt x="737162" y="0"/>
                  </a:lnTo>
                  <a:cubicBezTo>
                    <a:pt x="748416" y="0"/>
                    <a:pt x="759210" y="4471"/>
                    <a:pt x="767168" y="12429"/>
                  </a:cubicBezTo>
                  <a:cubicBezTo>
                    <a:pt x="775126" y="20387"/>
                    <a:pt x="779597" y="31180"/>
                    <a:pt x="779597" y="42435"/>
                  </a:cubicBezTo>
                  <a:lnTo>
                    <a:pt x="779597" y="516942"/>
                  </a:lnTo>
                  <a:cubicBezTo>
                    <a:pt x="779597" y="528197"/>
                    <a:pt x="775126" y="538990"/>
                    <a:pt x="767168" y="546948"/>
                  </a:cubicBezTo>
                  <a:cubicBezTo>
                    <a:pt x="759210" y="554906"/>
                    <a:pt x="748416" y="559377"/>
                    <a:pt x="737162" y="559377"/>
                  </a:cubicBezTo>
                  <a:lnTo>
                    <a:pt x="42435" y="559377"/>
                  </a:lnTo>
                  <a:cubicBezTo>
                    <a:pt x="31180" y="559377"/>
                    <a:pt x="20387" y="554906"/>
                    <a:pt x="12429" y="546948"/>
                  </a:cubicBezTo>
                  <a:cubicBezTo>
                    <a:pt x="4471" y="538990"/>
                    <a:pt x="0" y="528197"/>
                    <a:pt x="0" y="516942"/>
                  </a:cubicBezTo>
                  <a:lnTo>
                    <a:pt x="0" y="42435"/>
                  </a:lnTo>
                  <a:cubicBezTo>
                    <a:pt x="0" y="31180"/>
                    <a:pt x="4471" y="20387"/>
                    <a:pt x="12429" y="12429"/>
                  </a:cubicBezTo>
                  <a:cubicBezTo>
                    <a:pt x="20387" y="4471"/>
                    <a:pt x="31180" y="0"/>
                    <a:pt x="42435" y="0"/>
                  </a:cubicBezTo>
                  <a:close/>
                </a:path>
              </a:pathLst>
            </a:custGeom>
            <a:solidFill>
              <a:srgbClr val="FFFFFF"/>
            </a:solidFill>
            <a:ln w="85725" cap="rnd">
              <a:solidFill>
                <a:srgbClr val="33326B"/>
              </a:solidFill>
              <a:prstDash val="solid"/>
              <a:round/>
            </a:ln>
          </p:spPr>
        </p:sp>
        <p:sp>
          <p:nvSpPr>
            <p:cNvPr name="TextBox 5" id="5"/>
            <p:cNvSpPr txBox="true"/>
            <p:nvPr/>
          </p:nvSpPr>
          <p:spPr>
            <a:xfrm>
              <a:off x="0" y="-57150"/>
              <a:ext cx="779597" cy="616527"/>
            </a:xfrm>
            <a:prstGeom prst="rect">
              <a:avLst/>
            </a:prstGeom>
          </p:spPr>
          <p:txBody>
            <a:bodyPr anchor="ctr" rtlCol="false" tIns="50800" lIns="50800" bIns="50800" rIns="50800"/>
            <a:lstStyle/>
            <a:p>
              <a:pPr algn="ctr">
                <a:lnSpc>
                  <a:spcPts val="4480"/>
                </a:lnSpc>
              </a:pPr>
            </a:p>
          </p:txBody>
        </p:sp>
      </p:grpSp>
      <p:grpSp>
        <p:nvGrpSpPr>
          <p:cNvPr name="Group 6" id="6"/>
          <p:cNvGrpSpPr/>
          <p:nvPr/>
        </p:nvGrpSpPr>
        <p:grpSpPr>
          <a:xfrm rot="0">
            <a:off x="1659795" y="4044720"/>
            <a:ext cx="6750614" cy="4791949"/>
            <a:chOff x="0" y="0"/>
            <a:chExt cx="779625" cy="553420"/>
          </a:xfrm>
        </p:grpSpPr>
        <p:sp>
          <p:nvSpPr>
            <p:cNvPr name="Freeform 7" id="7"/>
            <p:cNvSpPr/>
            <p:nvPr/>
          </p:nvSpPr>
          <p:spPr>
            <a:xfrm flipH="false" flipV="false" rot="0">
              <a:off x="0" y="0"/>
              <a:ext cx="779625" cy="553420"/>
            </a:xfrm>
            <a:custGeom>
              <a:avLst/>
              <a:gdLst/>
              <a:ahLst/>
              <a:cxnLst/>
              <a:rect r="r" b="b" t="t" l="l"/>
              <a:pathLst>
                <a:path h="553420" w="779625">
                  <a:moveTo>
                    <a:pt x="42433" y="0"/>
                  </a:moveTo>
                  <a:lnTo>
                    <a:pt x="737192" y="0"/>
                  </a:lnTo>
                  <a:cubicBezTo>
                    <a:pt x="760627" y="0"/>
                    <a:pt x="779625" y="18998"/>
                    <a:pt x="779625" y="42433"/>
                  </a:cubicBezTo>
                  <a:lnTo>
                    <a:pt x="779625" y="510986"/>
                  </a:lnTo>
                  <a:cubicBezTo>
                    <a:pt x="779625" y="534422"/>
                    <a:pt x="760627" y="553420"/>
                    <a:pt x="737192" y="553420"/>
                  </a:cubicBezTo>
                  <a:lnTo>
                    <a:pt x="42433" y="553420"/>
                  </a:lnTo>
                  <a:cubicBezTo>
                    <a:pt x="18998" y="553420"/>
                    <a:pt x="0" y="534422"/>
                    <a:pt x="0" y="510986"/>
                  </a:cubicBezTo>
                  <a:lnTo>
                    <a:pt x="0" y="42433"/>
                  </a:lnTo>
                  <a:cubicBezTo>
                    <a:pt x="0" y="18998"/>
                    <a:pt x="18998" y="0"/>
                    <a:pt x="42433" y="0"/>
                  </a:cubicBezTo>
                  <a:close/>
                </a:path>
              </a:pathLst>
            </a:custGeom>
            <a:solidFill>
              <a:srgbClr val="FFFFFF"/>
            </a:solidFill>
            <a:ln w="85725" cap="rnd">
              <a:solidFill>
                <a:srgbClr val="48CFAE"/>
              </a:solidFill>
              <a:prstDash val="solid"/>
              <a:round/>
            </a:ln>
          </p:spPr>
        </p:sp>
        <p:sp>
          <p:nvSpPr>
            <p:cNvPr name="TextBox 8" id="8"/>
            <p:cNvSpPr txBox="true"/>
            <p:nvPr/>
          </p:nvSpPr>
          <p:spPr>
            <a:xfrm>
              <a:off x="0" y="-57150"/>
              <a:ext cx="779625" cy="610570"/>
            </a:xfrm>
            <a:prstGeom prst="rect">
              <a:avLst/>
            </a:prstGeom>
          </p:spPr>
          <p:txBody>
            <a:bodyPr anchor="ctr" rtlCol="false" tIns="50800" lIns="50800" bIns="50800" rIns="50800"/>
            <a:lstStyle/>
            <a:p>
              <a:pPr algn="ctr">
                <a:lnSpc>
                  <a:spcPts val="4480"/>
                </a:lnSpc>
              </a:pPr>
            </a:p>
          </p:txBody>
        </p:sp>
      </p:grpSp>
      <p:grpSp>
        <p:nvGrpSpPr>
          <p:cNvPr name="Group 9" id="9"/>
          <p:cNvGrpSpPr/>
          <p:nvPr/>
        </p:nvGrpSpPr>
        <p:grpSpPr>
          <a:xfrm rot="2700000">
            <a:off x="4279793" y="2806420"/>
            <a:ext cx="1350326" cy="1350326"/>
            <a:chOff x="0" y="0"/>
            <a:chExt cx="1800434" cy="1800434"/>
          </a:xfrm>
        </p:grpSpPr>
        <p:grpSp>
          <p:nvGrpSpPr>
            <p:cNvPr name="Group 10" id="10"/>
            <p:cNvGrpSpPr>
              <a:grpSpLocks noChangeAspect="true"/>
            </p:cNvGrpSpPr>
            <p:nvPr/>
          </p:nvGrpSpPr>
          <p:grpSpPr>
            <a:xfrm rot="0">
              <a:off x="0" y="0"/>
              <a:ext cx="1800434" cy="1800434"/>
              <a:chOff x="0" y="0"/>
              <a:chExt cx="14400530" cy="14400530"/>
            </a:xfrm>
          </p:grpSpPr>
          <p:sp>
            <p:nvSpPr>
              <p:cNvPr name="Freeform 11" id="11"/>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48CFAE"/>
              </a:solidFill>
            </p:spPr>
          </p:sp>
        </p:grpSp>
        <p:grpSp>
          <p:nvGrpSpPr>
            <p:cNvPr name="Group 12" id="12"/>
            <p:cNvGrpSpPr/>
            <p:nvPr/>
          </p:nvGrpSpPr>
          <p:grpSpPr>
            <a:xfrm rot="0">
              <a:off x="220969" y="251969"/>
              <a:ext cx="1354012" cy="135401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15" id="15"/>
          <p:cNvGrpSpPr/>
          <p:nvPr/>
        </p:nvGrpSpPr>
        <p:grpSpPr>
          <a:xfrm rot="-2700000">
            <a:off x="12331429" y="2811442"/>
            <a:ext cx="1313851" cy="1313851"/>
            <a:chOff x="0" y="0"/>
            <a:chExt cx="1751801" cy="1751801"/>
          </a:xfrm>
        </p:grpSpPr>
        <p:grpSp>
          <p:nvGrpSpPr>
            <p:cNvPr name="Group 16" id="16"/>
            <p:cNvGrpSpPr>
              <a:grpSpLocks noChangeAspect="true"/>
            </p:cNvGrpSpPr>
            <p:nvPr/>
          </p:nvGrpSpPr>
          <p:grpSpPr>
            <a:xfrm rot="5400000">
              <a:off x="0" y="0"/>
              <a:ext cx="1751801" cy="1751801"/>
              <a:chOff x="0" y="0"/>
              <a:chExt cx="14400530" cy="14400530"/>
            </a:xfrm>
          </p:grpSpPr>
          <p:sp>
            <p:nvSpPr>
              <p:cNvPr name="Freeform 17" id="17"/>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33326B"/>
              </a:solidFill>
            </p:spPr>
          </p:sp>
        </p:grpSp>
        <p:grpSp>
          <p:nvGrpSpPr>
            <p:cNvPr name="Group 18" id="18"/>
            <p:cNvGrpSpPr/>
            <p:nvPr/>
          </p:nvGrpSpPr>
          <p:grpSpPr>
            <a:xfrm rot="0">
              <a:off x="203287" y="242527"/>
              <a:ext cx="1320073" cy="132007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799"/>
                  </a:lnSpc>
                </a:pPr>
              </a:p>
            </p:txBody>
          </p:sp>
        </p:grpSp>
      </p:grpSp>
      <p:grpSp>
        <p:nvGrpSpPr>
          <p:cNvPr name="Group 21" id="21"/>
          <p:cNvGrpSpPr/>
          <p:nvPr/>
        </p:nvGrpSpPr>
        <p:grpSpPr>
          <a:xfrm rot="-2700000">
            <a:off x="18267047" y="8395032"/>
            <a:ext cx="2388948" cy="238894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5370" y="0"/>
                  </a:moveTo>
                  <a:lnTo>
                    <a:pt x="767430" y="0"/>
                  </a:lnTo>
                  <a:cubicBezTo>
                    <a:pt x="792487" y="0"/>
                    <a:pt x="812800" y="20313"/>
                    <a:pt x="812800" y="45370"/>
                  </a:cubicBezTo>
                  <a:lnTo>
                    <a:pt x="812800" y="767430"/>
                  </a:lnTo>
                  <a:cubicBezTo>
                    <a:pt x="812800" y="792487"/>
                    <a:pt x="792487" y="812800"/>
                    <a:pt x="767430" y="812800"/>
                  </a:cubicBezTo>
                  <a:lnTo>
                    <a:pt x="45370" y="812800"/>
                  </a:lnTo>
                  <a:cubicBezTo>
                    <a:pt x="20313" y="812800"/>
                    <a:pt x="0" y="792487"/>
                    <a:pt x="0" y="767430"/>
                  </a:cubicBezTo>
                  <a:lnTo>
                    <a:pt x="0" y="45370"/>
                  </a:lnTo>
                  <a:cubicBezTo>
                    <a:pt x="0" y="20313"/>
                    <a:pt x="20313" y="0"/>
                    <a:pt x="45370" y="0"/>
                  </a:cubicBezTo>
                  <a:close/>
                </a:path>
              </a:pathLst>
            </a:custGeom>
            <a:solidFill>
              <a:srgbClr val="33326B"/>
            </a:solidFill>
          </p:spPr>
        </p:sp>
        <p:sp>
          <p:nvSpPr>
            <p:cNvPr name="TextBox 23" id="23"/>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4" id="24"/>
          <p:cNvGrpSpPr/>
          <p:nvPr/>
        </p:nvGrpSpPr>
        <p:grpSpPr>
          <a:xfrm rot="-8100000">
            <a:off x="14714567" y="9532910"/>
            <a:ext cx="3895116" cy="389511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27826" y="0"/>
                  </a:moveTo>
                  <a:lnTo>
                    <a:pt x="784974" y="0"/>
                  </a:lnTo>
                  <a:cubicBezTo>
                    <a:pt x="792354" y="0"/>
                    <a:pt x="799431" y="2932"/>
                    <a:pt x="804650" y="8150"/>
                  </a:cubicBezTo>
                  <a:cubicBezTo>
                    <a:pt x="809868" y="13369"/>
                    <a:pt x="812800" y="20446"/>
                    <a:pt x="812800" y="27826"/>
                  </a:cubicBezTo>
                  <a:lnTo>
                    <a:pt x="812800" y="784974"/>
                  </a:lnTo>
                  <a:cubicBezTo>
                    <a:pt x="812800" y="792354"/>
                    <a:pt x="809868" y="799431"/>
                    <a:pt x="804650" y="804650"/>
                  </a:cubicBezTo>
                  <a:cubicBezTo>
                    <a:pt x="799431" y="809868"/>
                    <a:pt x="792354" y="812800"/>
                    <a:pt x="784974" y="812800"/>
                  </a:cubicBezTo>
                  <a:lnTo>
                    <a:pt x="27826" y="812800"/>
                  </a:lnTo>
                  <a:cubicBezTo>
                    <a:pt x="20446" y="812800"/>
                    <a:pt x="13369" y="809868"/>
                    <a:pt x="8150" y="804650"/>
                  </a:cubicBezTo>
                  <a:cubicBezTo>
                    <a:pt x="2932" y="799431"/>
                    <a:pt x="0" y="792354"/>
                    <a:pt x="0" y="784974"/>
                  </a:cubicBezTo>
                  <a:lnTo>
                    <a:pt x="0" y="27826"/>
                  </a:lnTo>
                  <a:cubicBezTo>
                    <a:pt x="0" y="20446"/>
                    <a:pt x="2932" y="13369"/>
                    <a:pt x="8150" y="8150"/>
                  </a:cubicBezTo>
                  <a:cubicBezTo>
                    <a:pt x="13369" y="2932"/>
                    <a:pt x="20446" y="0"/>
                    <a:pt x="27826" y="0"/>
                  </a:cubicBezTo>
                  <a:close/>
                </a:path>
              </a:pathLst>
            </a:custGeom>
            <a:gradFill rotWithShape="true">
              <a:gsLst>
                <a:gs pos="0">
                  <a:srgbClr val="48CFAE">
                    <a:alpha val="100000"/>
                  </a:srgbClr>
                </a:gs>
                <a:gs pos="100000">
                  <a:srgbClr val="006D83">
                    <a:alpha val="100000"/>
                  </a:srgbClr>
                </a:gs>
              </a:gsLst>
              <a:lin ang="5400000"/>
            </a:gradFill>
          </p:spPr>
        </p:sp>
        <p:sp>
          <p:nvSpPr>
            <p:cNvPr name="TextBox 26" id="26"/>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sp>
        <p:nvSpPr>
          <p:cNvPr name="Freeform 27" id="27"/>
          <p:cNvSpPr/>
          <p:nvPr/>
        </p:nvSpPr>
        <p:spPr>
          <a:xfrm flipH="false" flipV="false" rot="0">
            <a:off x="12628984" y="3233737"/>
            <a:ext cx="718741" cy="584140"/>
          </a:xfrm>
          <a:custGeom>
            <a:avLst/>
            <a:gdLst/>
            <a:ahLst/>
            <a:cxnLst/>
            <a:rect r="r" b="b" t="t" l="l"/>
            <a:pathLst>
              <a:path h="584140" w="718741">
                <a:moveTo>
                  <a:pt x="0" y="0"/>
                </a:moveTo>
                <a:lnTo>
                  <a:pt x="718741" y="0"/>
                </a:lnTo>
                <a:lnTo>
                  <a:pt x="718741" y="584140"/>
                </a:lnTo>
                <a:lnTo>
                  <a:pt x="0" y="584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8" id="28"/>
          <p:cNvSpPr/>
          <p:nvPr/>
        </p:nvSpPr>
        <p:spPr>
          <a:xfrm flipH="false" flipV="false" rot="0">
            <a:off x="4569601" y="3095938"/>
            <a:ext cx="744858" cy="744858"/>
          </a:xfrm>
          <a:custGeom>
            <a:avLst/>
            <a:gdLst/>
            <a:ahLst/>
            <a:cxnLst/>
            <a:rect r="r" b="b" t="t" l="l"/>
            <a:pathLst>
              <a:path h="744858" w="744858">
                <a:moveTo>
                  <a:pt x="0" y="0"/>
                </a:moveTo>
                <a:lnTo>
                  <a:pt x="744857" y="0"/>
                </a:lnTo>
                <a:lnTo>
                  <a:pt x="744857" y="744858"/>
                </a:lnTo>
                <a:lnTo>
                  <a:pt x="0" y="7448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9" id="29"/>
          <p:cNvGrpSpPr/>
          <p:nvPr/>
        </p:nvGrpSpPr>
        <p:grpSpPr>
          <a:xfrm rot="0">
            <a:off x="-411042" y="-1396892"/>
            <a:ext cx="19615407" cy="3895402"/>
            <a:chOff x="0" y="0"/>
            <a:chExt cx="5166198" cy="1025950"/>
          </a:xfrm>
        </p:grpSpPr>
        <p:sp>
          <p:nvSpPr>
            <p:cNvPr name="Freeform 30" id="30"/>
            <p:cNvSpPr/>
            <p:nvPr/>
          </p:nvSpPr>
          <p:spPr>
            <a:xfrm flipH="false" flipV="false" rot="0">
              <a:off x="0" y="0"/>
              <a:ext cx="5166198" cy="1025949"/>
            </a:xfrm>
            <a:custGeom>
              <a:avLst/>
              <a:gdLst/>
              <a:ahLst/>
              <a:cxnLst/>
              <a:rect r="r" b="b" t="t" l="l"/>
              <a:pathLst>
                <a:path h="1025949" w="5166198">
                  <a:moveTo>
                    <a:pt x="0" y="0"/>
                  </a:moveTo>
                  <a:lnTo>
                    <a:pt x="5166198" y="0"/>
                  </a:lnTo>
                  <a:lnTo>
                    <a:pt x="5166198" y="1025949"/>
                  </a:lnTo>
                  <a:lnTo>
                    <a:pt x="0" y="1025949"/>
                  </a:lnTo>
                  <a:close/>
                </a:path>
              </a:pathLst>
            </a:custGeom>
            <a:solidFill>
              <a:srgbClr val="195759"/>
            </a:solidFill>
          </p:spPr>
        </p:sp>
        <p:sp>
          <p:nvSpPr>
            <p:cNvPr name="TextBox 31" id="31"/>
            <p:cNvSpPr txBox="true"/>
            <p:nvPr/>
          </p:nvSpPr>
          <p:spPr>
            <a:xfrm>
              <a:off x="0" y="-47625"/>
              <a:ext cx="5166198" cy="1073575"/>
            </a:xfrm>
            <a:prstGeom prst="rect">
              <a:avLst/>
            </a:prstGeom>
          </p:spPr>
          <p:txBody>
            <a:bodyPr anchor="ctr" rtlCol="false" tIns="50800" lIns="50800" bIns="50800" rIns="50800"/>
            <a:lstStyle/>
            <a:p>
              <a:pPr algn="ctr">
                <a:lnSpc>
                  <a:spcPts val="2800"/>
                </a:lnSpc>
              </a:pPr>
            </a:p>
          </p:txBody>
        </p:sp>
      </p:grpSp>
      <p:sp>
        <p:nvSpPr>
          <p:cNvPr name="TextBox 32" id="32"/>
          <p:cNvSpPr txBox="true"/>
          <p:nvPr/>
        </p:nvSpPr>
        <p:spPr>
          <a:xfrm rot="0">
            <a:off x="2678634" y="703209"/>
            <a:ext cx="12930731" cy="1280261"/>
          </a:xfrm>
          <a:prstGeom prst="rect">
            <a:avLst/>
          </a:prstGeom>
        </p:spPr>
        <p:txBody>
          <a:bodyPr anchor="t" rtlCol="false" tIns="0" lIns="0" bIns="0" rIns="0">
            <a:spAutoFit/>
          </a:bodyPr>
          <a:lstStyle/>
          <a:p>
            <a:pPr algn="ctr">
              <a:lnSpc>
                <a:spcPts val="9729"/>
              </a:lnSpc>
            </a:pPr>
            <a:r>
              <a:rPr lang="en-US" b="true" sz="9445" spc="302">
                <a:solidFill>
                  <a:srgbClr val="FFFFFF"/>
                </a:solidFill>
                <a:latin typeface="Be Vietnam Ultra-Bold"/>
                <a:ea typeface="Be Vietnam Ultra-Bold"/>
                <a:cs typeface="Be Vietnam Ultra-Bold"/>
                <a:sym typeface="Be Vietnam Ultra-Bold"/>
              </a:rPr>
              <a:t>PROCESS</a:t>
            </a:r>
          </a:p>
        </p:txBody>
      </p:sp>
      <p:sp>
        <p:nvSpPr>
          <p:cNvPr name="TextBox 33" id="33"/>
          <p:cNvSpPr txBox="true"/>
          <p:nvPr/>
        </p:nvSpPr>
        <p:spPr>
          <a:xfrm rot="0">
            <a:off x="2097942" y="4350682"/>
            <a:ext cx="6083868" cy="481330"/>
          </a:xfrm>
          <a:prstGeom prst="rect">
            <a:avLst/>
          </a:prstGeom>
        </p:spPr>
        <p:txBody>
          <a:bodyPr anchor="t" rtlCol="false" tIns="0" lIns="0" bIns="0" rIns="0">
            <a:spAutoFit/>
          </a:bodyPr>
          <a:lstStyle/>
          <a:p>
            <a:pPr algn="l">
              <a:lnSpc>
                <a:spcPts val="3919"/>
              </a:lnSpc>
              <a:spcBef>
                <a:spcPct val="0"/>
              </a:spcBef>
            </a:pPr>
            <a:r>
              <a:rPr lang="en-US" b="true" sz="2799" spc="-64">
                <a:solidFill>
                  <a:srgbClr val="01003B"/>
                </a:solidFill>
                <a:latin typeface="Be Vietnam Ultra-Bold"/>
                <a:ea typeface="Be Vietnam Ultra-Bold"/>
                <a:cs typeface="Be Vietnam Ultra-Bold"/>
                <a:sym typeface="Be Vietnam Ultra-Bold"/>
              </a:rPr>
              <a:t>01. Data Collection and Preparation</a:t>
            </a:r>
          </a:p>
        </p:txBody>
      </p:sp>
      <p:sp>
        <p:nvSpPr>
          <p:cNvPr name="TextBox 34" id="34"/>
          <p:cNvSpPr txBox="true"/>
          <p:nvPr/>
        </p:nvSpPr>
        <p:spPr>
          <a:xfrm rot="0">
            <a:off x="2097942" y="5347631"/>
            <a:ext cx="5925888" cy="2388362"/>
          </a:xfrm>
          <a:prstGeom prst="rect">
            <a:avLst/>
          </a:prstGeom>
        </p:spPr>
        <p:txBody>
          <a:bodyPr anchor="t" rtlCol="false" tIns="0" lIns="0" bIns="0" rIns="0">
            <a:spAutoFit/>
          </a:bodyPr>
          <a:lstStyle/>
          <a:p>
            <a:pPr algn="l" marL="425324" indent="-212662" lvl="1">
              <a:lnSpc>
                <a:spcPts val="2758"/>
              </a:lnSpc>
              <a:buFont typeface="Arial"/>
              <a:buChar char="•"/>
            </a:pPr>
            <a:r>
              <a:rPr lang="en-US" b="true" sz="1970">
                <a:solidFill>
                  <a:srgbClr val="01003B"/>
                </a:solidFill>
                <a:latin typeface="Be Vietnam Ultra-Bold"/>
                <a:ea typeface="Be Vietnam Ultra-Bold"/>
                <a:cs typeface="Be Vietnam Ultra-Bold"/>
                <a:sym typeface="Be Vietnam Ultra-Bold"/>
              </a:rPr>
              <a:t>Data Gathering:</a:t>
            </a:r>
            <a:r>
              <a:rPr lang="en-US" sz="1970">
                <a:solidFill>
                  <a:srgbClr val="01003B"/>
                </a:solidFill>
                <a:latin typeface="Be Vietnam"/>
                <a:ea typeface="Be Vietnam"/>
                <a:cs typeface="Be Vietnam"/>
                <a:sym typeface="Be Vietnam"/>
              </a:rPr>
              <a:t> </a:t>
            </a:r>
            <a:r>
              <a:rPr lang="en-US" sz="1970">
                <a:solidFill>
                  <a:srgbClr val="01003B"/>
                </a:solidFill>
                <a:latin typeface="Be Vietnam"/>
                <a:ea typeface="Be Vietnam"/>
                <a:cs typeface="Be Vietnam"/>
                <a:sym typeface="Be Vietnam"/>
              </a:rPr>
              <a:t>The process starts by collecting data from past PM production runs.</a:t>
            </a:r>
          </a:p>
          <a:p>
            <a:pPr algn="l">
              <a:lnSpc>
                <a:spcPts val="2758"/>
              </a:lnSpc>
            </a:pPr>
          </a:p>
          <a:p>
            <a:pPr algn="l" marL="425324" indent="-212662" lvl="1">
              <a:lnSpc>
                <a:spcPts val="2758"/>
              </a:lnSpc>
              <a:buFont typeface="Arial"/>
              <a:buChar char="•"/>
            </a:pPr>
            <a:r>
              <a:rPr lang="en-US" b="true" sz="1970">
                <a:solidFill>
                  <a:srgbClr val="01003B"/>
                </a:solidFill>
                <a:latin typeface="Be Vietnam Ultra-Bold"/>
                <a:ea typeface="Be Vietnam Ultra-Bold"/>
                <a:cs typeface="Be Vietnam Ultra-Bold"/>
                <a:sym typeface="Be Vietnam Ultra-Bold"/>
              </a:rPr>
              <a:t>Data Cleaning and Preprocessing:</a:t>
            </a:r>
            <a:r>
              <a:rPr lang="en-US" sz="1970">
                <a:solidFill>
                  <a:srgbClr val="01003B"/>
                </a:solidFill>
                <a:latin typeface="Be Vietnam"/>
                <a:ea typeface="Be Vietnam"/>
                <a:cs typeface="Be Vietnam"/>
                <a:sym typeface="Be Vietnam"/>
              </a:rPr>
              <a:t> The collected data may require cleaning and pre-processing to ensure accuracy and consistency.</a:t>
            </a:r>
          </a:p>
        </p:txBody>
      </p:sp>
      <p:sp>
        <p:nvSpPr>
          <p:cNvPr name="TextBox 35" id="35"/>
          <p:cNvSpPr txBox="true"/>
          <p:nvPr/>
        </p:nvSpPr>
        <p:spPr>
          <a:xfrm rot="0">
            <a:off x="10091562" y="4360207"/>
            <a:ext cx="5812634" cy="438785"/>
          </a:xfrm>
          <a:prstGeom prst="rect">
            <a:avLst/>
          </a:prstGeom>
        </p:spPr>
        <p:txBody>
          <a:bodyPr anchor="t" rtlCol="false" tIns="0" lIns="0" bIns="0" rIns="0">
            <a:spAutoFit/>
          </a:bodyPr>
          <a:lstStyle/>
          <a:p>
            <a:pPr algn="l">
              <a:lnSpc>
                <a:spcPts val="3640"/>
              </a:lnSpc>
              <a:spcBef>
                <a:spcPct val="0"/>
              </a:spcBef>
            </a:pPr>
            <a:r>
              <a:rPr lang="en-US" b="true" sz="2600" spc="-59">
                <a:solidFill>
                  <a:srgbClr val="01003B"/>
                </a:solidFill>
                <a:latin typeface="Be Vietnam Ultra-Bold"/>
                <a:ea typeface="Be Vietnam Ultra-Bold"/>
                <a:cs typeface="Be Vietnam Ultra-Bold"/>
                <a:sym typeface="Be Vietnam Ultra-Bold"/>
              </a:rPr>
              <a:t>02. AI Model Selection and Training</a:t>
            </a:r>
          </a:p>
        </p:txBody>
      </p:sp>
      <p:sp>
        <p:nvSpPr>
          <p:cNvPr name="TextBox 36" id="36"/>
          <p:cNvSpPr txBox="true"/>
          <p:nvPr/>
        </p:nvSpPr>
        <p:spPr>
          <a:xfrm rot="0">
            <a:off x="10027757" y="5214296"/>
            <a:ext cx="6001240" cy="3234537"/>
          </a:xfrm>
          <a:prstGeom prst="rect">
            <a:avLst/>
          </a:prstGeom>
        </p:spPr>
        <p:txBody>
          <a:bodyPr anchor="t" rtlCol="false" tIns="0" lIns="0" bIns="0" rIns="0">
            <a:spAutoFit/>
          </a:bodyPr>
          <a:lstStyle/>
          <a:p>
            <a:pPr algn="l" marL="425492" indent="-212746" lvl="1">
              <a:lnSpc>
                <a:spcPts val="2621"/>
              </a:lnSpc>
              <a:buFont typeface="Arial"/>
              <a:buChar char="•"/>
            </a:pPr>
            <a:r>
              <a:rPr lang="en-US" b="true" sz="1970">
                <a:solidFill>
                  <a:srgbClr val="01003B"/>
                </a:solidFill>
                <a:latin typeface="Be Vietnam Ultra-Bold"/>
                <a:ea typeface="Be Vietnam Ultra-Bold"/>
                <a:cs typeface="Be Vietnam Ultra-Bold"/>
                <a:sym typeface="Be Vietnam Ultra-Bold"/>
              </a:rPr>
              <a:t>Netw</a:t>
            </a:r>
            <a:r>
              <a:rPr lang="en-US" b="true" sz="1970">
                <a:solidFill>
                  <a:srgbClr val="01003B"/>
                </a:solidFill>
                <a:latin typeface="Be Vietnam Ultra-Bold"/>
                <a:ea typeface="Be Vietnam Ultra-Bold"/>
                <a:cs typeface="Be Vietnam Ultra-Bold"/>
                <a:sym typeface="Be Vietnam Ultra-Bold"/>
              </a:rPr>
              <a:t>ork Architecture</a:t>
            </a:r>
            <a:r>
              <a:rPr lang="en-US" sz="1970">
                <a:solidFill>
                  <a:srgbClr val="01003B"/>
                </a:solidFill>
                <a:latin typeface="Be Vietnam"/>
                <a:ea typeface="Be Vietnam"/>
                <a:cs typeface="Be Vietnam"/>
                <a:sym typeface="Be Vietnam"/>
              </a:rPr>
              <a:t>: Choose an appropriate AI model based on the complexity of the data and desired outcomes. this involves defining the number of layers, the number of neurons in each layer, and the type of activation functions used. </a:t>
            </a:r>
          </a:p>
          <a:p>
            <a:pPr algn="l">
              <a:lnSpc>
                <a:spcPts val="2621"/>
              </a:lnSpc>
            </a:pPr>
          </a:p>
          <a:p>
            <a:pPr algn="l" marL="425492" indent="-212746" lvl="1">
              <a:lnSpc>
                <a:spcPts val="2621"/>
              </a:lnSpc>
              <a:buFont typeface="Arial"/>
              <a:buChar char="•"/>
            </a:pPr>
            <a:r>
              <a:rPr lang="en-US" b="true" sz="1970">
                <a:solidFill>
                  <a:srgbClr val="01003B"/>
                </a:solidFill>
                <a:latin typeface="Be Vietnam Ultra-Bold"/>
                <a:ea typeface="Be Vietnam Ultra-Bold"/>
                <a:cs typeface="Be Vietnam Ultra-Bold"/>
                <a:sym typeface="Be Vietnam Ultra-Bold"/>
              </a:rPr>
              <a:t>Training Process:</a:t>
            </a:r>
            <a:r>
              <a:rPr lang="en-US" sz="1970">
                <a:solidFill>
                  <a:srgbClr val="01003B"/>
                </a:solidFill>
                <a:latin typeface="Be Vietnam"/>
                <a:ea typeface="Be Vietnam"/>
                <a:cs typeface="Be Vietnam"/>
                <a:sym typeface="Be Vietnam"/>
              </a:rPr>
              <a:t> The prepared data is then used to train the neural network.</a:t>
            </a:r>
          </a:p>
          <a:p>
            <a:pPr algn="l">
              <a:lnSpc>
                <a:spcPts val="2621"/>
              </a:lnSpc>
            </a:pPr>
          </a:p>
        </p:txBody>
      </p:sp>
      <p:grpSp>
        <p:nvGrpSpPr>
          <p:cNvPr name="Group 37" id="37"/>
          <p:cNvGrpSpPr/>
          <p:nvPr/>
        </p:nvGrpSpPr>
        <p:grpSpPr>
          <a:xfrm rot="-2700000">
            <a:off x="14409506" y="9805415"/>
            <a:ext cx="1042499" cy="1042499"/>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103968" y="0"/>
                  </a:moveTo>
                  <a:lnTo>
                    <a:pt x="708832" y="0"/>
                  </a:lnTo>
                  <a:cubicBezTo>
                    <a:pt x="736406" y="0"/>
                    <a:pt x="762851" y="10954"/>
                    <a:pt x="782348" y="30452"/>
                  </a:cubicBezTo>
                  <a:cubicBezTo>
                    <a:pt x="801846" y="49949"/>
                    <a:pt x="812800" y="76394"/>
                    <a:pt x="812800" y="103968"/>
                  </a:cubicBezTo>
                  <a:lnTo>
                    <a:pt x="812800" y="708832"/>
                  </a:lnTo>
                  <a:cubicBezTo>
                    <a:pt x="812800" y="736406"/>
                    <a:pt x="801846" y="762851"/>
                    <a:pt x="782348" y="782348"/>
                  </a:cubicBezTo>
                  <a:cubicBezTo>
                    <a:pt x="762851" y="801846"/>
                    <a:pt x="736406" y="812800"/>
                    <a:pt x="708832" y="812800"/>
                  </a:cubicBezTo>
                  <a:lnTo>
                    <a:pt x="103968" y="812800"/>
                  </a:lnTo>
                  <a:cubicBezTo>
                    <a:pt x="76394" y="812800"/>
                    <a:pt x="49949" y="801846"/>
                    <a:pt x="30452" y="782348"/>
                  </a:cubicBezTo>
                  <a:cubicBezTo>
                    <a:pt x="10954" y="762851"/>
                    <a:pt x="0" y="736406"/>
                    <a:pt x="0" y="708832"/>
                  </a:cubicBezTo>
                  <a:lnTo>
                    <a:pt x="0" y="103968"/>
                  </a:lnTo>
                  <a:cubicBezTo>
                    <a:pt x="0" y="76394"/>
                    <a:pt x="10954" y="49949"/>
                    <a:pt x="30452" y="30452"/>
                  </a:cubicBezTo>
                  <a:cubicBezTo>
                    <a:pt x="49949" y="10954"/>
                    <a:pt x="76394" y="0"/>
                    <a:pt x="103968" y="0"/>
                  </a:cubicBezTo>
                  <a:close/>
                </a:path>
              </a:pathLst>
            </a:custGeom>
            <a:solidFill>
              <a:srgbClr val="33326B"/>
            </a:solidFill>
          </p:spPr>
        </p:sp>
        <p:sp>
          <p:nvSpPr>
            <p:cNvPr name="TextBox 39" id="39"/>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9745504" y="3974414"/>
            <a:ext cx="6750368" cy="5232737"/>
            <a:chOff x="0" y="0"/>
            <a:chExt cx="779597" cy="604326"/>
          </a:xfrm>
        </p:grpSpPr>
        <p:sp>
          <p:nvSpPr>
            <p:cNvPr name="Freeform 4" id="4"/>
            <p:cNvSpPr/>
            <p:nvPr/>
          </p:nvSpPr>
          <p:spPr>
            <a:xfrm flipH="false" flipV="false" rot="0">
              <a:off x="0" y="0"/>
              <a:ext cx="779597" cy="604326"/>
            </a:xfrm>
            <a:custGeom>
              <a:avLst/>
              <a:gdLst/>
              <a:ahLst/>
              <a:cxnLst/>
              <a:rect r="r" b="b" t="t" l="l"/>
              <a:pathLst>
                <a:path h="604326" w="779597">
                  <a:moveTo>
                    <a:pt x="42435" y="0"/>
                  </a:moveTo>
                  <a:lnTo>
                    <a:pt x="737162" y="0"/>
                  </a:lnTo>
                  <a:cubicBezTo>
                    <a:pt x="748416" y="0"/>
                    <a:pt x="759210" y="4471"/>
                    <a:pt x="767168" y="12429"/>
                  </a:cubicBezTo>
                  <a:cubicBezTo>
                    <a:pt x="775126" y="20387"/>
                    <a:pt x="779597" y="31180"/>
                    <a:pt x="779597" y="42435"/>
                  </a:cubicBezTo>
                  <a:lnTo>
                    <a:pt x="779597" y="561891"/>
                  </a:lnTo>
                  <a:cubicBezTo>
                    <a:pt x="779597" y="573146"/>
                    <a:pt x="775126" y="583939"/>
                    <a:pt x="767168" y="591897"/>
                  </a:cubicBezTo>
                  <a:cubicBezTo>
                    <a:pt x="759210" y="599855"/>
                    <a:pt x="748416" y="604326"/>
                    <a:pt x="737162" y="604326"/>
                  </a:cubicBezTo>
                  <a:lnTo>
                    <a:pt x="42435" y="604326"/>
                  </a:lnTo>
                  <a:cubicBezTo>
                    <a:pt x="31180" y="604326"/>
                    <a:pt x="20387" y="599855"/>
                    <a:pt x="12429" y="591897"/>
                  </a:cubicBezTo>
                  <a:cubicBezTo>
                    <a:pt x="4471" y="583939"/>
                    <a:pt x="0" y="573146"/>
                    <a:pt x="0" y="561891"/>
                  </a:cubicBezTo>
                  <a:lnTo>
                    <a:pt x="0" y="42435"/>
                  </a:lnTo>
                  <a:cubicBezTo>
                    <a:pt x="0" y="31180"/>
                    <a:pt x="4471" y="20387"/>
                    <a:pt x="12429" y="12429"/>
                  </a:cubicBezTo>
                  <a:cubicBezTo>
                    <a:pt x="20387" y="4471"/>
                    <a:pt x="31180" y="0"/>
                    <a:pt x="42435" y="0"/>
                  </a:cubicBezTo>
                  <a:close/>
                </a:path>
              </a:pathLst>
            </a:custGeom>
            <a:solidFill>
              <a:srgbClr val="FFFFFF"/>
            </a:solidFill>
            <a:ln w="85725" cap="rnd">
              <a:solidFill>
                <a:srgbClr val="33326B"/>
              </a:solidFill>
              <a:prstDash val="solid"/>
              <a:round/>
            </a:ln>
          </p:spPr>
        </p:sp>
        <p:sp>
          <p:nvSpPr>
            <p:cNvPr name="TextBox 5" id="5"/>
            <p:cNvSpPr txBox="true"/>
            <p:nvPr/>
          </p:nvSpPr>
          <p:spPr>
            <a:xfrm>
              <a:off x="0" y="-57150"/>
              <a:ext cx="779597" cy="661476"/>
            </a:xfrm>
            <a:prstGeom prst="rect">
              <a:avLst/>
            </a:prstGeom>
          </p:spPr>
          <p:txBody>
            <a:bodyPr anchor="ctr" rtlCol="false" tIns="50800" lIns="50800" bIns="50800" rIns="50800"/>
            <a:lstStyle/>
            <a:p>
              <a:pPr algn="ctr">
                <a:lnSpc>
                  <a:spcPts val="4480"/>
                </a:lnSpc>
              </a:pPr>
            </a:p>
          </p:txBody>
        </p:sp>
      </p:grpSp>
      <p:grpSp>
        <p:nvGrpSpPr>
          <p:cNvPr name="Group 6" id="6"/>
          <p:cNvGrpSpPr/>
          <p:nvPr/>
        </p:nvGrpSpPr>
        <p:grpSpPr>
          <a:xfrm rot="0">
            <a:off x="1792129" y="4025997"/>
            <a:ext cx="6750614" cy="5181154"/>
            <a:chOff x="0" y="0"/>
            <a:chExt cx="779625" cy="598369"/>
          </a:xfrm>
        </p:grpSpPr>
        <p:sp>
          <p:nvSpPr>
            <p:cNvPr name="Freeform 7" id="7"/>
            <p:cNvSpPr/>
            <p:nvPr/>
          </p:nvSpPr>
          <p:spPr>
            <a:xfrm flipH="false" flipV="false" rot="0">
              <a:off x="0" y="0"/>
              <a:ext cx="779625" cy="598369"/>
            </a:xfrm>
            <a:custGeom>
              <a:avLst/>
              <a:gdLst/>
              <a:ahLst/>
              <a:cxnLst/>
              <a:rect r="r" b="b" t="t" l="l"/>
              <a:pathLst>
                <a:path h="598369" w="779625">
                  <a:moveTo>
                    <a:pt x="42433" y="0"/>
                  </a:moveTo>
                  <a:lnTo>
                    <a:pt x="737192" y="0"/>
                  </a:lnTo>
                  <a:cubicBezTo>
                    <a:pt x="760627" y="0"/>
                    <a:pt x="779625" y="18998"/>
                    <a:pt x="779625" y="42433"/>
                  </a:cubicBezTo>
                  <a:lnTo>
                    <a:pt x="779625" y="555936"/>
                  </a:lnTo>
                  <a:cubicBezTo>
                    <a:pt x="779625" y="579371"/>
                    <a:pt x="760627" y="598369"/>
                    <a:pt x="737192" y="598369"/>
                  </a:cubicBezTo>
                  <a:lnTo>
                    <a:pt x="42433" y="598369"/>
                  </a:lnTo>
                  <a:cubicBezTo>
                    <a:pt x="18998" y="598369"/>
                    <a:pt x="0" y="579371"/>
                    <a:pt x="0" y="555936"/>
                  </a:cubicBezTo>
                  <a:lnTo>
                    <a:pt x="0" y="42433"/>
                  </a:lnTo>
                  <a:cubicBezTo>
                    <a:pt x="0" y="18998"/>
                    <a:pt x="18998" y="0"/>
                    <a:pt x="42433" y="0"/>
                  </a:cubicBezTo>
                  <a:close/>
                </a:path>
              </a:pathLst>
            </a:custGeom>
            <a:solidFill>
              <a:srgbClr val="FFFFFF"/>
            </a:solidFill>
            <a:ln w="85725" cap="rnd">
              <a:solidFill>
                <a:srgbClr val="48CFAE"/>
              </a:solidFill>
              <a:prstDash val="solid"/>
              <a:round/>
            </a:ln>
          </p:spPr>
        </p:sp>
        <p:sp>
          <p:nvSpPr>
            <p:cNvPr name="TextBox 8" id="8"/>
            <p:cNvSpPr txBox="true"/>
            <p:nvPr/>
          </p:nvSpPr>
          <p:spPr>
            <a:xfrm>
              <a:off x="0" y="-57150"/>
              <a:ext cx="779625" cy="655519"/>
            </a:xfrm>
            <a:prstGeom prst="rect">
              <a:avLst/>
            </a:prstGeom>
          </p:spPr>
          <p:txBody>
            <a:bodyPr anchor="ctr" rtlCol="false" tIns="50800" lIns="50800" bIns="50800" rIns="50800"/>
            <a:lstStyle/>
            <a:p>
              <a:pPr algn="ctr">
                <a:lnSpc>
                  <a:spcPts val="4480"/>
                </a:lnSpc>
              </a:pPr>
            </a:p>
          </p:txBody>
        </p:sp>
      </p:grpSp>
      <p:grpSp>
        <p:nvGrpSpPr>
          <p:cNvPr name="Group 9" id="9"/>
          <p:cNvGrpSpPr/>
          <p:nvPr/>
        </p:nvGrpSpPr>
        <p:grpSpPr>
          <a:xfrm rot="2700000">
            <a:off x="4412126" y="2787697"/>
            <a:ext cx="1350326" cy="1350326"/>
            <a:chOff x="0" y="0"/>
            <a:chExt cx="1800434" cy="1800434"/>
          </a:xfrm>
        </p:grpSpPr>
        <p:grpSp>
          <p:nvGrpSpPr>
            <p:cNvPr name="Group 10" id="10"/>
            <p:cNvGrpSpPr>
              <a:grpSpLocks noChangeAspect="true"/>
            </p:cNvGrpSpPr>
            <p:nvPr/>
          </p:nvGrpSpPr>
          <p:grpSpPr>
            <a:xfrm rot="0">
              <a:off x="0" y="0"/>
              <a:ext cx="1800434" cy="1800434"/>
              <a:chOff x="0" y="0"/>
              <a:chExt cx="14400530" cy="14400530"/>
            </a:xfrm>
          </p:grpSpPr>
          <p:sp>
            <p:nvSpPr>
              <p:cNvPr name="Freeform 11" id="11"/>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48CFAE"/>
              </a:solidFill>
            </p:spPr>
          </p:sp>
        </p:grpSp>
        <p:grpSp>
          <p:nvGrpSpPr>
            <p:cNvPr name="Group 12" id="12"/>
            <p:cNvGrpSpPr/>
            <p:nvPr/>
          </p:nvGrpSpPr>
          <p:grpSpPr>
            <a:xfrm rot="0">
              <a:off x="220969" y="251969"/>
              <a:ext cx="1354012" cy="135401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15" id="15"/>
          <p:cNvGrpSpPr/>
          <p:nvPr/>
        </p:nvGrpSpPr>
        <p:grpSpPr>
          <a:xfrm rot="-2700000">
            <a:off x="12463762" y="2792719"/>
            <a:ext cx="1313851" cy="1313851"/>
            <a:chOff x="0" y="0"/>
            <a:chExt cx="1751801" cy="1751801"/>
          </a:xfrm>
        </p:grpSpPr>
        <p:grpSp>
          <p:nvGrpSpPr>
            <p:cNvPr name="Group 16" id="16"/>
            <p:cNvGrpSpPr>
              <a:grpSpLocks noChangeAspect="true"/>
            </p:cNvGrpSpPr>
            <p:nvPr/>
          </p:nvGrpSpPr>
          <p:grpSpPr>
            <a:xfrm rot="5400000">
              <a:off x="0" y="0"/>
              <a:ext cx="1751801" cy="1751801"/>
              <a:chOff x="0" y="0"/>
              <a:chExt cx="14400530" cy="14400530"/>
            </a:xfrm>
          </p:grpSpPr>
          <p:sp>
            <p:nvSpPr>
              <p:cNvPr name="Freeform 17" id="17"/>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33326B"/>
              </a:solidFill>
            </p:spPr>
          </p:sp>
        </p:grpSp>
        <p:grpSp>
          <p:nvGrpSpPr>
            <p:cNvPr name="Group 18" id="18"/>
            <p:cNvGrpSpPr/>
            <p:nvPr/>
          </p:nvGrpSpPr>
          <p:grpSpPr>
            <a:xfrm rot="0">
              <a:off x="203287" y="242527"/>
              <a:ext cx="1320073" cy="132007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799"/>
                  </a:lnSpc>
                </a:pPr>
              </a:p>
            </p:txBody>
          </p:sp>
        </p:grpSp>
      </p:grpSp>
      <p:grpSp>
        <p:nvGrpSpPr>
          <p:cNvPr name="Group 21" id="21"/>
          <p:cNvGrpSpPr/>
          <p:nvPr/>
        </p:nvGrpSpPr>
        <p:grpSpPr>
          <a:xfrm rot="-2700000">
            <a:off x="18301834" y="8566482"/>
            <a:ext cx="2388948" cy="238894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5370" y="0"/>
                  </a:moveTo>
                  <a:lnTo>
                    <a:pt x="767430" y="0"/>
                  </a:lnTo>
                  <a:cubicBezTo>
                    <a:pt x="792487" y="0"/>
                    <a:pt x="812800" y="20313"/>
                    <a:pt x="812800" y="45370"/>
                  </a:cubicBezTo>
                  <a:lnTo>
                    <a:pt x="812800" y="767430"/>
                  </a:lnTo>
                  <a:cubicBezTo>
                    <a:pt x="812800" y="792487"/>
                    <a:pt x="792487" y="812800"/>
                    <a:pt x="767430" y="812800"/>
                  </a:cubicBezTo>
                  <a:lnTo>
                    <a:pt x="45370" y="812800"/>
                  </a:lnTo>
                  <a:cubicBezTo>
                    <a:pt x="20313" y="812800"/>
                    <a:pt x="0" y="792487"/>
                    <a:pt x="0" y="767430"/>
                  </a:cubicBezTo>
                  <a:lnTo>
                    <a:pt x="0" y="45370"/>
                  </a:lnTo>
                  <a:cubicBezTo>
                    <a:pt x="0" y="20313"/>
                    <a:pt x="20313" y="0"/>
                    <a:pt x="45370" y="0"/>
                  </a:cubicBezTo>
                  <a:close/>
                </a:path>
              </a:pathLst>
            </a:custGeom>
            <a:solidFill>
              <a:srgbClr val="33326B"/>
            </a:solidFill>
          </p:spPr>
        </p:sp>
        <p:sp>
          <p:nvSpPr>
            <p:cNvPr name="TextBox 23" id="23"/>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4" id="24"/>
          <p:cNvGrpSpPr/>
          <p:nvPr/>
        </p:nvGrpSpPr>
        <p:grpSpPr>
          <a:xfrm rot="-8100000">
            <a:off x="14749355" y="9704360"/>
            <a:ext cx="3895116" cy="389511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27826" y="0"/>
                  </a:moveTo>
                  <a:lnTo>
                    <a:pt x="784974" y="0"/>
                  </a:lnTo>
                  <a:cubicBezTo>
                    <a:pt x="792354" y="0"/>
                    <a:pt x="799431" y="2932"/>
                    <a:pt x="804650" y="8150"/>
                  </a:cubicBezTo>
                  <a:cubicBezTo>
                    <a:pt x="809868" y="13369"/>
                    <a:pt x="812800" y="20446"/>
                    <a:pt x="812800" y="27826"/>
                  </a:cubicBezTo>
                  <a:lnTo>
                    <a:pt x="812800" y="784974"/>
                  </a:lnTo>
                  <a:cubicBezTo>
                    <a:pt x="812800" y="792354"/>
                    <a:pt x="809868" y="799431"/>
                    <a:pt x="804650" y="804650"/>
                  </a:cubicBezTo>
                  <a:cubicBezTo>
                    <a:pt x="799431" y="809868"/>
                    <a:pt x="792354" y="812800"/>
                    <a:pt x="784974" y="812800"/>
                  </a:cubicBezTo>
                  <a:lnTo>
                    <a:pt x="27826" y="812800"/>
                  </a:lnTo>
                  <a:cubicBezTo>
                    <a:pt x="20446" y="812800"/>
                    <a:pt x="13369" y="809868"/>
                    <a:pt x="8150" y="804650"/>
                  </a:cubicBezTo>
                  <a:cubicBezTo>
                    <a:pt x="2932" y="799431"/>
                    <a:pt x="0" y="792354"/>
                    <a:pt x="0" y="784974"/>
                  </a:cubicBezTo>
                  <a:lnTo>
                    <a:pt x="0" y="27826"/>
                  </a:lnTo>
                  <a:cubicBezTo>
                    <a:pt x="0" y="20446"/>
                    <a:pt x="2932" y="13369"/>
                    <a:pt x="8150" y="8150"/>
                  </a:cubicBezTo>
                  <a:cubicBezTo>
                    <a:pt x="13369" y="2932"/>
                    <a:pt x="20446" y="0"/>
                    <a:pt x="27826" y="0"/>
                  </a:cubicBezTo>
                  <a:close/>
                </a:path>
              </a:pathLst>
            </a:custGeom>
            <a:gradFill rotWithShape="true">
              <a:gsLst>
                <a:gs pos="0">
                  <a:srgbClr val="48CFAE">
                    <a:alpha val="100000"/>
                  </a:srgbClr>
                </a:gs>
                <a:gs pos="100000">
                  <a:srgbClr val="006D83">
                    <a:alpha val="100000"/>
                  </a:srgbClr>
                </a:gs>
              </a:gsLst>
              <a:lin ang="5400000"/>
            </a:gradFill>
          </p:spPr>
        </p:sp>
        <p:sp>
          <p:nvSpPr>
            <p:cNvPr name="TextBox 26" id="26"/>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sp>
        <p:nvSpPr>
          <p:cNvPr name="Freeform 27" id="27"/>
          <p:cNvSpPr/>
          <p:nvPr/>
        </p:nvSpPr>
        <p:spPr>
          <a:xfrm flipH="false" flipV="false" rot="0">
            <a:off x="12761317" y="3215014"/>
            <a:ext cx="718741" cy="584140"/>
          </a:xfrm>
          <a:custGeom>
            <a:avLst/>
            <a:gdLst/>
            <a:ahLst/>
            <a:cxnLst/>
            <a:rect r="r" b="b" t="t" l="l"/>
            <a:pathLst>
              <a:path h="584140" w="718741">
                <a:moveTo>
                  <a:pt x="0" y="0"/>
                </a:moveTo>
                <a:lnTo>
                  <a:pt x="718741" y="0"/>
                </a:lnTo>
                <a:lnTo>
                  <a:pt x="718741" y="584140"/>
                </a:lnTo>
                <a:lnTo>
                  <a:pt x="0" y="584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8" id="28"/>
          <p:cNvSpPr/>
          <p:nvPr/>
        </p:nvSpPr>
        <p:spPr>
          <a:xfrm flipH="false" flipV="false" rot="0">
            <a:off x="4701934" y="3077215"/>
            <a:ext cx="744858" cy="744858"/>
          </a:xfrm>
          <a:custGeom>
            <a:avLst/>
            <a:gdLst/>
            <a:ahLst/>
            <a:cxnLst/>
            <a:rect r="r" b="b" t="t" l="l"/>
            <a:pathLst>
              <a:path h="744858" w="744858">
                <a:moveTo>
                  <a:pt x="0" y="0"/>
                </a:moveTo>
                <a:lnTo>
                  <a:pt x="744858" y="0"/>
                </a:lnTo>
                <a:lnTo>
                  <a:pt x="744858" y="744858"/>
                </a:lnTo>
                <a:lnTo>
                  <a:pt x="0" y="7448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9" id="29"/>
          <p:cNvGrpSpPr/>
          <p:nvPr/>
        </p:nvGrpSpPr>
        <p:grpSpPr>
          <a:xfrm rot="0">
            <a:off x="-411042" y="-1396892"/>
            <a:ext cx="19615407" cy="3895402"/>
            <a:chOff x="0" y="0"/>
            <a:chExt cx="5166198" cy="1025950"/>
          </a:xfrm>
        </p:grpSpPr>
        <p:sp>
          <p:nvSpPr>
            <p:cNvPr name="Freeform 30" id="30"/>
            <p:cNvSpPr/>
            <p:nvPr/>
          </p:nvSpPr>
          <p:spPr>
            <a:xfrm flipH="false" flipV="false" rot="0">
              <a:off x="0" y="0"/>
              <a:ext cx="5166198" cy="1025949"/>
            </a:xfrm>
            <a:custGeom>
              <a:avLst/>
              <a:gdLst/>
              <a:ahLst/>
              <a:cxnLst/>
              <a:rect r="r" b="b" t="t" l="l"/>
              <a:pathLst>
                <a:path h="1025949" w="5166198">
                  <a:moveTo>
                    <a:pt x="0" y="0"/>
                  </a:moveTo>
                  <a:lnTo>
                    <a:pt x="5166198" y="0"/>
                  </a:lnTo>
                  <a:lnTo>
                    <a:pt x="5166198" y="1025949"/>
                  </a:lnTo>
                  <a:lnTo>
                    <a:pt x="0" y="1025949"/>
                  </a:lnTo>
                  <a:close/>
                </a:path>
              </a:pathLst>
            </a:custGeom>
            <a:solidFill>
              <a:srgbClr val="195759"/>
            </a:solidFill>
          </p:spPr>
        </p:sp>
        <p:sp>
          <p:nvSpPr>
            <p:cNvPr name="TextBox 31" id="31"/>
            <p:cNvSpPr txBox="true"/>
            <p:nvPr/>
          </p:nvSpPr>
          <p:spPr>
            <a:xfrm>
              <a:off x="0" y="-47625"/>
              <a:ext cx="5166198" cy="1073575"/>
            </a:xfrm>
            <a:prstGeom prst="rect">
              <a:avLst/>
            </a:prstGeom>
          </p:spPr>
          <p:txBody>
            <a:bodyPr anchor="ctr" rtlCol="false" tIns="50800" lIns="50800" bIns="50800" rIns="50800"/>
            <a:lstStyle/>
            <a:p>
              <a:pPr algn="ctr">
                <a:lnSpc>
                  <a:spcPts val="2800"/>
                </a:lnSpc>
              </a:pPr>
            </a:p>
          </p:txBody>
        </p:sp>
      </p:grpSp>
      <p:sp>
        <p:nvSpPr>
          <p:cNvPr name="TextBox 32" id="32"/>
          <p:cNvSpPr txBox="true"/>
          <p:nvPr/>
        </p:nvSpPr>
        <p:spPr>
          <a:xfrm rot="0">
            <a:off x="2678634" y="703209"/>
            <a:ext cx="12930731" cy="1280261"/>
          </a:xfrm>
          <a:prstGeom prst="rect">
            <a:avLst/>
          </a:prstGeom>
        </p:spPr>
        <p:txBody>
          <a:bodyPr anchor="t" rtlCol="false" tIns="0" lIns="0" bIns="0" rIns="0">
            <a:spAutoFit/>
          </a:bodyPr>
          <a:lstStyle/>
          <a:p>
            <a:pPr algn="ctr">
              <a:lnSpc>
                <a:spcPts val="9729"/>
              </a:lnSpc>
            </a:pPr>
            <a:r>
              <a:rPr lang="en-US" b="true" sz="9445" spc="302">
                <a:solidFill>
                  <a:srgbClr val="FFFFFF"/>
                </a:solidFill>
                <a:latin typeface="Be Vietnam Ultra-Bold"/>
                <a:ea typeface="Be Vietnam Ultra-Bold"/>
                <a:cs typeface="Be Vietnam Ultra-Bold"/>
                <a:sym typeface="Be Vietnam Ultra-Bold"/>
              </a:rPr>
              <a:t>PROCESS</a:t>
            </a:r>
          </a:p>
        </p:txBody>
      </p:sp>
      <p:sp>
        <p:nvSpPr>
          <p:cNvPr name="TextBox 33" id="33"/>
          <p:cNvSpPr txBox="true"/>
          <p:nvPr/>
        </p:nvSpPr>
        <p:spPr>
          <a:xfrm rot="0">
            <a:off x="2230275" y="4331959"/>
            <a:ext cx="6083868" cy="481330"/>
          </a:xfrm>
          <a:prstGeom prst="rect">
            <a:avLst/>
          </a:prstGeom>
        </p:spPr>
        <p:txBody>
          <a:bodyPr anchor="t" rtlCol="false" tIns="0" lIns="0" bIns="0" rIns="0">
            <a:spAutoFit/>
          </a:bodyPr>
          <a:lstStyle/>
          <a:p>
            <a:pPr algn="l">
              <a:lnSpc>
                <a:spcPts val="3919"/>
              </a:lnSpc>
              <a:spcBef>
                <a:spcPct val="0"/>
              </a:spcBef>
            </a:pPr>
            <a:r>
              <a:rPr lang="en-US" b="true" sz="2799" spc="-64">
                <a:solidFill>
                  <a:srgbClr val="01003B"/>
                </a:solidFill>
                <a:latin typeface="Be Vietnam Ultra-Bold"/>
                <a:ea typeface="Be Vietnam Ultra-Bold"/>
                <a:cs typeface="Be Vietnam Ultra-Bold"/>
                <a:sym typeface="Be Vietnam Ultra-Bold"/>
              </a:rPr>
              <a:t>03. Prediction and Optimization</a:t>
            </a:r>
          </a:p>
        </p:txBody>
      </p:sp>
      <p:sp>
        <p:nvSpPr>
          <p:cNvPr name="TextBox 34" id="34"/>
          <p:cNvSpPr txBox="true"/>
          <p:nvPr/>
        </p:nvSpPr>
        <p:spPr>
          <a:xfrm rot="0">
            <a:off x="2230275" y="5233658"/>
            <a:ext cx="5925888" cy="3759962"/>
          </a:xfrm>
          <a:prstGeom prst="rect">
            <a:avLst/>
          </a:prstGeom>
        </p:spPr>
        <p:txBody>
          <a:bodyPr anchor="t" rtlCol="false" tIns="0" lIns="0" bIns="0" rIns="0">
            <a:spAutoFit/>
          </a:bodyPr>
          <a:lstStyle/>
          <a:p>
            <a:pPr algn="l" marL="425324" indent="-212662" lvl="1">
              <a:lnSpc>
                <a:spcPts val="2758"/>
              </a:lnSpc>
              <a:buFont typeface="Arial"/>
              <a:buChar char="•"/>
            </a:pPr>
            <a:r>
              <a:rPr lang="en-US" b="true" sz="1970">
                <a:solidFill>
                  <a:srgbClr val="01003B"/>
                </a:solidFill>
                <a:latin typeface="Be Vietnam Ultra-Bold"/>
                <a:ea typeface="Be Vietnam Ultra-Bold"/>
                <a:cs typeface="Be Vietnam Ultra-Bold"/>
                <a:sym typeface="Be Vietnam Ultra-Bold"/>
              </a:rPr>
              <a:t>Prediction: </a:t>
            </a:r>
            <a:r>
              <a:rPr lang="en-US" sz="1970">
                <a:solidFill>
                  <a:srgbClr val="01003B"/>
                </a:solidFill>
                <a:latin typeface="Be Vietnam"/>
                <a:ea typeface="Be Vietnam"/>
                <a:cs typeface="Be Vietnam"/>
                <a:sym typeface="Be Vietnam"/>
              </a:rPr>
              <a:t>Once trained, use the model to predict the final properties of PM parts for new or unseen material compositions and processing conditions.</a:t>
            </a:r>
          </a:p>
          <a:p>
            <a:pPr algn="l">
              <a:lnSpc>
                <a:spcPts val="2758"/>
              </a:lnSpc>
            </a:pPr>
          </a:p>
          <a:p>
            <a:pPr algn="l" marL="425324" indent="-212662" lvl="1">
              <a:lnSpc>
                <a:spcPts val="2758"/>
              </a:lnSpc>
              <a:buFont typeface="Arial"/>
              <a:buChar char="•"/>
            </a:pPr>
            <a:r>
              <a:rPr lang="en-US" b="true" sz="1970">
                <a:solidFill>
                  <a:srgbClr val="01003B"/>
                </a:solidFill>
                <a:latin typeface="Be Vietnam Ultra-Bold"/>
                <a:ea typeface="Be Vietnam Ultra-Bold"/>
                <a:cs typeface="Be Vietnam Ultra-Bold"/>
                <a:sym typeface="Be Vietnam Ultra-Bold"/>
              </a:rPr>
              <a:t>Optimization:</a:t>
            </a:r>
            <a:r>
              <a:rPr lang="en-US" sz="1970">
                <a:solidFill>
                  <a:srgbClr val="01003B"/>
                </a:solidFill>
                <a:latin typeface="Be Vietnam"/>
                <a:ea typeface="Be Vietnam"/>
                <a:cs typeface="Be Vietnam"/>
                <a:sym typeface="Be Vietnam"/>
              </a:rPr>
              <a:t> Use the predictions to optimize the PM process. Identify the combination of material composition and processing parameters that will achieve the desired properties for your specific application.</a:t>
            </a:r>
          </a:p>
          <a:p>
            <a:pPr algn="l">
              <a:lnSpc>
                <a:spcPts val="2758"/>
              </a:lnSpc>
            </a:pPr>
          </a:p>
        </p:txBody>
      </p:sp>
      <p:sp>
        <p:nvSpPr>
          <p:cNvPr name="TextBox 35" id="35"/>
          <p:cNvSpPr txBox="true"/>
          <p:nvPr/>
        </p:nvSpPr>
        <p:spPr>
          <a:xfrm rot="0">
            <a:off x="10223895" y="4341484"/>
            <a:ext cx="5812634" cy="438785"/>
          </a:xfrm>
          <a:prstGeom prst="rect">
            <a:avLst/>
          </a:prstGeom>
        </p:spPr>
        <p:txBody>
          <a:bodyPr anchor="t" rtlCol="false" tIns="0" lIns="0" bIns="0" rIns="0">
            <a:spAutoFit/>
          </a:bodyPr>
          <a:lstStyle/>
          <a:p>
            <a:pPr algn="l">
              <a:lnSpc>
                <a:spcPts val="3640"/>
              </a:lnSpc>
              <a:spcBef>
                <a:spcPct val="0"/>
              </a:spcBef>
            </a:pPr>
            <a:r>
              <a:rPr lang="en-US" b="true" sz="2600" spc="-59">
                <a:solidFill>
                  <a:srgbClr val="01003B"/>
                </a:solidFill>
                <a:latin typeface="Be Vietnam Ultra-Bold"/>
                <a:ea typeface="Be Vietnam Ultra-Bold"/>
                <a:cs typeface="Be Vietnam Ultra-Bold"/>
                <a:sym typeface="Be Vietnam Ultra-Bold"/>
              </a:rPr>
              <a:t>04.  Model Evaluation and Refinement</a:t>
            </a:r>
          </a:p>
        </p:txBody>
      </p:sp>
      <p:sp>
        <p:nvSpPr>
          <p:cNvPr name="TextBox 36" id="36"/>
          <p:cNvSpPr txBox="true"/>
          <p:nvPr/>
        </p:nvSpPr>
        <p:spPr>
          <a:xfrm rot="0">
            <a:off x="10160090" y="5001063"/>
            <a:ext cx="6212704" cy="4529937"/>
          </a:xfrm>
          <a:prstGeom prst="rect">
            <a:avLst/>
          </a:prstGeom>
        </p:spPr>
        <p:txBody>
          <a:bodyPr anchor="t" rtlCol="false" tIns="0" lIns="0" bIns="0" rIns="0">
            <a:spAutoFit/>
          </a:bodyPr>
          <a:lstStyle/>
          <a:p>
            <a:pPr algn="l" marL="425492" indent="-212746" lvl="1">
              <a:lnSpc>
                <a:spcPts val="2621"/>
              </a:lnSpc>
              <a:buFont typeface="Arial"/>
              <a:buChar char="•"/>
            </a:pPr>
            <a:r>
              <a:rPr lang="en-US" b="true" sz="1970">
                <a:solidFill>
                  <a:srgbClr val="01003B"/>
                </a:solidFill>
                <a:latin typeface="Be Vietnam Ultra-Bold"/>
                <a:ea typeface="Be Vietnam Ultra-Bold"/>
                <a:cs typeface="Be Vietnam Ultra-Bold"/>
                <a:sym typeface="Be Vietnam Ultra-Bold"/>
              </a:rPr>
              <a:t>Evaluation: </a:t>
            </a:r>
            <a:r>
              <a:rPr lang="en-US" sz="1970">
                <a:solidFill>
                  <a:srgbClr val="01003B"/>
                </a:solidFill>
                <a:latin typeface="Be Vietnam"/>
                <a:ea typeface="Be Vietnam"/>
                <a:cs typeface="Be Vietnam"/>
                <a:sym typeface="Be Vietnam"/>
              </a:rPr>
              <a:t>Evaluate the model's performance on the testing set, which was not used for training. This helps assess the it’s generalizability and ability to predict properties for unseen data. Common metrics like mean squared error or root mean squared can be used for evaluation.</a:t>
            </a:r>
          </a:p>
          <a:p>
            <a:pPr algn="l">
              <a:lnSpc>
                <a:spcPts val="2621"/>
              </a:lnSpc>
            </a:pPr>
          </a:p>
          <a:p>
            <a:pPr algn="l" marL="425492" indent="-212746" lvl="1">
              <a:lnSpc>
                <a:spcPts val="2621"/>
              </a:lnSpc>
              <a:buFont typeface="Arial"/>
              <a:buChar char="•"/>
            </a:pPr>
            <a:r>
              <a:rPr lang="en-US" b="true" sz="1970">
                <a:solidFill>
                  <a:srgbClr val="01003B"/>
                </a:solidFill>
                <a:latin typeface="Be Vietnam Ultra-Bold"/>
                <a:ea typeface="Be Vietnam Ultra-Bold"/>
                <a:cs typeface="Be Vietnam Ultra-Bold"/>
                <a:sym typeface="Be Vietnam Ultra-Bold"/>
              </a:rPr>
              <a:t>Refinement: </a:t>
            </a:r>
            <a:r>
              <a:rPr lang="en-US" sz="1970">
                <a:solidFill>
                  <a:srgbClr val="01003B"/>
                </a:solidFill>
                <a:latin typeface="Be Vietnam"/>
                <a:ea typeface="Be Vietnam"/>
                <a:cs typeface="Be Vietnam"/>
                <a:sym typeface="Be Vietnam"/>
              </a:rPr>
              <a:t>If the model's performance isn't satisfactory, refine it by, modifying hyperparameters or the model architecture. Collecting more data to improve training.</a:t>
            </a:r>
          </a:p>
          <a:p>
            <a:pPr algn="l">
              <a:lnSpc>
                <a:spcPts val="2621"/>
              </a:lnSpc>
            </a:pPr>
          </a:p>
          <a:p>
            <a:pPr algn="l">
              <a:lnSpc>
                <a:spcPts val="2621"/>
              </a:lnSpc>
            </a:pPr>
          </a:p>
        </p:txBody>
      </p:sp>
      <p:grpSp>
        <p:nvGrpSpPr>
          <p:cNvPr name="Group 37" id="37"/>
          <p:cNvGrpSpPr/>
          <p:nvPr/>
        </p:nvGrpSpPr>
        <p:grpSpPr>
          <a:xfrm rot="-2700000">
            <a:off x="14444294" y="9976865"/>
            <a:ext cx="1042499" cy="1042499"/>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103968" y="0"/>
                  </a:moveTo>
                  <a:lnTo>
                    <a:pt x="708832" y="0"/>
                  </a:lnTo>
                  <a:cubicBezTo>
                    <a:pt x="736406" y="0"/>
                    <a:pt x="762851" y="10954"/>
                    <a:pt x="782348" y="30452"/>
                  </a:cubicBezTo>
                  <a:cubicBezTo>
                    <a:pt x="801846" y="49949"/>
                    <a:pt x="812800" y="76394"/>
                    <a:pt x="812800" y="103968"/>
                  </a:cubicBezTo>
                  <a:lnTo>
                    <a:pt x="812800" y="708832"/>
                  </a:lnTo>
                  <a:cubicBezTo>
                    <a:pt x="812800" y="736406"/>
                    <a:pt x="801846" y="762851"/>
                    <a:pt x="782348" y="782348"/>
                  </a:cubicBezTo>
                  <a:cubicBezTo>
                    <a:pt x="762851" y="801846"/>
                    <a:pt x="736406" y="812800"/>
                    <a:pt x="708832" y="812800"/>
                  </a:cubicBezTo>
                  <a:lnTo>
                    <a:pt x="103968" y="812800"/>
                  </a:lnTo>
                  <a:cubicBezTo>
                    <a:pt x="76394" y="812800"/>
                    <a:pt x="49949" y="801846"/>
                    <a:pt x="30452" y="782348"/>
                  </a:cubicBezTo>
                  <a:cubicBezTo>
                    <a:pt x="10954" y="762851"/>
                    <a:pt x="0" y="736406"/>
                    <a:pt x="0" y="708832"/>
                  </a:cubicBezTo>
                  <a:lnTo>
                    <a:pt x="0" y="103968"/>
                  </a:lnTo>
                  <a:cubicBezTo>
                    <a:pt x="0" y="76394"/>
                    <a:pt x="10954" y="49949"/>
                    <a:pt x="30452" y="30452"/>
                  </a:cubicBezTo>
                  <a:cubicBezTo>
                    <a:pt x="49949" y="10954"/>
                    <a:pt x="76394" y="0"/>
                    <a:pt x="103968" y="0"/>
                  </a:cubicBezTo>
                  <a:close/>
                </a:path>
              </a:pathLst>
            </a:custGeom>
            <a:solidFill>
              <a:srgbClr val="33326B"/>
            </a:solidFill>
          </p:spPr>
        </p:sp>
        <p:sp>
          <p:nvSpPr>
            <p:cNvPr name="TextBox 39" id="39"/>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DAGB0QGPLEs</dc:identifier>
  <dcterms:modified xsi:type="dcterms:W3CDTF">2011-08-01T06:04:30Z</dcterms:modified>
  <cp:revision>1</cp:revision>
  <dc:title>Green and White Professional Business Proposal Presentation</dc:title>
</cp:coreProperties>
</file>