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77" r:id="rId5"/>
    <p:sldId id="260" r:id="rId6"/>
    <p:sldId id="262" r:id="rId7"/>
    <p:sldId id="295" r:id="rId8"/>
    <p:sldId id="273" r:id="rId9"/>
    <p:sldId id="263" r:id="rId10"/>
    <p:sldId id="282" r:id="rId11"/>
    <p:sldId id="283" r:id="rId12"/>
    <p:sldId id="284" r:id="rId13"/>
    <p:sldId id="294" r:id="rId14"/>
    <p:sldId id="285" r:id="rId15"/>
    <p:sldId id="286" r:id="rId16"/>
    <p:sldId id="298" r:id="rId17"/>
    <p:sldId id="296" r:id="rId18"/>
    <p:sldId id="297" r:id="rId19"/>
    <p:sldId id="287" r:id="rId20"/>
    <p:sldId id="299" r:id="rId21"/>
    <p:sldId id="288" r:id="rId22"/>
    <p:sldId id="301" r:id="rId23"/>
    <p:sldId id="300" r:id="rId24"/>
    <p:sldId id="290" r:id="rId25"/>
    <p:sldId id="291" r:id="rId26"/>
    <p:sldId id="292" r:id="rId27"/>
    <p:sldId id="293" r:id="rId28"/>
    <p:sldId id="275" r:id="rId29"/>
    <p:sldId id="30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showGuides="1">
      <p:cViewPr varScale="1">
        <p:scale>
          <a:sx n="82" d="100"/>
          <a:sy n="82" d="100"/>
        </p:scale>
        <p:origin x="95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92679C-EFFB-4657-9808-74C3649C366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2679C-EFFB-4657-9808-74C3649C366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2679C-EFFB-4657-9808-74C3649C366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2679C-EFFB-4657-9808-74C3649C366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92679C-EFFB-4657-9808-74C3649C366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E92679C-EFFB-4657-9808-74C3649C366E}"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92679C-EFFB-4657-9808-74C3649C366E}" type="datetimeFigureOut">
              <a:rPr lang="en-IN" smtClean="0"/>
              <a:t>12-05-2025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92679C-EFFB-4657-9808-74C3649C366E}" type="datetimeFigureOut">
              <a:rPr lang="en-IN" smtClean="0"/>
              <a:t>12-05-2025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2679C-EFFB-4657-9808-74C3649C366E}" type="datetimeFigureOut">
              <a:rPr lang="en-IN" smtClean="0"/>
              <a:t>12-05-2025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2679C-EFFB-4657-9808-74C3649C366E}"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2679C-EFFB-4657-9808-74C3649C366E}"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F7F2E1-0D4E-46E8-B33E-3A761070F80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2679C-EFFB-4657-9808-74C3649C366E}" type="datetimeFigureOut">
              <a:rPr lang="en-IN" smtClean="0"/>
              <a:t>12-05-2025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7F2E1-0D4E-46E8-B33E-3A761070F80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8;p35"/>
          <p:cNvSpPr txBox="1"/>
          <p:nvPr/>
        </p:nvSpPr>
        <p:spPr>
          <a:xfrm>
            <a:off x="179022" y="2054484"/>
            <a:ext cx="11807300" cy="1151811"/>
          </a:xfrm>
          <a:prstGeom prst="rect">
            <a:avLst/>
          </a:prstGeom>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600" b="1" dirty="0">
              <a:latin typeface="Times New Roman" panose="02020603050405020304" pitchFamily="18" charset="0"/>
              <a:cs typeface="Times New Roman" panose="02020603050405020304" pitchFamily="18" charset="0"/>
            </a:endParaRPr>
          </a:p>
        </p:txBody>
      </p:sp>
      <p:sp>
        <p:nvSpPr>
          <p:cNvPr id="5" name="Google Shape;269;p35"/>
          <p:cNvSpPr txBox="1"/>
          <p:nvPr/>
        </p:nvSpPr>
        <p:spPr>
          <a:xfrm>
            <a:off x="645658" y="4315393"/>
            <a:ext cx="3868315" cy="16978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Times New Roman" panose="02020603050405020304" pitchFamily="18" charset="0"/>
              <a:ea typeface="Overpass Light"/>
              <a:cs typeface="Times New Roman" panose="02020603050405020304" pitchFamily="18" charset="0"/>
              <a:sym typeface="Overpass Light"/>
            </a:endParaRPr>
          </a:p>
        </p:txBody>
      </p:sp>
      <p:sp>
        <p:nvSpPr>
          <p:cNvPr id="6" name="Google Shape;270;p35"/>
          <p:cNvSpPr txBox="1"/>
          <p:nvPr/>
        </p:nvSpPr>
        <p:spPr>
          <a:xfrm>
            <a:off x="9270553" y="4454644"/>
            <a:ext cx="2814299" cy="16978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IN" sz="2100" dirty="0">
              <a:latin typeface="Times New Roman" panose="02020603050405020304" pitchFamily="18" charset="0"/>
              <a:ea typeface="Overpass Light"/>
              <a:cs typeface="Times New Roman" panose="02020603050405020304" pitchFamily="18" charset="0"/>
              <a:sym typeface="Overpass Light"/>
            </a:endParaRPr>
          </a:p>
        </p:txBody>
      </p:sp>
      <p:sp>
        <p:nvSpPr>
          <p:cNvPr id="9" name="Rectangle 8"/>
          <p:cNvSpPr/>
          <p:nvPr/>
        </p:nvSpPr>
        <p:spPr>
          <a:xfrm>
            <a:off x="107148" y="128028"/>
            <a:ext cx="11951049" cy="66019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Google Shape;269;p35"/>
          <p:cNvSpPr txBox="1"/>
          <p:nvPr/>
        </p:nvSpPr>
        <p:spPr>
          <a:xfrm>
            <a:off x="4645580" y="4727668"/>
            <a:ext cx="2729203" cy="115181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100" dirty="0">
              <a:latin typeface="Times New Roman" panose="02020603050405020304" pitchFamily="18" charset="0"/>
              <a:ea typeface="Overpass Light"/>
              <a:cs typeface="Times New Roman" panose="02020603050405020304" pitchFamily="18" charset="0"/>
              <a:sym typeface="Overpass Light"/>
            </a:endParaRPr>
          </a:p>
        </p:txBody>
      </p:sp>
      <p:sp>
        <p:nvSpPr>
          <p:cNvPr id="17" name="Title 1">
            <a:extLst>
              <a:ext uri="{FF2B5EF4-FFF2-40B4-BE49-F238E27FC236}">
                <a16:creationId xmlns:a16="http://schemas.microsoft.com/office/drawing/2014/main" id="{8F9263B2-1AE8-42B4-A377-EE33AF1FB952}"/>
              </a:ext>
            </a:extLst>
          </p:cNvPr>
          <p:cNvSpPr>
            <a:spLocks noGrp="1"/>
          </p:cNvSpPr>
          <p:nvPr>
            <p:ph type="ctrTitle"/>
          </p:nvPr>
        </p:nvSpPr>
        <p:spPr>
          <a:xfrm>
            <a:off x="1407172" y="471798"/>
            <a:ext cx="9144000" cy="2184905"/>
          </a:xfrm>
        </p:spPr>
        <p:txBody>
          <a:bodyPr>
            <a:normAutofit fontScale="90000"/>
          </a:bodyPr>
          <a:lstStyle/>
          <a:p>
            <a:r>
              <a:rPr lang="en-IN" sz="2400" b="1" dirty="0">
                <a:solidFill>
                  <a:srgbClr val="FF0000"/>
                </a:solidFill>
                <a:latin typeface="Times New Roman" panose="02020603050405020304" pitchFamily="18" charset="0"/>
                <a:cs typeface="Times New Roman" panose="02020603050405020304" pitchFamily="18" charset="0"/>
              </a:rPr>
              <a:t>     K.RAMAKRISHNAN COLLEGE OF TECHNOLOGY (AUTONOMOUS), TRICHY</a:t>
            </a:r>
            <a:br>
              <a:rPr lang="en-IN" sz="24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            </a:t>
            </a: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THYROID DETECTION AND CLASSIFICATION   </a:t>
            </a:r>
            <a:br>
              <a:rPr lang="en-US" sz="24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USING DNN BASED ON HYBRID  </a:t>
            </a:r>
            <a:br>
              <a:rPr lang="en-US" sz="24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META-HEURISTIC AND LSTM TECHNIQUE </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18" name="Subtitle 2">
            <a:extLst>
              <a:ext uri="{FF2B5EF4-FFF2-40B4-BE49-F238E27FC236}">
                <a16:creationId xmlns:a16="http://schemas.microsoft.com/office/drawing/2014/main" id="{98FE09BB-034C-5AB5-D32E-12548015571C}"/>
              </a:ext>
            </a:extLst>
          </p:cNvPr>
          <p:cNvSpPr>
            <a:spLocks noGrp="1"/>
          </p:cNvSpPr>
          <p:nvPr>
            <p:ph type="subTitle" idx="1"/>
          </p:nvPr>
        </p:nvSpPr>
        <p:spPr>
          <a:xfrm>
            <a:off x="1524000" y="3251200"/>
            <a:ext cx="8712200" cy="2074562"/>
          </a:xfrm>
        </p:spPr>
        <p:txBody>
          <a:bodyPr>
            <a:normAutofit/>
          </a:bodyPr>
          <a:lstStyle/>
          <a:p>
            <a:pPr marL="0" marR="0" lvl="0" indent="0" rtl="0">
              <a:lnSpc>
                <a:spcPct val="100000"/>
              </a:lnSpc>
              <a:spcBef>
                <a:spcPts val="0"/>
              </a:spcBef>
              <a:spcAft>
                <a:spcPts val="0"/>
              </a:spcAft>
              <a:buClr>
                <a:schemeClr val="lt1"/>
              </a:buClr>
              <a:buSzPts val="1800"/>
              <a:buFont typeface="Century Gothic"/>
              <a:buNone/>
            </a:pPr>
            <a:r>
              <a:rPr lang="en-IN" sz="1800" b="1" dirty="0">
                <a:solidFill>
                  <a:srgbClr val="0070C0"/>
                </a:solidFill>
                <a:latin typeface="Times New Roman" panose="02020603050405020304" pitchFamily="18" charset="0"/>
                <a:ea typeface="Times New Roman"/>
                <a:cs typeface="Times New Roman" panose="02020603050405020304" pitchFamily="18" charset="0"/>
                <a:sym typeface="Times New Roman"/>
              </a:rPr>
              <a:t>P</a:t>
            </a: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RESENTED BY,</a:t>
            </a:r>
          </a:p>
          <a:p>
            <a:pPr marL="0" marR="0" lvl="0" indent="0" rtl="0">
              <a:lnSpc>
                <a:spcPct val="100000"/>
              </a:lnSpc>
              <a:spcBef>
                <a:spcPts val="0"/>
              </a:spcBef>
              <a:spcAft>
                <a:spcPts val="0"/>
              </a:spcAft>
              <a:buClr>
                <a:schemeClr val="lt1"/>
              </a:buClr>
              <a:buSzPts val="1800"/>
              <a:buFont typeface="Century Gothic"/>
              <a:buNone/>
            </a:pPr>
            <a:endPar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rtl="0">
              <a:lnSpc>
                <a:spcPct val="100000"/>
              </a:lnSpc>
              <a:spcBef>
                <a:spcPts val="0"/>
              </a:spcBef>
              <a:spcAft>
                <a:spcPts val="0"/>
              </a:spcAft>
              <a:buClr>
                <a:schemeClr val="lt1"/>
              </a:buClr>
              <a:buSzPts val="1800"/>
              <a:buFont typeface="Century Gothic"/>
              <a:buNone/>
            </a:pP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811721243002 – ABDUR RAZIQ FAREED R</a:t>
            </a:r>
          </a:p>
          <a:p>
            <a:pPr>
              <a:lnSpc>
                <a:spcPct val="100000"/>
              </a:lnSpc>
              <a:spcBef>
                <a:spcPts val="0"/>
              </a:spcBef>
              <a:buClr>
                <a:schemeClr val="lt1"/>
              </a:buClr>
              <a:buSzPts val="1800"/>
            </a:pP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811721243003 – ABILASH K</a:t>
            </a:r>
          </a:p>
          <a:p>
            <a:pPr marL="0" marR="0" lvl="0" indent="0" rtl="0">
              <a:lnSpc>
                <a:spcPct val="100000"/>
              </a:lnSpc>
              <a:spcBef>
                <a:spcPts val="0"/>
              </a:spcBef>
              <a:spcAft>
                <a:spcPts val="0"/>
              </a:spcAft>
              <a:buClr>
                <a:schemeClr val="lt1"/>
              </a:buClr>
              <a:buSzPts val="1800"/>
              <a:buFont typeface="Century Gothic"/>
              <a:buNone/>
            </a:pP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811721243018 – ISHAN SANJEEV R</a:t>
            </a:r>
          </a:p>
          <a:p>
            <a:pPr marL="0" marR="0" lvl="0" indent="0" rtl="0">
              <a:lnSpc>
                <a:spcPct val="100000"/>
              </a:lnSpc>
              <a:spcBef>
                <a:spcPts val="0"/>
              </a:spcBef>
              <a:spcAft>
                <a:spcPts val="0"/>
              </a:spcAft>
              <a:buClr>
                <a:schemeClr val="lt1"/>
              </a:buClr>
              <a:buSzPts val="1800"/>
              <a:buFont typeface="Century Gothic"/>
              <a:buNone/>
            </a:pP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811721243032 – MOHAMMED ARSATH ROSHAN A </a:t>
            </a:r>
            <a:endParaRPr lang="en-IN" dirty="0"/>
          </a:p>
        </p:txBody>
      </p:sp>
      <p:pic>
        <p:nvPicPr>
          <p:cNvPr id="19" name="Picture 18">
            <a:extLst>
              <a:ext uri="{FF2B5EF4-FFF2-40B4-BE49-F238E27FC236}">
                <a16:creationId xmlns:a16="http://schemas.microsoft.com/office/drawing/2014/main" id="{07B084B3-D354-1863-DB7D-4ABCDD0329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 name="Picture 5">
            <a:extLst>
              <a:ext uri="{FF2B5EF4-FFF2-40B4-BE49-F238E27FC236}">
                <a16:creationId xmlns:a16="http://schemas.microsoft.com/office/drawing/2014/main" id="{94573AA6-C985-8C13-7478-263567094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1" name="Picture 20">
            <a:extLst>
              <a:ext uri="{FF2B5EF4-FFF2-40B4-BE49-F238E27FC236}">
                <a16:creationId xmlns:a16="http://schemas.microsoft.com/office/drawing/2014/main" id="{1186AEFC-06CE-1D2B-CC02-81B9536EB9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2" name="TextBox 21">
            <a:extLst>
              <a:ext uri="{FF2B5EF4-FFF2-40B4-BE49-F238E27FC236}">
                <a16:creationId xmlns:a16="http://schemas.microsoft.com/office/drawing/2014/main" id="{64BA8185-9B8F-789D-0215-24E7957B01A6}"/>
              </a:ext>
            </a:extLst>
          </p:cNvPr>
          <p:cNvSpPr txBox="1"/>
          <p:nvPr/>
        </p:nvSpPr>
        <p:spPr>
          <a:xfrm>
            <a:off x="7238999" y="5235631"/>
            <a:ext cx="4606193" cy="1150571"/>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GUIDED BY,</a:t>
            </a:r>
          </a:p>
          <a:p>
            <a:pPr>
              <a:lnSpc>
                <a:spcPct val="150000"/>
              </a:lnSpc>
            </a:pPr>
            <a:r>
              <a:rPr lang="en-IN" sz="1800" b="1" dirty="0">
                <a:latin typeface="Times New Roman" panose="02020603050405020304" pitchFamily="18" charset="0"/>
                <a:cs typeface="Times New Roman" panose="02020603050405020304" pitchFamily="18" charset="0"/>
              </a:rPr>
              <a:t>Ms.S.MURUGAVALLI M.E., (PH.D),</a:t>
            </a:r>
          </a:p>
          <a:p>
            <a:pPr>
              <a:lnSpc>
                <a:spcPct val="150000"/>
              </a:lnSpc>
            </a:pPr>
            <a:r>
              <a:rPr lang="en-IN" sz="1800" b="1" dirty="0">
                <a:latin typeface="Times New Roman" panose="02020603050405020304" pitchFamily="18" charset="0"/>
                <a:cs typeface="Times New Roman" panose="02020603050405020304" pitchFamily="18" charset="0"/>
              </a:rPr>
              <a:t>ASS</a:t>
            </a:r>
            <a:r>
              <a:rPr lang="en-IN" b="1" dirty="0">
                <a:latin typeface="Times New Roman" panose="02020603050405020304" pitchFamily="18" charset="0"/>
                <a:cs typeface="Times New Roman" panose="02020603050405020304" pitchFamily="18" charset="0"/>
              </a:rPr>
              <a:t>OCIATE </a:t>
            </a:r>
            <a:r>
              <a:rPr lang="en-IN" sz="1800" b="1" dirty="0">
                <a:latin typeface="Times New Roman" panose="02020603050405020304" pitchFamily="18" charset="0"/>
                <a:cs typeface="Times New Roman" panose="02020603050405020304" pitchFamily="18" charset="0"/>
              </a:rPr>
              <a:t>PROFESSOR/ 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03" y="53508"/>
            <a:ext cx="10515600" cy="1325563"/>
          </a:xfrm>
        </p:spPr>
        <p:txBody>
          <a:bodyPr>
            <a:normAutofit/>
          </a:bodyPr>
          <a:lstStyle/>
          <a:p>
            <a:r>
              <a:rPr lang="en-US" altLang="en-US" sz="4000" b="1" u="sng" dirty="0">
                <a:latin typeface="Times New Roman" panose="02020603050405020304" pitchFamily="18" charset="0"/>
                <a:cs typeface="Times New Roman" panose="02020603050405020304" pitchFamily="18" charset="0"/>
              </a:rPr>
              <a:t>System and Software Specifications</a:t>
            </a:r>
          </a:p>
        </p:txBody>
      </p:sp>
      <p:sp>
        <p:nvSpPr>
          <p:cNvPr id="3" name="Content Placeholder 2"/>
          <p:cNvSpPr>
            <a:spLocks noGrp="1"/>
          </p:cNvSpPr>
          <p:nvPr>
            <p:ph idx="1"/>
          </p:nvPr>
        </p:nvSpPr>
        <p:spPr>
          <a:xfrm>
            <a:off x="398928" y="1379070"/>
            <a:ext cx="11572247" cy="5350901"/>
          </a:xfrm>
        </p:spPr>
        <p:txBody>
          <a:bodyPr>
            <a:normAutofit fontScale="70000" lnSpcReduction="20000"/>
          </a:bodyPr>
          <a:lstStyle/>
          <a:p>
            <a:pPr marL="0" indent="0">
              <a:buNone/>
            </a:pPr>
            <a:r>
              <a:rPr lang="en-US" altLang="en-US" sz="3400" b="1" dirty="0">
                <a:latin typeface="Times New Roman" panose="02020603050405020304" pitchFamily="18" charset="0"/>
                <a:cs typeface="Times New Roman" panose="02020603050405020304" pitchFamily="18" charset="0"/>
              </a:rPr>
              <a:t>Hardware Requirements:</a:t>
            </a:r>
          </a:p>
          <a:p>
            <a:pPr marL="457200" lvl="1" indent="0" algn="just">
              <a:lnSpc>
                <a:spcPct val="150000"/>
              </a:lnSpc>
              <a:buNone/>
            </a:pPr>
            <a:r>
              <a:rPr lang="en-US" altLang="en-US" sz="2600" b="1" dirty="0">
                <a:latin typeface="Times New Roman" panose="02020603050405020304" pitchFamily="18" charset="0"/>
                <a:cs typeface="Times New Roman" panose="02020603050405020304" pitchFamily="18" charset="0"/>
              </a:rPr>
              <a:t>Processor: </a:t>
            </a:r>
            <a:r>
              <a:rPr lang="en-US" altLang="en-US" sz="2600" dirty="0">
                <a:latin typeface="Times New Roman" panose="02020603050405020304" pitchFamily="18" charset="0"/>
                <a:cs typeface="Times New Roman" panose="02020603050405020304" pitchFamily="18" charset="0"/>
              </a:rPr>
              <a:t>Intel Core i5 (or higher) / AMD Ryzen 5 (or higher)</a:t>
            </a:r>
          </a:p>
          <a:p>
            <a:pPr marL="457200" lvl="1" indent="0" algn="just">
              <a:lnSpc>
                <a:spcPct val="150000"/>
              </a:lnSpc>
              <a:buNone/>
            </a:pPr>
            <a:endParaRPr lang="en-US" altLang="en-US" sz="2600" b="1"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altLang="en-US" sz="2600" b="1" dirty="0">
                <a:latin typeface="Times New Roman" panose="02020603050405020304" pitchFamily="18" charset="0"/>
                <a:cs typeface="Times New Roman" panose="02020603050405020304" pitchFamily="18" charset="0"/>
              </a:rPr>
              <a:t>GPU: </a:t>
            </a:r>
            <a:r>
              <a:rPr lang="en-US" altLang="en-US" sz="2600" dirty="0">
                <a:latin typeface="Times New Roman" panose="02020603050405020304" pitchFamily="18" charset="0"/>
                <a:cs typeface="Times New Roman" panose="02020603050405020304" pitchFamily="18" charset="0"/>
              </a:rPr>
              <a:t>NVIDIA GPU with CUDA support (optional but recommended for faster model training and inference)</a:t>
            </a:r>
          </a:p>
          <a:p>
            <a:pPr marL="457200" lvl="1" indent="0" algn="just">
              <a:lnSpc>
                <a:spcPct val="150000"/>
              </a:lnSpc>
              <a:buNone/>
            </a:pPr>
            <a:endParaRPr lang="en-US" altLang="en-US" sz="2600" b="1"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altLang="en-US" sz="2600" b="1" dirty="0">
                <a:latin typeface="Times New Roman" panose="02020603050405020304" pitchFamily="18" charset="0"/>
                <a:cs typeface="Times New Roman" panose="02020603050405020304" pitchFamily="18" charset="0"/>
              </a:rPr>
              <a:t>RAM: </a:t>
            </a:r>
            <a:r>
              <a:rPr lang="en-US" altLang="en-US" sz="2600" dirty="0">
                <a:latin typeface="Times New Roman" panose="02020603050405020304" pitchFamily="18" charset="0"/>
                <a:cs typeface="Times New Roman" panose="02020603050405020304" pitchFamily="18" charset="0"/>
              </a:rPr>
              <a:t>8 GB (minimum), 16 GB (recommended)</a:t>
            </a:r>
          </a:p>
          <a:p>
            <a:pPr marL="457200" lvl="1" indent="0" algn="just">
              <a:lnSpc>
                <a:spcPct val="150000"/>
              </a:lnSpc>
              <a:buNone/>
            </a:pPr>
            <a:endParaRPr lang="en-US" altLang="en-US" sz="2600" b="1"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altLang="en-US" sz="2600" b="1" dirty="0">
                <a:latin typeface="Times New Roman" panose="02020603050405020304" pitchFamily="18" charset="0"/>
                <a:cs typeface="Times New Roman" panose="02020603050405020304" pitchFamily="18" charset="0"/>
              </a:rPr>
              <a:t>Storage: </a:t>
            </a:r>
            <a:r>
              <a:rPr lang="en-US" altLang="en-US" sz="2600" dirty="0">
                <a:latin typeface="Times New Roman" panose="02020603050405020304" pitchFamily="18" charset="0"/>
                <a:cs typeface="Times New Roman" panose="02020603050405020304" pitchFamily="18" charset="0"/>
              </a:rPr>
              <a:t>512 GB HDD (minimum), 512 GB SSD (recommended for performance)</a:t>
            </a:r>
          </a:p>
          <a:p>
            <a:pPr marL="457200" lvl="1" indent="0" algn="just">
              <a:lnSpc>
                <a:spcPct val="150000"/>
              </a:lnSpc>
              <a:buNone/>
            </a:pPr>
            <a:endParaRPr lang="en-US" altLang="en-US" sz="2600" b="1"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altLang="en-US" sz="2600" b="1" dirty="0">
                <a:latin typeface="Times New Roman" panose="02020603050405020304" pitchFamily="18" charset="0"/>
                <a:cs typeface="Times New Roman" panose="02020603050405020304" pitchFamily="18" charset="0"/>
              </a:rPr>
              <a:t>Operating System: </a:t>
            </a:r>
            <a:r>
              <a:rPr lang="en-US" altLang="en-US" sz="2600" dirty="0">
                <a:latin typeface="Times New Roman" panose="02020603050405020304" pitchFamily="18" charset="0"/>
                <a:cs typeface="Times New Roman" panose="02020603050405020304" pitchFamily="18" charset="0"/>
              </a:rPr>
              <a:t>Windows 10/11 (64-bit)</a:t>
            </a:r>
          </a:p>
          <a:p>
            <a:pPr marL="457200" lvl="1" indent="0" algn="just">
              <a:lnSpc>
                <a:spcPct val="150000"/>
              </a:lnSpc>
              <a:buNone/>
            </a:pPr>
            <a:endParaRPr lang="en-US" altLang="en-US" sz="2600" b="1"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altLang="en-US" sz="2600" b="1" dirty="0">
                <a:latin typeface="Times New Roman" panose="02020603050405020304" pitchFamily="18" charset="0"/>
                <a:cs typeface="Times New Roman" panose="02020603050405020304" pitchFamily="18" charset="0"/>
              </a:rPr>
              <a:t>Additional: </a:t>
            </a:r>
            <a:r>
              <a:rPr lang="en-US" altLang="en-US" sz="2600" dirty="0">
                <a:latin typeface="Times New Roman" panose="02020603050405020304" pitchFamily="18" charset="0"/>
                <a:cs typeface="Times New Roman" panose="02020603050405020304" pitchFamily="18" charset="0"/>
              </a:rPr>
              <a:t>Keyboard (110 keys), Mouse (Optical/USB), Internet connectivity for accessing datasets and libraries</a:t>
            </a:r>
          </a:p>
        </p:txBody>
      </p:sp>
      <p:sp>
        <p:nvSpPr>
          <p:cNvPr id="4" name="Rectangle 3">
            <a:extLst>
              <a:ext uri="{FF2B5EF4-FFF2-40B4-BE49-F238E27FC236}">
                <a16:creationId xmlns:a16="http://schemas.microsoft.com/office/drawing/2014/main" id="{22068FC5-9DBB-4976-8980-D216A038859D}"/>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202" y="310589"/>
            <a:ext cx="10515600" cy="4351338"/>
          </a:xfrm>
        </p:spPr>
        <p:txBody>
          <a:bodyPr>
            <a:normAutofit fontScale="25000" lnSpcReduction="20000"/>
          </a:bodyPr>
          <a:lstStyle/>
          <a:p>
            <a:pPr marL="0" indent="0">
              <a:buNone/>
            </a:pPr>
            <a:r>
              <a:rPr lang="en-US" altLang="en-US" sz="9600" b="1" dirty="0">
                <a:latin typeface="Times New Roman" panose="02020603050405020304" pitchFamily="18" charset="0"/>
                <a:cs typeface="Times New Roman" panose="02020603050405020304" pitchFamily="18" charset="0"/>
              </a:rPr>
              <a:t>Software Requirements:</a:t>
            </a:r>
          </a:p>
          <a:p>
            <a:endParaRPr lang="en-US" altLang="en-US" sz="4665" b="1" u="sng" dirty="0"/>
          </a:p>
          <a:p>
            <a:endParaRPr lang="en-US" altLang="en-US" sz="4665" b="1" u="sng" dirty="0"/>
          </a:p>
          <a:p>
            <a:pPr marL="457200" lvl="1" indent="0" algn="just">
              <a:lnSpc>
                <a:spcPct val="170000"/>
              </a:lnSpc>
              <a:buNone/>
            </a:pPr>
            <a:r>
              <a:rPr lang="en-US" altLang="en-US" sz="7200" b="1" dirty="0">
                <a:latin typeface="Times New Roman" panose="02020603050405020304" pitchFamily="18" charset="0"/>
                <a:cs typeface="Times New Roman" panose="02020603050405020304" pitchFamily="18" charset="0"/>
              </a:rPr>
              <a:t>Programming Language: </a:t>
            </a:r>
            <a:r>
              <a:rPr lang="en-US" altLang="en-US" sz="7200" dirty="0">
                <a:latin typeface="Times New Roman" panose="02020603050405020304" pitchFamily="18" charset="0"/>
                <a:cs typeface="Times New Roman" panose="02020603050405020304" pitchFamily="18" charset="0"/>
              </a:rPr>
              <a:t>Python 3.7+</a:t>
            </a:r>
          </a:p>
          <a:p>
            <a:pPr marL="457200" lvl="1" indent="0" algn="just">
              <a:lnSpc>
                <a:spcPct val="170000"/>
              </a:lnSpc>
              <a:buNone/>
            </a:pPr>
            <a:r>
              <a:rPr lang="en-US" altLang="en-US" sz="7200" b="1" dirty="0">
                <a:latin typeface="Times New Roman" panose="02020603050405020304" pitchFamily="18" charset="0"/>
                <a:cs typeface="Times New Roman" panose="02020603050405020304" pitchFamily="18" charset="0"/>
              </a:rPr>
              <a:t>Development Environment: </a:t>
            </a:r>
            <a:r>
              <a:rPr lang="en-US" altLang="en-US" sz="7200" dirty="0">
                <a:latin typeface="Times New Roman" panose="02020603050405020304" pitchFamily="18" charset="0"/>
                <a:cs typeface="Times New Roman" panose="02020603050405020304" pitchFamily="18" charset="0"/>
              </a:rPr>
              <a:t>Spyder IDE (Anaconda or standalone)</a:t>
            </a:r>
          </a:p>
          <a:p>
            <a:pPr marL="457200" lvl="1" indent="0" algn="just">
              <a:lnSpc>
                <a:spcPct val="170000"/>
              </a:lnSpc>
              <a:buNone/>
            </a:pPr>
            <a:r>
              <a:rPr lang="en-US" altLang="en-US" sz="7200" b="1" dirty="0">
                <a:latin typeface="Times New Roman" panose="02020603050405020304" pitchFamily="18" charset="0"/>
                <a:cs typeface="Times New Roman" panose="02020603050405020304" pitchFamily="18" charset="0"/>
              </a:rPr>
              <a:t>Libraries and Frameworks: </a:t>
            </a:r>
            <a:r>
              <a:rPr lang="en-US" altLang="en-US" sz="7200" dirty="0">
                <a:latin typeface="Times New Roman" panose="02020603050405020304" pitchFamily="18" charset="0"/>
                <a:cs typeface="Times New Roman" panose="02020603050405020304" pitchFamily="18" charset="0"/>
              </a:rPr>
              <a:t>TensorFlow, </a:t>
            </a:r>
            <a:r>
              <a:rPr lang="en-US" altLang="en-US" sz="7200" dirty="0" err="1">
                <a:latin typeface="Times New Roman" panose="02020603050405020304" pitchFamily="18" charset="0"/>
                <a:cs typeface="Times New Roman" panose="02020603050405020304" pitchFamily="18" charset="0"/>
              </a:rPr>
              <a:t>Keras</a:t>
            </a:r>
            <a:r>
              <a:rPr lang="en-US" altLang="en-US" sz="7200" dirty="0">
                <a:latin typeface="Times New Roman" panose="02020603050405020304" pitchFamily="18" charset="0"/>
                <a:cs typeface="Times New Roman" panose="02020603050405020304" pitchFamily="18" charset="0"/>
              </a:rPr>
              <a:t>, OpenCV, NumPy, Matplotlib, Pandas, </a:t>
            </a:r>
            <a:r>
              <a:rPr lang="en-US" altLang="en-US" sz="7200" dirty="0" err="1">
                <a:latin typeface="Times New Roman" panose="02020603050405020304" pitchFamily="18" charset="0"/>
                <a:cs typeface="Times New Roman" panose="02020603050405020304" pitchFamily="18" charset="0"/>
              </a:rPr>
              <a:t>Streamlit</a:t>
            </a:r>
            <a:endParaRPr lang="en-US" altLang="en-US" sz="7200" dirty="0">
              <a:latin typeface="Times New Roman" panose="02020603050405020304" pitchFamily="18" charset="0"/>
              <a:cs typeface="Times New Roman" panose="02020603050405020304" pitchFamily="18" charset="0"/>
            </a:endParaRPr>
          </a:p>
          <a:p>
            <a:pPr marL="457200" lvl="1" indent="0" algn="just">
              <a:lnSpc>
                <a:spcPct val="170000"/>
              </a:lnSpc>
              <a:buNone/>
            </a:pPr>
            <a:r>
              <a:rPr lang="en-US" altLang="en-US" sz="7200" b="1" dirty="0">
                <a:latin typeface="Times New Roman" panose="02020603050405020304" pitchFamily="18" charset="0"/>
                <a:cs typeface="Times New Roman" panose="02020603050405020304" pitchFamily="18" charset="0"/>
              </a:rPr>
              <a:t>Other Tools:</a:t>
            </a:r>
          </a:p>
          <a:p>
            <a:pPr marL="457200" lvl="1" indent="0" algn="just">
              <a:lnSpc>
                <a:spcPct val="170000"/>
              </a:lnSpc>
              <a:buNone/>
            </a:pPr>
            <a:r>
              <a:rPr lang="en-US" altLang="en-US" sz="7200" b="1" dirty="0">
                <a:latin typeface="Times New Roman" panose="02020603050405020304" pitchFamily="18" charset="0"/>
                <a:cs typeface="Times New Roman" panose="02020603050405020304" pitchFamily="18" charset="0"/>
              </a:rPr>
              <a:t>Model Training: </a:t>
            </a:r>
            <a:r>
              <a:rPr lang="en-US" altLang="en-US" sz="7200" dirty="0" err="1">
                <a:latin typeface="Times New Roman" panose="02020603050405020304" pitchFamily="18" charset="0"/>
                <a:cs typeface="Times New Roman" panose="02020603050405020304" pitchFamily="18" charset="0"/>
              </a:rPr>
              <a:t>Keras</a:t>
            </a:r>
            <a:r>
              <a:rPr lang="en-US" altLang="en-US" sz="7200" dirty="0">
                <a:latin typeface="Times New Roman" panose="02020603050405020304" pitchFamily="18" charset="0"/>
                <a:cs typeface="Times New Roman" panose="02020603050405020304" pitchFamily="18" charset="0"/>
              </a:rPr>
              <a:t>/TensorFlow backend</a:t>
            </a:r>
          </a:p>
          <a:p>
            <a:pPr marL="457200" lvl="1" indent="0" algn="just">
              <a:lnSpc>
                <a:spcPct val="170000"/>
              </a:lnSpc>
              <a:buNone/>
            </a:pPr>
            <a:r>
              <a:rPr lang="en-US" altLang="en-US" sz="7200" b="1" dirty="0">
                <a:latin typeface="Times New Roman" panose="02020603050405020304" pitchFamily="18" charset="0"/>
                <a:cs typeface="Times New Roman" panose="02020603050405020304" pitchFamily="18" charset="0"/>
              </a:rPr>
              <a:t>Image Processing: </a:t>
            </a:r>
            <a:r>
              <a:rPr lang="en-US" altLang="en-US" sz="7200" dirty="0">
                <a:latin typeface="Times New Roman" panose="02020603050405020304" pitchFamily="18" charset="0"/>
                <a:cs typeface="Times New Roman" panose="02020603050405020304" pitchFamily="18" charset="0"/>
              </a:rPr>
              <a:t>OpenCV</a:t>
            </a:r>
          </a:p>
          <a:p>
            <a:pPr marL="457200" lvl="1" indent="0" algn="just">
              <a:lnSpc>
                <a:spcPct val="170000"/>
              </a:lnSpc>
              <a:buNone/>
            </a:pPr>
            <a:r>
              <a:rPr lang="en-US" altLang="en-US" sz="7200" b="1" dirty="0">
                <a:latin typeface="Times New Roman" panose="02020603050405020304" pitchFamily="18" charset="0"/>
                <a:cs typeface="Times New Roman" panose="02020603050405020304" pitchFamily="18" charset="0"/>
              </a:rPr>
              <a:t>Web Interface: </a:t>
            </a:r>
            <a:r>
              <a:rPr lang="en-US" altLang="en-US" sz="7200" dirty="0" err="1">
                <a:latin typeface="Times New Roman" panose="02020603050405020304" pitchFamily="18" charset="0"/>
                <a:cs typeface="Times New Roman" panose="02020603050405020304" pitchFamily="18" charset="0"/>
              </a:rPr>
              <a:t>Streamlit</a:t>
            </a:r>
            <a:endParaRPr lang="en-US" altLang="en-US" sz="7200" dirty="0">
              <a:latin typeface="Times New Roman" panose="02020603050405020304" pitchFamily="18" charset="0"/>
              <a:cs typeface="Times New Roman" panose="02020603050405020304" pitchFamily="18" charset="0"/>
            </a:endParaRPr>
          </a:p>
          <a:p>
            <a:pPr marL="457200" lvl="1" indent="0" algn="just">
              <a:lnSpc>
                <a:spcPct val="170000"/>
              </a:lnSpc>
              <a:buNone/>
            </a:pPr>
            <a:r>
              <a:rPr lang="en-US" altLang="en-US" sz="7200" b="1" dirty="0">
                <a:latin typeface="Times New Roman" panose="02020603050405020304" pitchFamily="18" charset="0"/>
                <a:cs typeface="Times New Roman" panose="02020603050405020304" pitchFamily="18" charset="0"/>
              </a:rPr>
              <a:t>Visualization: </a:t>
            </a:r>
            <a:r>
              <a:rPr lang="en-US" altLang="en-US" sz="7200" dirty="0">
                <a:latin typeface="Times New Roman" panose="02020603050405020304" pitchFamily="18" charset="0"/>
                <a:cs typeface="Times New Roman" panose="02020603050405020304" pitchFamily="18" charset="0"/>
              </a:rPr>
              <a:t>Matplotlib</a:t>
            </a:r>
          </a:p>
        </p:txBody>
      </p:sp>
      <p:sp>
        <p:nvSpPr>
          <p:cNvPr id="4" name="Rectangle 3">
            <a:extLst>
              <a:ext uri="{FF2B5EF4-FFF2-40B4-BE49-F238E27FC236}">
                <a16:creationId xmlns:a16="http://schemas.microsoft.com/office/drawing/2014/main" id="{54F1D1A2-A635-4F1E-A313-DCAEDB22198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03" y="128028"/>
            <a:ext cx="10515600" cy="1325563"/>
          </a:xfrm>
        </p:spPr>
        <p:txBody>
          <a:bodyPr>
            <a:normAutofit/>
          </a:bodyPr>
          <a:lstStyle/>
          <a:p>
            <a:r>
              <a:rPr lang="en-IN" altLang="en-US" sz="4000" b="1" u="sng"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354106" y="1619437"/>
            <a:ext cx="10515600" cy="4351338"/>
          </a:xfrm>
        </p:spPr>
        <p:txBody>
          <a:bodyPr>
            <a:normAutofit/>
          </a:bodyPr>
          <a:lstStyle/>
          <a:p>
            <a:pPr marL="514350" lvl="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Image selection and loading</a:t>
            </a:r>
            <a:endParaRPr lang="en-IN" sz="2000" dirty="0">
              <a:latin typeface="Times New Roman" panose="02020603050405020304" pitchFamily="18" charset="0"/>
              <a:cs typeface="Times New Roman" panose="02020603050405020304" pitchFamily="18" charset="0"/>
            </a:endParaRPr>
          </a:p>
          <a:p>
            <a:pPr marL="514350" lvl="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Image preprocessing</a:t>
            </a:r>
            <a:endParaRPr lang="en-IN" sz="2000" dirty="0">
              <a:latin typeface="Times New Roman" panose="02020603050405020304" pitchFamily="18" charset="0"/>
              <a:cs typeface="Times New Roman" panose="02020603050405020304" pitchFamily="18" charset="0"/>
            </a:endParaRPr>
          </a:p>
          <a:p>
            <a:pPr marL="514350" lvl="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Splitting </a:t>
            </a:r>
            <a:r>
              <a:rPr lang="en-US" sz="2000" dirty="0" err="1">
                <a:latin typeface="Times New Roman" panose="02020603050405020304" pitchFamily="18" charset="0"/>
                <a:cs typeface="Times New Roman" panose="02020603050405020304" pitchFamily="18" charset="0"/>
              </a:rPr>
              <a:t>Imageset</a:t>
            </a:r>
            <a:r>
              <a:rPr lang="en-US" sz="2000" dirty="0">
                <a:latin typeface="Times New Roman" panose="02020603050405020304" pitchFamily="18" charset="0"/>
                <a:cs typeface="Times New Roman" panose="02020603050405020304" pitchFamily="18" charset="0"/>
              </a:rPr>
              <a:t> into train and test Image</a:t>
            </a:r>
            <a:endParaRPr lang="en-IN" sz="2000" dirty="0">
              <a:latin typeface="Times New Roman" panose="02020603050405020304" pitchFamily="18" charset="0"/>
              <a:cs typeface="Times New Roman" panose="02020603050405020304" pitchFamily="18" charset="0"/>
            </a:endParaRPr>
          </a:p>
          <a:p>
            <a:pPr marL="514350" lvl="0"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Classification</a:t>
            </a:r>
          </a:p>
          <a:p>
            <a:pPr marL="514350" lvl="0"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Prediction</a:t>
            </a:r>
          </a:p>
          <a:p>
            <a:pPr marL="514350" lvl="0"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Result generation</a:t>
            </a:r>
          </a:p>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AEA0C47-4C1C-4221-8B41-08BE7995A788}"/>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530" y="172671"/>
            <a:ext cx="11594124" cy="6430352"/>
          </a:xfrm>
        </p:spPr>
        <p:txBody>
          <a:bodyPr>
            <a:normAutofit/>
          </a:bodyPr>
          <a:lstStyle/>
          <a:p>
            <a:pPr marL="0" indent="0">
              <a:lnSpc>
                <a:spcPct val="200000"/>
              </a:lnSpc>
              <a:buNone/>
            </a:pPr>
            <a:r>
              <a:rPr lang="en-IN" sz="3000" b="1" dirty="0">
                <a:latin typeface="Times New Roman" pitchFamily="18" charset="0"/>
                <a:cs typeface="Times New Roman" pitchFamily="18" charset="0"/>
              </a:rPr>
              <a:t>Image Selection and Loading</a:t>
            </a:r>
            <a:r>
              <a:rPr lang="en-IN" b="1" dirty="0">
                <a:latin typeface="Times New Roman" pitchFamily="18" charset="0"/>
                <a:cs typeface="Times New Roman" pitchFamily="18" charset="0"/>
              </a:rPr>
              <a:t> </a:t>
            </a:r>
          </a:p>
          <a:p>
            <a:pPr marL="457200" lvl="1" indent="0">
              <a:lnSpc>
                <a:spcPct val="200000"/>
              </a:lnSpc>
              <a:buNone/>
            </a:pPr>
            <a:r>
              <a:rPr lang="en-IN" dirty="0">
                <a:latin typeface="Times New Roman" pitchFamily="18" charset="0"/>
                <a:cs typeface="Times New Roman" pitchFamily="18" charset="0"/>
              </a:rPr>
              <a:t>Here we acquire the relevant medical images for thyroid disorder detection.</a:t>
            </a:r>
          </a:p>
          <a:p>
            <a:pPr marL="457200" lvl="1" indent="0">
              <a:lnSpc>
                <a:spcPct val="100000"/>
              </a:lnSpc>
              <a:buNone/>
            </a:pPr>
            <a:r>
              <a:rPr lang="en-IN" b="1" dirty="0">
                <a:latin typeface="Times New Roman" pitchFamily="18" charset="0"/>
                <a:cs typeface="Times New Roman" pitchFamily="18" charset="0"/>
              </a:rPr>
              <a:t>We gather the Source of Images from:</a:t>
            </a:r>
          </a:p>
          <a:p>
            <a:pPr lvl="2">
              <a:lnSpc>
                <a:spcPct val="100000"/>
              </a:lnSpc>
            </a:pPr>
            <a:r>
              <a:rPr lang="en-IN" sz="2400" dirty="0">
                <a:latin typeface="Times New Roman" pitchFamily="18" charset="0"/>
                <a:cs typeface="Times New Roman" pitchFamily="18" charset="0"/>
              </a:rPr>
              <a:t>Datasets from hospitals or public repositories (e.g., </a:t>
            </a:r>
            <a:r>
              <a:rPr lang="en-IN" sz="2400" dirty="0" err="1">
                <a:latin typeface="Times New Roman" pitchFamily="18" charset="0"/>
                <a:cs typeface="Times New Roman" pitchFamily="18" charset="0"/>
              </a:rPr>
              <a:t>Kaggle</a:t>
            </a:r>
            <a:r>
              <a:rPr lang="en-IN" sz="2400" dirty="0">
                <a:latin typeface="Times New Roman" pitchFamily="18" charset="0"/>
                <a:cs typeface="Times New Roman" pitchFamily="18" charset="0"/>
              </a:rPr>
              <a:t>, UCI).</a:t>
            </a:r>
          </a:p>
          <a:p>
            <a:pPr lvl="2">
              <a:lnSpc>
                <a:spcPct val="100000"/>
              </a:lnSpc>
            </a:pPr>
            <a:r>
              <a:rPr lang="en-IN" sz="2400" dirty="0">
                <a:latin typeface="Times New Roman" pitchFamily="18" charset="0"/>
                <a:cs typeface="Times New Roman" pitchFamily="18" charset="0"/>
              </a:rPr>
              <a:t>Ultrasound, CT, or histopathology thyroid images.</a:t>
            </a:r>
          </a:p>
          <a:p>
            <a:pPr marL="457200" lvl="1" indent="0">
              <a:lnSpc>
                <a:spcPct val="100000"/>
              </a:lnSpc>
              <a:buNone/>
            </a:pPr>
            <a:r>
              <a:rPr lang="en-IN" b="1" dirty="0">
                <a:latin typeface="Times New Roman" pitchFamily="18" charset="0"/>
                <a:cs typeface="Times New Roman" pitchFamily="18" charset="0"/>
              </a:rPr>
              <a:t>The Selection Criteria for a perfect image data:</a:t>
            </a:r>
          </a:p>
          <a:p>
            <a:pPr lvl="2">
              <a:lnSpc>
                <a:spcPct val="100000"/>
              </a:lnSpc>
            </a:pPr>
            <a:r>
              <a:rPr lang="en-IN" sz="2400" dirty="0">
                <a:latin typeface="Times New Roman" pitchFamily="18" charset="0"/>
                <a:cs typeface="Times New Roman" pitchFamily="18" charset="0"/>
              </a:rPr>
              <a:t>High-resolution, noise-free images.</a:t>
            </a:r>
          </a:p>
          <a:p>
            <a:pPr lvl="2">
              <a:lnSpc>
                <a:spcPct val="100000"/>
              </a:lnSpc>
            </a:pPr>
            <a:r>
              <a:rPr lang="en-IN" sz="2400" dirty="0" err="1">
                <a:latin typeface="Times New Roman" pitchFamily="18" charset="0"/>
                <a:cs typeface="Times New Roman" pitchFamily="18" charset="0"/>
              </a:rPr>
              <a:t>Labeled</a:t>
            </a:r>
            <a:r>
              <a:rPr lang="en-IN" sz="2400" dirty="0">
                <a:latin typeface="Times New Roman" pitchFamily="18" charset="0"/>
                <a:cs typeface="Times New Roman" pitchFamily="18" charset="0"/>
              </a:rPr>
              <a:t> images (e.g., normal, hypothyroidism, hyperthyroidism).</a:t>
            </a:r>
          </a:p>
          <a:p>
            <a:pPr marL="457200" lvl="1" indent="0">
              <a:lnSpc>
                <a:spcPct val="100000"/>
              </a:lnSpc>
              <a:buNone/>
            </a:pPr>
            <a:r>
              <a:rPr lang="en-IN" b="1" dirty="0">
                <a:latin typeface="Times New Roman" pitchFamily="18" charset="0"/>
                <a:cs typeface="Times New Roman" pitchFamily="18" charset="0"/>
              </a:rPr>
              <a:t>File Formats of input:</a:t>
            </a:r>
          </a:p>
          <a:p>
            <a:pPr lvl="2">
              <a:lnSpc>
                <a:spcPct val="100000"/>
              </a:lnSpc>
            </a:pPr>
            <a:r>
              <a:rPr lang="en-IN" dirty="0">
                <a:latin typeface="Times New Roman" pitchFamily="18" charset="0"/>
                <a:cs typeface="Times New Roman" pitchFamily="18" charset="0"/>
              </a:rPr>
              <a:t>JPG, PNG, DICOM (for medical imaging).</a:t>
            </a:r>
          </a:p>
          <a:p>
            <a:pPr marL="457200" lvl="1" indent="0">
              <a:lnSpc>
                <a:spcPct val="100000"/>
              </a:lnSpc>
              <a:buNone/>
            </a:pPr>
            <a:r>
              <a:rPr lang="en-IN" b="1" dirty="0">
                <a:latin typeface="Times New Roman" pitchFamily="18" charset="0"/>
                <a:cs typeface="Times New Roman" pitchFamily="18" charset="0"/>
              </a:rPr>
              <a:t>Importance to be noted:</a:t>
            </a:r>
          </a:p>
          <a:p>
            <a:pPr lvl="2">
              <a:lnSpc>
                <a:spcPct val="100000"/>
              </a:lnSpc>
            </a:pPr>
            <a:r>
              <a:rPr lang="en-IN" dirty="0">
                <a:latin typeface="Times New Roman" pitchFamily="18" charset="0"/>
                <a:cs typeface="Times New Roman" pitchFamily="18" charset="0"/>
              </a:rPr>
              <a:t>High-quality and accurate data forms the foundation for a reliable deep learning model.</a:t>
            </a:r>
          </a:p>
          <a:p>
            <a:pPr marL="0" indent="0">
              <a:buNone/>
            </a:pPr>
            <a:endParaRPr lang="en-IN" sz="1800" dirty="0"/>
          </a:p>
        </p:txBody>
      </p:sp>
      <p:sp>
        <p:nvSpPr>
          <p:cNvPr id="4" name="Rectangle 3">
            <a:extLst>
              <a:ext uri="{FF2B5EF4-FFF2-40B4-BE49-F238E27FC236}">
                <a16:creationId xmlns:a16="http://schemas.microsoft.com/office/drawing/2014/main" id="{F0152C34-1704-46D0-B810-9EBD8B2E614B}"/>
              </a:ext>
            </a:extLst>
          </p:cNvPr>
          <p:cNvSpPr/>
          <p:nvPr/>
        </p:nvSpPr>
        <p:spPr>
          <a:xfrm>
            <a:off x="107148" y="119236"/>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702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972" y="271798"/>
            <a:ext cx="11788566" cy="6449381"/>
          </a:xfrm>
        </p:spPr>
        <p:txBody>
          <a:bodyPr>
            <a:normAutofit/>
          </a:bodyPr>
          <a:lstStyle/>
          <a:p>
            <a:pPr marL="0" indent="0">
              <a:lnSpc>
                <a:spcPct val="100000"/>
              </a:lnSpc>
              <a:buNone/>
            </a:pPr>
            <a:r>
              <a:rPr lang="en-US" sz="2400" b="1" dirty="0">
                <a:latin typeface="Times New Roman" pitchFamily="18" charset="0"/>
                <a:cs typeface="Times New Roman" pitchFamily="18" charset="0"/>
              </a:rPr>
              <a:t>Loading images(data) for input:</a:t>
            </a:r>
          </a:p>
          <a:p>
            <a:pPr lvl="1">
              <a:lnSpc>
                <a:spcPct val="100000"/>
              </a:lnSpc>
            </a:pPr>
            <a:r>
              <a:rPr lang="en-US" dirty="0">
                <a:latin typeface="Times New Roman" pitchFamily="18" charset="0"/>
                <a:cs typeface="Times New Roman" pitchFamily="18" charset="0"/>
              </a:rPr>
              <a:t>	High resolution with minimal noise.</a:t>
            </a:r>
          </a:p>
          <a:p>
            <a:pPr lvl="1">
              <a:lnSpc>
                <a:spcPct val="100000"/>
              </a:lnSpc>
            </a:pPr>
            <a:r>
              <a:rPr lang="en-US" dirty="0">
                <a:latin typeface="Times New Roman" pitchFamily="18" charset="0"/>
                <a:cs typeface="Times New Roman" pitchFamily="18" charset="0"/>
              </a:rPr>
              <a:t>	Correct orientation and standardized imaging conditions.</a:t>
            </a:r>
          </a:p>
          <a:p>
            <a:pPr lvl="1">
              <a:lnSpc>
                <a:spcPct val="100000"/>
              </a:lnSpc>
            </a:pPr>
            <a:r>
              <a:rPr lang="en-US" dirty="0">
                <a:latin typeface="Times New Roman" pitchFamily="18" charset="0"/>
                <a:cs typeface="Times New Roman" pitchFamily="18" charset="0"/>
              </a:rPr>
              <a:t>	Balanced representation of all thyroid disorder classes.</a:t>
            </a:r>
          </a:p>
          <a:p>
            <a:pPr marL="0" indent="0">
              <a:lnSpc>
                <a:spcPct val="100000"/>
              </a:lnSpc>
              <a:buNone/>
            </a:pPr>
            <a:r>
              <a:rPr lang="en-US" sz="2400" b="1" dirty="0">
                <a:latin typeface="Times New Roman" pitchFamily="18" charset="0"/>
                <a:cs typeface="Times New Roman" pitchFamily="18" charset="0"/>
              </a:rPr>
              <a:t>Challenges to be monitored:</a:t>
            </a:r>
          </a:p>
          <a:p>
            <a:pPr lvl="1">
              <a:lnSpc>
                <a:spcPct val="100000"/>
              </a:lnSpc>
            </a:pPr>
            <a:r>
              <a:rPr lang="en-US" dirty="0">
                <a:latin typeface="Times New Roman" pitchFamily="18" charset="0"/>
                <a:cs typeface="Times New Roman" pitchFamily="18" charset="0"/>
              </a:rPr>
              <a:t>	Data scarcity in medical domains.</a:t>
            </a:r>
          </a:p>
          <a:p>
            <a:pPr lvl="1">
              <a:lnSpc>
                <a:spcPct val="100000"/>
              </a:lnSpc>
            </a:pPr>
            <a:r>
              <a:rPr lang="en-US" dirty="0">
                <a:latin typeface="Times New Roman" pitchFamily="18" charset="0"/>
                <a:cs typeface="Times New Roman" pitchFamily="18" charset="0"/>
              </a:rPr>
              <a:t>	Ethical concerns and data privacy (must follow </a:t>
            </a:r>
            <a:r>
              <a:rPr lang="en-US" dirty="0" err="1">
                <a:latin typeface="Times New Roman" pitchFamily="18" charset="0"/>
                <a:cs typeface="Times New Roman" pitchFamily="18" charset="0"/>
              </a:rPr>
              <a:t>anonymization</a:t>
            </a:r>
            <a:r>
              <a:rPr lang="en-US" dirty="0">
                <a:latin typeface="Times New Roman" pitchFamily="18" charset="0"/>
                <a:cs typeface="Times New Roman" pitchFamily="18" charset="0"/>
              </a:rPr>
              <a:t> standards).</a:t>
            </a:r>
          </a:p>
          <a:p>
            <a:pPr lvl="1">
              <a:lnSpc>
                <a:spcPct val="100000"/>
              </a:lnSpc>
            </a:pPr>
            <a:r>
              <a:rPr lang="en-US" dirty="0">
                <a:latin typeface="Times New Roman" pitchFamily="18" charset="0"/>
                <a:cs typeface="Times New Roman" pitchFamily="18" charset="0"/>
              </a:rPr>
              <a:t>	Images may vary due to machine quality, technician error, or patient positioning.</a:t>
            </a:r>
          </a:p>
          <a:p>
            <a:pPr marL="0" indent="0">
              <a:lnSpc>
                <a:spcPct val="100000"/>
              </a:lnSpc>
              <a:buNone/>
            </a:pPr>
            <a:r>
              <a:rPr lang="en-US" sz="2400" b="1" dirty="0">
                <a:latin typeface="Times New Roman" pitchFamily="18" charset="0"/>
                <a:cs typeface="Times New Roman" pitchFamily="18" charset="0"/>
              </a:rPr>
              <a:t>Outcome: </a:t>
            </a:r>
          </a:p>
          <a:p>
            <a:pPr marL="0" indent="0">
              <a:lnSpc>
                <a:spcPct val="100000"/>
              </a:lnSpc>
              <a:buNone/>
            </a:pPr>
            <a:r>
              <a:rPr lang="en-US" sz="2400" dirty="0">
                <a:latin typeface="Times New Roman" pitchFamily="18" charset="0"/>
                <a:cs typeface="Times New Roman" pitchFamily="18" charset="0"/>
              </a:rPr>
              <a:t>	A curated, clean dataset ready for preprocessing.</a:t>
            </a:r>
          </a:p>
          <a:p>
            <a:pPr marL="0" indent="0">
              <a:lnSpc>
                <a:spcPct val="100000"/>
              </a:lnSpc>
              <a:buNone/>
            </a:pPr>
            <a:endParaRPr lang="en-US" alt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0152C34-1704-46D0-B810-9EBD8B2E614B}"/>
              </a:ext>
            </a:extLst>
          </p:cNvPr>
          <p:cNvSpPr/>
          <p:nvPr/>
        </p:nvSpPr>
        <p:spPr>
          <a:xfrm>
            <a:off x="107148" y="110444"/>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226" y="221522"/>
            <a:ext cx="11954230" cy="6409398"/>
          </a:xfrm>
        </p:spPr>
        <p:txBody>
          <a:bodyPr>
            <a:normAutofit/>
          </a:bodyPr>
          <a:lstStyle/>
          <a:p>
            <a:pPr marL="0" indent="0">
              <a:lnSpc>
                <a:spcPct val="150000"/>
              </a:lnSpc>
              <a:buNone/>
            </a:pPr>
            <a:r>
              <a:rPr lang="en-US" altLang="en-US" sz="3600" b="1" dirty="0">
                <a:latin typeface="Times New Roman" panose="02020603050405020304" pitchFamily="18" charset="0"/>
                <a:cs typeface="Times New Roman" panose="02020603050405020304" pitchFamily="18" charset="0"/>
              </a:rPr>
              <a:t>Image processing </a:t>
            </a:r>
          </a:p>
          <a:p>
            <a:pPr marL="0" indent="0">
              <a:lnSpc>
                <a:spcPct val="150000"/>
              </a:lnSpc>
              <a:buNone/>
            </a:pPr>
            <a:r>
              <a:rPr lang="en-US" altLang="en-US" sz="2400" dirty="0">
                <a:latin typeface="Times New Roman" panose="02020603050405020304" pitchFamily="18" charset="0"/>
                <a:cs typeface="Times New Roman" panose="02020603050405020304" pitchFamily="18" charset="0"/>
              </a:rPr>
              <a:t>The objective is to improve image quality and prepare data for the model.</a:t>
            </a:r>
          </a:p>
          <a:p>
            <a:pPr marL="0" indent="0">
              <a:lnSpc>
                <a:spcPct val="150000"/>
              </a:lnSpc>
              <a:buNone/>
            </a:pPr>
            <a:r>
              <a:rPr lang="en-US" altLang="en-US" sz="2400" b="1" dirty="0">
                <a:latin typeface="Times New Roman" panose="02020603050405020304" pitchFamily="18" charset="0"/>
                <a:cs typeface="Times New Roman" panose="02020603050405020304" pitchFamily="18" charset="0"/>
              </a:rPr>
              <a:t>The Techniques we used are:</a:t>
            </a:r>
          </a:p>
          <a:p>
            <a:pPr lvl="1">
              <a:lnSpc>
                <a:spcPct val="150000"/>
              </a:lnSpc>
            </a:pPr>
            <a:r>
              <a:rPr lang="en-US" altLang="en-US" sz="2000" dirty="0">
                <a:latin typeface="Times New Roman" panose="02020603050405020304" pitchFamily="18" charset="0"/>
                <a:cs typeface="Times New Roman" panose="02020603050405020304" pitchFamily="18" charset="0"/>
              </a:rPr>
              <a:t>	Resizing to fixed dimensions.	</a:t>
            </a:r>
          </a:p>
          <a:p>
            <a:pPr lvl="1">
              <a:lnSpc>
                <a:spcPct val="150000"/>
              </a:lnSpc>
            </a:pPr>
            <a:r>
              <a:rPr lang="en-US" altLang="en-US" sz="2000" dirty="0">
                <a:latin typeface="Times New Roman" panose="02020603050405020304" pitchFamily="18" charset="0"/>
                <a:cs typeface="Times New Roman" panose="02020603050405020304" pitchFamily="18" charset="0"/>
              </a:rPr>
              <a:t>	Noise removal using Gaussian/median filters.</a:t>
            </a:r>
          </a:p>
          <a:p>
            <a:pPr lvl="1">
              <a:lnSpc>
                <a:spcPct val="150000"/>
              </a:lnSpc>
            </a:pPr>
            <a:r>
              <a:rPr lang="en-US" altLang="en-US" sz="2000" dirty="0">
                <a:latin typeface="Times New Roman" panose="02020603050405020304" pitchFamily="18" charset="0"/>
                <a:cs typeface="Times New Roman" panose="02020603050405020304" pitchFamily="18" charset="0"/>
              </a:rPr>
              <a:t>	Histogram equalization for contrast enhancement.</a:t>
            </a:r>
          </a:p>
          <a:p>
            <a:pPr lvl="1">
              <a:lnSpc>
                <a:spcPct val="150000"/>
              </a:lnSpc>
            </a:pPr>
            <a:r>
              <a:rPr lang="en-US" altLang="en-US" sz="2000" dirty="0">
                <a:latin typeface="Times New Roman" panose="02020603050405020304" pitchFamily="18" charset="0"/>
                <a:cs typeface="Times New Roman" panose="02020603050405020304" pitchFamily="18" charset="0"/>
              </a:rPr>
              <a:t>	Normalization (scaling pixel values between 0 and 1).</a:t>
            </a:r>
          </a:p>
          <a:p>
            <a:pPr marL="0" indent="0">
              <a:lnSpc>
                <a:spcPct val="150000"/>
              </a:lnSpc>
              <a:buNone/>
            </a:pPr>
            <a:r>
              <a:rPr lang="en-US" altLang="en-US" sz="2400" dirty="0">
                <a:latin typeface="Times New Roman" panose="02020603050405020304" pitchFamily="18" charset="0"/>
                <a:cs typeface="Times New Roman" panose="02020603050405020304" pitchFamily="18" charset="0"/>
              </a:rPr>
              <a:t>The Edge Detection we used is for to Canny edge detection to highlight region of interest (thyroid nodules).</a:t>
            </a:r>
          </a:p>
          <a:p>
            <a:pPr marL="0" indent="0">
              <a:lnSpc>
                <a:spcPct val="150000"/>
              </a:lnSpc>
              <a:buNone/>
            </a:pPr>
            <a:r>
              <a:rPr lang="en-US" altLang="en-US" sz="2400" dirty="0">
                <a:latin typeface="Times New Roman" panose="02020603050405020304" pitchFamily="18" charset="0"/>
                <a:cs typeface="Times New Roman" panose="02020603050405020304" pitchFamily="18" charset="0"/>
              </a:rPr>
              <a:t>Important factor is to removes variations and makes learning easier for the model.</a:t>
            </a:r>
            <a:endParaRPr lang="en-US" alt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E3E7EC3-6DBC-4997-AD0D-C71410A87418}"/>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4957" y="326400"/>
            <a:ext cx="11543818" cy="6236443"/>
          </a:xfrm>
        </p:spPr>
        <p:txBody>
          <a:bodyPr/>
          <a:lstStyle/>
          <a:p>
            <a:pPr algn="l">
              <a:lnSpc>
                <a:spcPct val="150000"/>
              </a:lnSpc>
            </a:pPr>
            <a:r>
              <a:rPr lang="en-IN" b="1" dirty="0">
                <a:latin typeface="Times New Roman" pitchFamily="18" charset="0"/>
                <a:cs typeface="Times New Roman" pitchFamily="18" charset="0"/>
              </a:rPr>
              <a:t>The Noise Reduction we used for outlier and </a:t>
            </a:r>
            <a:r>
              <a:rPr lang="en-IN" b="1" dirty="0" err="1">
                <a:latin typeface="Times New Roman" pitchFamily="18" charset="0"/>
                <a:cs typeface="Times New Roman" pitchFamily="18" charset="0"/>
              </a:rPr>
              <a:t>anomolies</a:t>
            </a:r>
            <a:r>
              <a:rPr lang="en-IN" b="1" dirty="0">
                <a:latin typeface="Times New Roman" pitchFamily="18" charset="0"/>
                <a:cs typeface="Times New Roman" pitchFamily="18" charset="0"/>
              </a:rPr>
              <a:t>:</a:t>
            </a:r>
          </a:p>
          <a:p>
            <a:pPr algn="l">
              <a:lnSpc>
                <a:spcPct val="150000"/>
              </a:lnSpc>
            </a:pPr>
            <a:r>
              <a:rPr lang="en-IN" dirty="0">
                <a:latin typeface="Times New Roman" pitchFamily="18" charset="0"/>
                <a:cs typeface="Times New Roman" pitchFamily="18" charset="0"/>
              </a:rPr>
              <a:t>	Smoothing filters help reduce graininess while preserving edges.</a:t>
            </a:r>
          </a:p>
          <a:p>
            <a:pPr algn="l">
              <a:lnSpc>
                <a:spcPct val="150000"/>
              </a:lnSpc>
            </a:pPr>
            <a:r>
              <a:rPr lang="en-IN" b="1" dirty="0">
                <a:latin typeface="Times New Roman" pitchFamily="18" charset="0"/>
                <a:cs typeface="Times New Roman" pitchFamily="18" charset="0"/>
              </a:rPr>
              <a:t>The Normalization techniques which used for converting input data in similar type :</a:t>
            </a:r>
          </a:p>
          <a:p>
            <a:pPr algn="l">
              <a:lnSpc>
                <a:spcPct val="150000"/>
              </a:lnSpc>
            </a:pPr>
            <a:r>
              <a:rPr lang="en-IN" dirty="0">
                <a:latin typeface="Times New Roman" pitchFamily="18" charset="0"/>
                <a:cs typeface="Times New Roman" pitchFamily="18" charset="0"/>
              </a:rPr>
              <a:t>	Scales pixel intensity to a common range (e.g., 0 to 1).</a:t>
            </a:r>
          </a:p>
          <a:p>
            <a:pPr algn="l"/>
            <a:r>
              <a:rPr lang="en-IN" b="1" dirty="0">
                <a:latin typeface="Times New Roman" pitchFamily="18" charset="0"/>
                <a:cs typeface="Times New Roman" pitchFamily="18" charset="0"/>
              </a:rPr>
              <a:t>Tools used:</a:t>
            </a:r>
          </a:p>
          <a:p>
            <a:pPr marL="800100" lvl="1" indent="-342900" algn="l">
              <a:buFont typeface="Arial" pitchFamily="34" charset="0"/>
              <a:buChar char="•"/>
            </a:pPr>
            <a:r>
              <a:rPr lang="en-IN" sz="2400" dirty="0" err="1">
                <a:latin typeface="Times New Roman" pitchFamily="18" charset="0"/>
                <a:cs typeface="Times New Roman" pitchFamily="18" charset="0"/>
              </a:rPr>
              <a:t>OpenCV</a:t>
            </a:r>
            <a:r>
              <a:rPr lang="en-IN" sz="2400" dirty="0">
                <a:latin typeface="Times New Roman" pitchFamily="18" charset="0"/>
                <a:cs typeface="Times New Roman" pitchFamily="18" charset="0"/>
              </a:rPr>
              <a:t> (cv2) – for reading medical images.</a:t>
            </a:r>
          </a:p>
          <a:p>
            <a:pPr marL="800100" lvl="1" indent="-342900" algn="l">
              <a:buFont typeface="Arial" pitchFamily="34" charset="0"/>
              <a:buChar char="•"/>
            </a:pPr>
            <a:r>
              <a:rPr lang="en-IN" sz="2400" dirty="0">
                <a:latin typeface="Times New Roman" pitchFamily="18" charset="0"/>
                <a:cs typeface="Times New Roman" pitchFamily="18" charset="0"/>
              </a:rPr>
              <a:t>Pillow (PIL) – for handling various image formats.</a:t>
            </a:r>
          </a:p>
          <a:p>
            <a:pPr marL="800100" lvl="1" indent="-342900" algn="l">
              <a:buFont typeface="Arial" pitchFamily="34" charset="0"/>
              <a:buChar char="•"/>
            </a:pPr>
            <a:r>
              <a:rPr lang="en-IN" sz="2400" dirty="0" err="1">
                <a:latin typeface="Times New Roman" pitchFamily="18" charset="0"/>
                <a:cs typeface="Times New Roman" pitchFamily="18" charset="0"/>
              </a:rPr>
              <a:t>os</a:t>
            </a:r>
            <a:r>
              <a:rPr lang="en-IN" sz="2400" dirty="0">
                <a:latin typeface="Times New Roman" pitchFamily="18" charset="0"/>
                <a:cs typeface="Times New Roman" pitchFamily="18" charset="0"/>
              </a:rPr>
              <a:t> / glob – for loading images from folders in bulk.</a:t>
            </a:r>
          </a:p>
          <a:p>
            <a:pPr algn="l">
              <a:lnSpc>
                <a:spcPct val="150000"/>
              </a:lnSpc>
            </a:pPr>
            <a:r>
              <a:rPr lang="en-IN" b="1" dirty="0">
                <a:latin typeface="Times New Roman" pitchFamily="18" charset="0"/>
                <a:cs typeface="Times New Roman" pitchFamily="18" charset="0"/>
              </a:rPr>
              <a:t>Outcome: </a:t>
            </a:r>
          </a:p>
          <a:p>
            <a:pPr algn="l">
              <a:lnSpc>
                <a:spcPct val="150000"/>
              </a:lnSpc>
            </a:pPr>
            <a:r>
              <a:rPr lang="en-IN" dirty="0">
                <a:latin typeface="Times New Roman" pitchFamily="18" charset="0"/>
                <a:cs typeface="Times New Roman" pitchFamily="18" charset="0"/>
              </a:rPr>
              <a:t>	Uniform, high-quality image dataset ideal for machine learning.</a:t>
            </a:r>
          </a:p>
        </p:txBody>
      </p:sp>
      <p:sp>
        <p:nvSpPr>
          <p:cNvPr id="4" name="Rectangle 3">
            <a:extLst>
              <a:ext uri="{FF2B5EF4-FFF2-40B4-BE49-F238E27FC236}">
                <a16:creationId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3676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6361" y="410430"/>
            <a:ext cx="11787553" cy="6280516"/>
          </a:xfrm>
        </p:spPr>
        <p:txBody>
          <a:bodyPr>
            <a:normAutofit/>
          </a:bodyPr>
          <a:lstStyle/>
          <a:p>
            <a:pPr algn="l"/>
            <a:r>
              <a:rPr lang="en-IN" sz="3500" b="1" dirty="0">
                <a:latin typeface="Times New Roman" pitchFamily="18" charset="0"/>
                <a:cs typeface="Times New Roman" pitchFamily="18" charset="0"/>
              </a:rPr>
              <a:t>Splitting Image Set into Train and Test</a:t>
            </a:r>
          </a:p>
          <a:p>
            <a:pPr algn="l">
              <a:lnSpc>
                <a:spcPct val="100000"/>
              </a:lnSpc>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Dataset Partitioning:</a:t>
            </a:r>
          </a:p>
          <a:p>
            <a:pPr algn="l">
              <a:lnSpc>
                <a:spcPct val="100000"/>
              </a:lnSpc>
            </a:pPr>
            <a:r>
              <a:rPr lang="en-IN" dirty="0">
                <a:latin typeface="Times New Roman" pitchFamily="18" charset="0"/>
                <a:cs typeface="Times New Roman" pitchFamily="18" charset="0"/>
              </a:rPr>
              <a:t> 	Here we have to evaluate model performance on unseen data.</a:t>
            </a:r>
          </a:p>
          <a:p>
            <a:pPr algn="l">
              <a:lnSpc>
                <a:spcPct val="100000"/>
              </a:lnSpc>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Split Ratio:</a:t>
            </a:r>
          </a:p>
          <a:p>
            <a:pPr lvl="1" algn="l">
              <a:lnSpc>
                <a:spcPct val="100000"/>
              </a:lnSpc>
            </a:pPr>
            <a:r>
              <a:rPr lang="en-IN" sz="2400" dirty="0">
                <a:latin typeface="Times New Roman" pitchFamily="18" charset="0"/>
                <a:cs typeface="Times New Roman" pitchFamily="18" charset="0"/>
              </a:rPr>
              <a:t>	Here we use the input data or predefined data from a dataset and follow the proportion 	as  follows Typical: 80% Train, 20% Test or 70% Train, 15% Validation, 15% Test.</a:t>
            </a:r>
          </a:p>
          <a:p>
            <a:pPr algn="l">
              <a:lnSpc>
                <a:spcPct val="100000"/>
              </a:lnSpc>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Method used splitting:</a:t>
            </a:r>
          </a:p>
          <a:p>
            <a:pPr algn="l">
              <a:lnSpc>
                <a:spcPct val="100000"/>
              </a:lnSpc>
            </a:pPr>
            <a:r>
              <a:rPr lang="en-IN" dirty="0">
                <a:latin typeface="Times New Roman" pitchFamily="18" charset="0"/>
                <a:cs typeface="Times New Roman" pitchFamily="18" charset="0"/>
              </a:rPr>
              <a:t>      	Randomized selection or stratified sampling (if class imbalance exists).</a:t>
            </a:r>
          </a:p>
          <a:p>
            <a:pPr algn="l">
              <a:lnSpc>
                <a:spcPct val="100000"/>
              </a:lnSpc>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Toolkits which help to split the thyroid images into train and test are:</a:t>
            </a:r>
          </a:p>
          <a:p>
            <a:pPr algn="l">
              <a:lnSpc>
                <a:spcPct val="100000"/>
              </a:lnSpc>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Scikit</a:t>
            </a:r>
            <a:r>
              <a:rPr lang="en-IN" dirty="0">
                <a:latin typeface="Times New Roman" pitchFamily="18" charset="0"/>
                <a:cs typeface="Times New Roman" pitchFamily="18" charset="0"/>
              </a:rPr>
              <a:t>-learn </a:t>
            </a:r>
            <a:r>
              <a:rPr lang="en-IN" dirty="0" err="1">
                <a:latin typeface="Times New Roman" pitchFamily="18" charset="0"/>
                <a:cs typeface="Times New Roman" pitchFamily="18" charset="0"/>
              </a:rPr>
              <a:t>train_test_split</a:t>
            </a:r>
            <a:endParaRPr lang="en-IN" dirty="0">
              <a:latin typeface="Times New Roman" pitchFamily="18" charset="0"/>
              <a:cs typeface="Times New Roman" pitchFamily="18" charset="0"/>
            </a:endParaRPr>
          </a:p>
          <a:p>
            <a:pPr algn="l">
              <a:lnSpc>
                <a:spcPct val="100000"/>
              </a:lnSpc>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TensorFlow</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image_dataset_from_directory</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B2847265-E8E1-4110-9DA6-46DA7C20D914}"/>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568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9209" y="361126"/>
            <a:ext cx="11532243" cy="6201720"/>
          </a:xfrm>
        </p:spPr>
        <p:txBody>
          <a:bodyPr>
            <a:normAutofit fontScale="92500" lnSpcReduction="20000"/>
          </a:bodyPr>
          <a:lstStyle/>
          <a:p>
            <a:pPr algn="l">
              <a:lnSpc>
                <a:spcPct val="100000"/>
              </a:lnSpc>
            </a:pPr>
            <a:r>
              <a:rPr lang="en-US" dirty="0">
                <a:latin typeface="Times New Roman" pitchFamily="18" charset="0"/>
                <a:cs typeface="Times New Roman" pitchFamily="18" charset="0"/>
              </a:rPr>
              <a:t>The Role of Dataset Partitioning is based on the splitting criteria</a:t>
            </a:r>
          </a:p>
          <a:p>
            <a:pPr algn="l">
              <a:lnSpc>
                <a:spcPct val="100000"/>
              </a:lnSpc>
            </a:pPr>
            <a:r>
              <a:rPr lang="en-US" b="1" dirty="0">
                <a:latin typeface="Times New Roman" pitchFamily="18" charset="0"/>
                <a:cs typeface="Times New Roman" pitchFamily="18" charset="0"/>
              </a:rPr>
              <a:t>Types of Splits:</a:t>
            </a:r>
          </a:p>
          <a:p>
            <a:pPr marL="914400" lvl="1" indent="-457200" algn="l">
              <a:lnSpc>
                <a:spcPct val="100000"/>
              </a:lnSpc>
              <a:buFont typeface="Arial" pitchFamily="34" charset="0"/>
              <a:buChar char="•"/>
            </a:pPr>
            <a:r>
              <a:rPr lang="en-US" sz="2600" dirty="0">
                <a:latin typeface="Times New Roman" pitchFamily="18" charset="0"/>
                <a:cs typeface="Times New Roman" pitchFamily="18" charset="0"/>
              </a:rPr>
              <a:t>Training Set: Used to train the model (70–80%).</a:t>
            </a:r>
          </a:p>
          <a:p>
            <a:pPr marL="914400" lvl="1" indent="-457200" algn="l">
              <a:lnSpc>
                <a:spcPct val="100000"/>
              </a:lnSpc>
              <a:buFont typeface="Arial" pitchFamily="34" charset="0"/>
              <a:buChar char="•"/>
            </a:pPr>
            <a:r>
              <a:rPr lang="en-US" sz="2600" dirty="0">
                <a:latin typeface="Times New Roman" pitchFamily="18" charset="0"/>
                <a:cs typeface="Times New Roman" pitchFamily="18" charset="0"/>
              </a:rPr>
              <a:t>Testing Set: Used to evaluate performance (20–30%).</a:t>
            </a:r>
          </a:p>
          <a:p>
            <a:pPr marL="914400" lvl="1" indent="-457200" algn="l">
              <a:lnSpc>
                <a:spcPct val="100000"/>
              </a:lnSpc>
              <a:buFont typeface="Arial" pitchFamily="34" charset="0"/>
              <a:buChar char="•"/>
            </a:pPr>
            <a:r>
              <a:rPr lang="en-US" sz="2600" dirty="0">
                <a:latin typeface="Times New Roman" pitchFamily="18" charset="0"/>
                <a:cs typeface="Times New Roman" pitchFamily="18" charset="0"/>
              </a:rPr>
              <a:t>Validation Set (Optional): Helps fine-tune </a:t>
            </a:r>
            <a:r>
              <a:rPr lang="en-US" sz="2600" dirty="0" err="1">
                <a:latin typeface="Times New Roman" pitchFamily="18" charset="0"/>
                <a:cs typeface="Times New Roman" pitchFamily="18" charset="0"/>
              </a:rPr>
              <a:t>hyperparameters</a:t>
            </a:r>
            <a:r>
              <a:rPr lang="en-US" sz="2600" dirty="0">
                <a:latin typeface="Times New Roman" pitchFamily="18" charset="0"/>
                <a:cs typeface="Times New Roman" pitchFamily="18" charset="0"/>
              </a:rPr>
              <a:t>.</a:t>
            </a:r>
          </a:p>
          <a:p>
            <a:pPr algn="l">
              <a:lnSpc>
                <a:spcPct val="100000"/>
              </a:lnSpc>
            </a:pPr>
            <a:r>
              <a:rPr lang="en-US" b="1" dirty="0">
                <a:latin typeface="Times New Roman" pitchFamily="18" charset="0"/>
                <a:cs typeface="Times New Roman" pitchFamily="18" charset="0"/>
              </a:rPr>
              <a:t>Why It Matters:</a:t>
            </a:r>
          </a:p>
          <a:p>
            <a:pPr algn="l">
              <a:lnSpc>
                <a:spcPct val="100000"/>
              </a:lnSpc>
            </a:pPr>
            <a:r>
              <a:rPr lang="en-US" dirty="0">
                <a:latin typeface="Times New Roman" pitchFamily="18" charset="0"/>
                <a:cs typeface="Times New Roman" pitchFamily="18" charset="0"/>
              </a:rPr>
              <a:t>	Prevents </a:t>
            </a:r>
            <a:r>
              <a:rPr lang="en-US" dirty="0" err="1">
                <a:latin typeface="Times New Roman" pitchFamily="18" charset="0"/>
                <a:cs typeface="Times New Roman" pitchFamily="18" charset="0"/>
              </a:rPr>
              <a:t>overfitting</a:t>
            </a:r>
            <a:r>
              <a:rPr lang="en-US" dirty="0">
                <a:latin typeface="Times New Roman" pitchFamily="18" charset="0"/>
                <a:cs typeface="Times New Roman" pitchFamily="18" charset="0"/>
              </a:rPr>
              <a:t> and ensures the model is tested on unseen data.</a:t>
            </a:r>
          </a:p>
          <a:p>
            <a:pPr algn="l">
              <a:lnSpc>
                <a:spcPct val="100000"/>
              </a:lnSpc>
            </a:pPr>
            <a:r>
              <a:rPr lang="en-US" b="1" dirty="0">
                <a:latin typeface="Times New Roman" pitchFamily="18" charset="0"/>
                <a:cs typeface="Times New Roman" pitchFamily="18" charset="0"/>
              </a:rPr>
              <a:t>Class Distribution:</a:t>
            </a:r>
          </a:p>
          <a:p>
            <a:pPr algn="l">
              <a:lnSpc>
                <a:spcPct val="100000"/>
              </a:lnSpc>
            </a:pPr>
            <a:r>
              <a:rPr lang="en-US" dirty="0">
                <a:latin typeface="Times New Roman" pitchFamily="18" charset="0"/>
                <a:cs typeface="Times New Roman" pitchFamily="18" charset="0"/>
              </a:rPr>
              <a:t>	Ensure equal representation of each thyroid disorder class (stratified splitting).</a:t>
            </a:r>
          </a:p>
          <a:p>
            <a:pPr algn="l">
              <a:lnSpc>
                <a:spcPct val="100000"/>
              </a:lnSpc>
            </a:pPr>
            <a:r>
              <a:rPr lang="en-US" b="1" dirty="0">
                <a:latin typeface="Times New Roman" pitchFamily="18" charset="0"/>
                <a:cs typeface="Times New Roman" pitchFamily="18" charset="0"/>
              </a:rPr>
              <a:t>Avoiding Data Leakage:</a:t>
            </a:r>
          </a:p>
          <a:p>
            <a:pPr algn="l">
              <a:lnSpc>
                <a:spcPct val="100000"/>
              </a:lnSpc>
            </a:pPr>
            <a:r>
              <a:rPr lang="en-US" dirty="0">
                <a:latin typeface="Times New Roman" pitchFamily="18" charset="0"/>
                <a:cs typeface="Times New Roman" pitchFamily="18" charset="0"/>
              </a:rPr>
              <a:t>	Never let the same image appear in both training and testing sets.</a:t>
            </a:r>
          </a:p>
          <a:p>
            <a:pPr algn="l">
              <a:lnSpc>
                <a:spcPct val="100000"/>
              </a:lnSpc>
            </a:pPr>
            <a:r>
              <a:rPr lang="en-US" b="1" dirty="0">
                <a:latin typeface="Times New Roman" pitchFamily="18" charset="0"/>
                <a:cs typeface="Times New Roman" pitchFamily="18" charset="0"/>
              </a:rPr>
              <a:t>Balanced Dataset:</a:t>
            </a:r>
          </a:p>
          <a:p>
            <a:pPr algn="l">
              <a:lnSpc>
                <a:spcPct val="100000"/>
              </a:lnSpc>
            </a:pPr>
            <a:r>
              <a:rPr lang="en-US" dirty="0">
                <a:latin typeface="Times New Roman" pitchFamily="18" charset="0"/>
                <a:cs typeface="Times New Roman" pitchFamily="18" charset="0"/>
              </a:rPr>
              <a:t>	A class imbalance (e.g., more normal than abnormal cases) can bias results.</a:t>
            </a:r>
          </a:p>
          <a:p>
            <a:pPr algn="l">
              <a:lnSpc>
                <a:spcPct val="100000"/>
              </a:lnSpc>
            </a:pPr>
            <a:r>
              <a:rPr lang="en-US" b="1" dirty="0">
                <a:latin typeface="Times New Roman" pitchFamily="18" charset="0"/>
                <a:cs typeface="Times New Roman" pitchFamily="18" charset="0"/>
              </a:rPr>
              <a:t>Outcome: </a:t>
            </a:r>
          </a:p>
          <a:p>
            <a:pPr algn="l">
              <a:lnSpc>
                <a:spcPct val="100000"/>
              </a:lnSpc>
            </a:pPr>
            <a:r>
              <a:rPr lang="en-US" dirty="0">
                <a:latin typeface="Times New Roman" pitchFamily="18" charset="0"/>
                <a:cs typeface="Times New Roman" pitchFamily="18" charset="0"/>
              </a:rPr>
              <a:t>	A well-separated, representative dataset for model development and assessment.</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113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041" y="249378"/>
            <a:ext cx="10829081" cy="5943078"/>
          </a:xfrm>
        </p:spPr>
        <p:txBody>
          <a:bodyPr>
            <a:noAutofit/>
          </a:bodyPr>
          <a:lstStyle/>
          <a:p>
            <a:pPr marL="0" indent="0">
              <a:buNone/>
            </a:pPr>
            <a:r>
              <a:rPr lang="en-US" altLang="en-US" sz="3200" b="1" dirty="0">
                <a:latin typeface="Times New Roman" panose="02020603050405020304" pitchFamily="18" charset="0"/>
                <a:cs typeface="Times New Roman" panose="02020603050405020304" pitchFamily="18" charset="0"/>
              </a:rPr>
              <a:t>Classification</a:t>
            </a:r>
          </a:p>
          <a:p>
            <a:pPr marL="0" indent="0">
              <a:buNone/>
            </a:pPr>
            <a:r>
              <a:rPr lang="en-US" altLang="en-US" sz="2400" dirty="0">
                <a:latin typeface="Times New Roman" panose="02020603050405020304" pitchFamily="18" charset="0"/>
                <a:cs typeface="Times New Roman" panose="02020603050405020304" pitchFamily="18" charset="0"/>
              </a:rPr>
              <a:t>Here we perform Deep Learning for Classification.</a:t>
            </a:r>
          </a:p>
          <a:p>
            <a:pPr marL="0" indent="0">
              <a:buNone/>
            </a:pPr>
            <a:r>
              <a:rPr lang="en-US" altLang="en-US" sz="2400" dirty="0">
                <a:latin typeface="Times New Roman" panose="02020603050405020304" pitchFamily="18" charset="0"/>
                <a:cs typeface="Times New Roman" panose="02020603050405020304" pitchFamily="18" charset="0"/>
              </a:rPr>
              <a:t>The Model we used for Classification is</a:t>
            </a:r>
          </a:p>
          <a:p>
            <a:pPr marL="0" indent="0">
              <a:buNone/>
            </a:pPr>
            <a:r>
              <a:rPr lang="en-US" altLang="en-US" sz="2400" dirty="0">
                <a:latin typeface="Times New Roman" panose="02020603050405020304" pitchFamily="18" charset="0"/>
                <a:cs typeface="Times New Roman" panose="02020603050405020304" pitchFamily="18" charset="0"/>
              </a:rPr>
              <a:t>	CNN (Convolutional Neural Network)</a:t>
            </a:r>
          </a:p>
          <a:p>
            <a:pPr marL="0" indent="0">
              <a:buNone/>
            </a:pPr>
            <a:r>
              <a:rPr lang="en-US" altLang="en-US" sz="2400" b="1" dirty="0">
                <a:latin typeface="Times New Roman" panose="02020603050405020304" pitchFamily="18" charset="0"/>
                <a:cs typeface="Times New Roman" panose="02020603050405020304" pitchFamily="18" charset="0"/>
              </a:rPr>
              <a:t>Architecture:</a:t>
            </a:r>
          </a:p>
          <a:p>
            <a:pPr marL="0" indent="0">
              <a:buNone/>
            </a:pPr>
            <a:r>
              <a:rPr lang="en-US" altLang="en-US" sz="2400" dirty="0">
                <a:latin typeface="Times New Roman" panose="02020603050405020304" pitchFamily="18" charset="0"/>
                <a:cs typeface="Times New Roman" panose="02020603050405020304" pitchFamily="18" charset="0"/>
              </a:rPr>
              <a:t>Input Layer → Convolution → </a:t>
            </a:r>
            <a:r>
              <a:rPr lang="en-US" altLang="en-US" sz="2400" dirty="0" err="1">
                <a:latin typeface="Times New Roman" panose="02020603050405020304" pitchFamily="18" charset="0"/>
                <a:cs typeface="Times New Roman" panose="02020603050405020304" pitchFamily="18" charset="0"/>
              </a:rPr>
              <a:t>MaxPooling</a:t>
            </a:r>
            <a:r>
              <a:rPr lang="en-US" altLang="en-US" sz="2400" dirty="0">
                <a:latin typeface="Times New Roman" panose="02020603050405020304" pitchFamily="18" charset="0"/>
                <a:cs typeface="Times New Roman" panose="02020603050405020304" pitchFamily="18" charset="0"/>
              </a:rPr>
              <a:t> → Flatten → Dense Layers → Output</a:t>
            </a:r>
          </a:p>
          <a:p>
            <a:pPr marL="0" indent="0">
              <a:buNone/>
            </a:pPr>
            <a:r>
              <a:rPr lang="en-US" altLang="en-US" sz="2400" b="1" dirty="0">
                <a:latin typeface="Times New Roman" panose="02020603050405020304" pitchFamily="18" charset="0"/>
                <a:cs typeface="Times New Roman" panose="02020603050405020304" pitchFamily="18" charset="0"/>
              </a:rPr>
              <a:t>Activation Functions used:</a:t>
            </a:r>
          </a:p>
          <a:p>
            <a:pPr marL="0" indent="0">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ReLU</a:t>
            </a:r>
            <a:r>
              <a:rPr lang="en-US" altLang="en-US" sz="2400" dirty="0">
                <a:latin typeface="Times New Roman" panose="02020603050405020304" pitchFamily="18" charset="0"/>
                <a:cs typeface="Times New Roman" panose="02020603050405020304" pitchFamily="18" charset="0"/>
              </a:rPr>
              <a:t> for hidden layers.</a:t>
            </a:r>
          </a:p>
          <a:p>
            <a:pPr marL="0" indent="0">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Softmax</a:t>
            </a:r>
            <a:r>
              <a:rPr lang="en-US" altLang="en-US" sz="2400" dirty="0">
                <a:latin typeface="Times New Roman" panose="02020603050405020304" pitchFamily="18" charset="0"/>
                <a:cs typeface="Times New Roman" panose="02020603050405020304" pitchFamily="18" charset="0"/>
              </a:rPr>
              <a:t>/Sigmoid for output layer.</a:t>
            </a:r>
          </a:p>
          <a:p>
            <a:pPr marL="0" indent="0">
              <a:buNone/>
            </a:pPr>
            <a:r>
              <a:rPr lang="en-US" altLang="en-US" sz="2400" b="1" dirty="0">
                <a:latin typeface="Times New Roman" panose="02020603050405020304" pitchFamily="18" charset="0"/>
                <a:cs typeface="Times New Roman" panose="02020603050405020304" pitchFamily="18" charset="0"/>
              </a:rPr>
              <a:t>Loss Function:</a:t>
            </a:r>
          </a:p>
          <a:p>
            <a:pPr marL="0" indent="0">
              <a:buNone/>
            </a:pPr>
            <a:r>
              <a:rPr lang="en-US" altLang="en-US" sz="2400" dirty="0">
                <a:latin typeface="Times New Roman" panose="02020603050405020304" pitchFamily="18" charset="0"/>
                <a:cs typeface="Times New Roman" panose="02020603050405020304" pitchFamily="18" charset="0"/>
              </a:rPr>
              <a:t>	Binary </a:t>
            </a:r>
            <a:r>
              <a:rPr lang="en-US" altLang="en-US" sz="2400" dirty="0" err="1">
                <a:latin typeface="Times New Roman" panose="02020603050405020304" pitchFamily="18" charset="0"/>
                <a:cs typeface="Times New Roman" panose="02020603050405020304" pitchFamily="18" charset="0"/>
              </a:rPr>
              <a:t>Crossentropy</a:t>
            </a:r>
            <a:r>
              <a:rPr lang="en-US" altLang="en-US" sz="2400" dirty="0">
                <a:latin typeface="Times New Roman" panose="02020603050405020304" pitchFamily="18" charset="0"/>
                <a:cs typeface="Times New Roman" panose="02020603050405020304" pitchFamily="18" charset="0"/>
              </a:rPr>
              <a:t> / Categorical </a:t>
            </a:r>
            <a:r>
              <a:rPr lang="en-US" altLang="en-US" sz="2400" dirty="0" err="1">
                <a:latin typeface="Times New Roman" panose="02020603050405020304" pitchFamily="18" charset="0"/>
                <a:cs typeface="Times New Roman" panose="02020603050405020304" pitchFamily="18" charset="0"/>
              </a:rPr>
              <a:t>Crossentropy</a:t>
            </a:r>
            <a:r>
              <a:rPr lang="en-US" altLang="en-US" sz="2400" dirty="0">
                <a:latin typeface="Times New Roman" panose="02020603050405020304" pitchFamily="18" charset="0"/>
                <a:cs typeface="Times New Roman" panose="02020603050405020304" pitchFamily="18" charset="0"/>
              </a:rPr>
              <a:t> depending on output type 	(may vary based on the input </a:t>
            </a:r>
            <a:r>
              <a:rPr lang="en-US" altLang="en-US" sz="2400" dirty="0" err="1">
                <a:latin typeface="Times New Roman" panose="02020603050405020304" pitchFamily="18" charset="0"/>
                <a:cs typeface="Times New Roman" panose="02020603050405020304" pitchFamily="18" charset="0"/>
              </a:rPr>
              <a:t>tHyroid</a:t>
            </a:r>
            <a:r>
              <a:rPr lang="en-US" altLang="en-US" sz="2400" dirty="0">
                <a:latin typeface="Times New Roman" panose="02020603050405020304" pitchFamily="18" charset="0"/>
                <a:cs typeface="Times New Roman" panose="02020603050405020304" pitchFamily="18" charset="0"/>
              </a:rPr>
              <a:t> images)</a:t>
            </a:r>
          </a:p>
        </p:txBody>
      </p:sp>
      <p:sp>
        <p:nvSpPr>
          <p:cNvPr id="4" name="Rectangle 3">
            <a:extLst>
              <a:ext uri="{FF2B5EF4-FFF2-40B4-BE49-F238E27FC236}">
                <a16:creationId xmlns:a16="http://schemas.microsoft.com/office/drawing/2014/main" id="{B2847265-E8E1-4110-9DA6-46DA7C20D914}"/>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421208" y="128028"/>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000" b="1" dirty="0">
                <a:solidFill>
                  <a:srgbClr val="000000"/>
                </a:solidFill>
                <a:latin typeface="Times New Roman" panose="02020603050405020304" pitchFamily="18" charset="0"/>
                <a:ea typeface="Bebas Neue"/>
                <a:cs typeface="Times New Roman" panose="02020603050405020304" pitchFamily="18" charset="0"/>
                <a:sym typeface="Bebas Neue"/>
              </a:rPr>
              <a:t>CONTENTS</a:t>
            </a:r>
          </a:p>
        </p:txBody>
      </p:sp>
      <p:sp>
        <p:nvSpPr>
          <p:cNvPr id="5" name="Google Shape;280;p36"/>
          <p:cNvSpPr txBox="1"/>
          <p:nvPr/>
        </p:nvSpPr>
        <p:spPr>
          <a:xfrm>
            <a:off x="924430" y="959192"/>
            <a:ext cx="10316484" cy="5724614"/>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Objectives</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Problem Statement </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Existing System</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Proposed System</a:t>
            </a:r>
          </a:p>
          <a:p>
            <a:pPr marL="457200" lvl="0" indent="-342900">
              <a:lnSpc>
                <a:spcPct val="150000"/>
              </a:lnSpc>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Literature Survey</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Architecture Diagram</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System and Software Specifications</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Modules</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Advantages</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Applications</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Conclusion</a:t>
            </a:r>
          </a:p>
          <a:p>
            <a:pPr marL="457200" lvl="0" indent="-342900" algn="l" rtl="0">
              <a:lnSpc>
                <a:spcPct val="150000"/>
              </a:lnSpc>
              <a:spcBef>
                <a:spcPts val="0"/>
              </a:spcBef>
              <a:spcAft>
                <a:spcPts val="0"/>
              </a:spcAft>
              <a:buClr>
                <a:srgbClr val="000000"/>
              </a:buClr>
              <a:buSzPts val="1800"/>
              <a:buFont typeface="Lato"/>
              <a:buChar char="❖"/>
            </a:pPr>
            <a:r>
              <a:rPr lang="en-IN" sz="2000" dirty="0">
                <a:solidFill>
                  <a:srgbClr val="000000"/>
                </a:solidFill>
                <a:latin typeface="Times New Roman" panose="02020603050405020304" pitchFamily="18" charset="0"/>
                <a:ea typeface="Lato"/>
                <a:cs typeface="Times New Roman" panose="02020603050405020304" pitchFamily="18" charset="0"/>
                <a:sym typeface="Lato"/>
              </a:rPr>
              <a:t>Reference</a:t>
            </a: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3933" y="557896"/>
            <a:ext cx="11694289" cy="6085972"/>
          </a:xfrm>
        </p:spPr>
        <p:txBody>
          <a:bodyPr/>
          <a:lstStyle/>
          <a:p>
            <a:pPr algn="l">
              <a:lnSpc>
                <a:spcPct val="100000"/>
              </a:lnSpc>
            </a:pPr>
            <a:r>
              <a:rPr lang="en-US" b="1" dirty="0">
                <a:latin typeface="Times New Roman" pitchFamily="18" charset="0"/>
                <a:cs typeface="Times New Roman" pitchFamily="18" charset="0"/>
              </a:rPr>
              <a:t>Architecture Includes:</a:t>
            </a:r>
          </a:p>
          <a:p>
            <a:pPr algn="l">
              <a:lnSpc>
                <a:spcPct val="100000"/>
              </a:lnSpc>
            </a:pPr>
            <a:r>
              <a:rPr lang="en-US" dirty="0">
                <a:latin typeface="Times New Roman" pitchFamily="18" charset="0"/>
                <a:cs typeface="Times New Roman" pitchFamily="18" charset="0"/>
              </a:rPr>
              <a:t>	Convolutional Layers: Detect features like edges, textures, and shapes.</a:t>
            </a:r>
          </a:p>
          <a:p>
            <a:pPr algn="l">
              <a:lnSpc>
                <a:spcPct val="100000"/>
              </a:lnSpc>
            </a:pPr>
            <a:r>
              <a:rPr lang="en-US" dirty="0">
                <a:latin typeface="Times New Roman" pitchFamily="18" charset="0"/>
                <a:cs typeface="Times New Roman" pitchFamily="18" charset="0"/>
              </a:rPr>
              <a:t>	Pooling Layers: Reduce dimensionality while preserving key information.</a:t>
            </a:r>
          </a:p>
          <a:p>
            <a:pPr algn="l">
              <a:lnSpc>
                <a:spcPct val="100000"/>
              </a:lnSpc>
            </a:pPr>
            <a:r>
              <a:rPr lang="en-US" dirty="0">
                <a:latin typeface="Times New Roman" pitchFamily="18" charset="0"/>
                <a:cs typeface="Times New Roman" pitchFamily="18" charset="0"/>
              </a:rPr>
              <a:t>	Fully Connected Layers: Make final classification decisions.</a:t>
            </a:r>
          </a:p>
          <a:p>
            <a:pPr algn="l">
              <a:lnSpc>
                <a:spcPct val="100000"/>
              </a:lnSpc>
            </a:pPr>
            <a:r>
              <a:rPr lang="en-US" b="1" dirty="0">
                <a:latin typeface="Times New Roman" pitchFamily="18" charset="0"/>
                <a:cs typeface="Times New Roman" pitchFamily="18" charset="0"/>
              </a:rPr>
              <a:t>Output Layer: </a:t>
            </a:r>
            <a:r>
              <a:rPr lang="en-US" dirty="0">
                <a:latin typeface="Times New Roman" pitchFamily="18" charset="0"/>
                <a:cs typeface="Times New Roman" pitchFamily="18" charset="0"/>
              </a:rPr>
              <a:t>Predicts classes (e.g., Normal, Hypothyroidism, Hyperthyroidism).</a:t>
            </a:r>
          </a:p>
          <a:p>
            <a:pPr algn="l">
              <a:lnSpc>
                <a:spcPct val="100000"/>
              </a:lnSpc>
            </a:pPr>
            <a:r>
              <a:rPr lang="en-US" b="1" dirty="0">
                <a:latin typeface="Times New Roman" pitchFamily="18" charset="0"/>
                <a:cs typeface="Times New Roman" pitchFamily="18" charset="0"/>
              </a:rPr>
              <a:t>Training Process:</a:t>
            </a:r>
          </a:p>
          <a:p>
            <a:pPr algn="l">
              <a:lnSpc>
                <a:spcPct val="100000"/>
              </a:lnSpc>
            </a:pPr>
            <a:r>
              <a:rPr lang="en-US" dirty="0">
                <a:latin typeface="Times New Roman" pitchFamily="18" charset="0"/>
                <a:cs typeface="Times New Roman" pitchFamily="18" charset="0"/>
              </a:rPr>
              <a:t>	Images and labels are used to teach the model patterns.</a:t>
            </a:r>
          </a:p>
          <a:p>
            <a:pPr algn="l">
              <a:lnSpc>
                <a:spcPct val="100000"/>
              </a:lnSpc>
            </a:pPr>
            <a:r>
              <a:rPr lang="en-US" dirty="0">
                <a:latin typeface="Times New Roman" pitchFamily="18" charset="0"/>
                <a:cs typeface="Times New Roman" pitchFamily="18" charset="0"/>
              </a:rPr>
              <a:t>	Loss function and optimizers help minimize prediction errors.</a:t>
            </a:r>
          </a:p>
          <a:p>
            <a:pPr algn="l">
              <a:lnSpc>
                <a:spcPct val="100000"/>
              </a:lnSpc>
            </a:pPr>
            <a:r>
              <a:rPr lang="en-US" b="1" dirty="0">
                <a:latin typeface="Times New Roman" pitchFamily="18" charset="0"/>
                <a:cs typeface="Times New Roman" pitchFamily="18" charset="0"/>
              </a:rPr>
              <a:t>Outcome</a:t>
            </a:r>
            <a:r>
              <a:rPr lang="en-US" dirty="0">
                <a:latin typeface="Times New Roman" pitchFamily="18" charset="0"/>
                <a:cs typeface="Times New Roman" pitchFamily="18" charset="0"/>
              </a:rPr>
              <a:t>: A trained model capable of understanding thyroid abnormalities from images.</a:t>
            </a:r>
            <a:endParaRPr lang="en-IN"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537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741169-8AE9-4036-A88F-742B40DE3F80}"/>
              </a:ext>
            </a:extLst>
          </p:cNvPr>
          <p:cNvSpPr>
            <a:spLocks noGrp="1"/>
          </p:cNvSpPr>
          <p:nvPr>
            <p:ph idx="1"/>
          </p:nvPr>
        </p:nvSpPr>
        <p:spPr>
          <a:xfrm>
            <a:off x="234444" y="383215"/>
            <a:ext cx="10515600" cy="5597151"/>
          </a:xfrm>
        </p:spPr>
        <p:txBody>
          <a:bodyPr>
            <a:normAutofit lnSpcReduction="10000"/>
          </a:bodyPr>
          <a:lstStyle/>
          <a:p>
            <a:pPr marL="0" indent="0">
              <a:lnSpc>
                <a:spcPct val="150000"/>
              </a:lnSpc>
              <a:buNone/>
            </a:pPr>
            <a:r>
              <a:rPr lang="en-US" sz="3200" b="1" dirty="0">
                <a:solidFill>
                  <a:srgbClr val="222222"/>
                </a:solidFill>
                <a:latin typeface="Times New Roman" panose="02020603050405020304" pitchFamily="18" charset="0"/>
                <a:cs typeface="Times New Roman" panose="02020603050405020304" pitchFamily="18" charset="0"/>
              </a:rPr>
              <a:t>Making Predictions</a:t>
            </a:r>
          </a:p>
          <a:p>
            <a:pPr marL="0" indent="0">
              <a:lnSpc>
                <a:spcPct val="150000"/>
              </a:lnSpc>
              <a:buNone/>
            </a:pPr>
            <a:r>
              <a:rPr lang="en-US" sz="2400" dirty="0">
                <a:solidFill>
                  <a:srgbClr val="222222"/>
                </a:solidFill>
                <a:latin typeface="Times New Roman" panose="02020603050405020304" pitchFamily="18" charset="0"/>
                <a:cs typeface="Times New Roman" panose="02020603050405020304" pitchFamily="18" charset="0"/>
              </a:rPr>
              <a:t>The next process is to predict thyroid disorder from a new image from input data.</a:t>
            </a:r>
          </a:p>
          <a:p>
            <a:pPr marL="0" indent="0">
              <a:lnSpc>
                <a:spcPct val="150000"/>
              </a:lnSpc>
              <a:buNone/>
            </a:pPr>
            <a:r>
              <a:rPr lang="en-US" sz="2400" dirty="0">
                <a:solidFill>
                  <a:srgbClr val="222222"/>
                </a:solidFill>
                <a:latin typeface="Times New Roman" panose="02020603050405020304" pitchFamily="18" charset="0"/>
                <a:cs typeface="Times New Roman" panose="02020603050405020304" pitchFamily="18" charset="0"/>
              </a:rPr>
              <a:t>The following steps are help to achieve predictions</a:t>
            </a:r>
          </a:p>
          <a:p>
            <a:pPr lvl="1">
              <a:lnSpc>
                <a:spcPct val="150000"/>
              </a:lnSpc>
            </a:pPr>
            <a:r>
              <a:rPr lang="en-US" dirty="0">
                <a:solidFill>
                  <a:srgbClr val="222222"/>
                </a:solidFill>
                <a:latin typeface="Times New Roman" panose="02020603050405020304" pitchFamily="18" charset="0"/>
                <a:cs typeface="Times New Roman" panose="02020603050405020304" pitchFamily="18" charset="0"/>
              </a:rPr>
              <a:t>	Load the trained model.</a:t>
            </a:r>
          </a:p>
          <a:p>
            <a:pPr lvl="1">
              <a:lnSpc>
                <a:spcPct val="150000"/>
              </a:lnSpc>
            </a:pPr>
            <a:r>
              <a:rPr lang="en-US" dirty="0">
                <a:solidFill>
                  <a:srgbClr val="222222"/>
                </a:solidFill>
                <a:latin typeface="Times New Roman" panose="02020603050405020304" pitchFamily="18" charset="0"/>
                <a:cs typeface="Times New Roman" panose="02020603050405020304" pitchFamily="18" charset="0"/>
              </a:rPr>
              <a:t>	Load and preprocess the new image.</a:t>
            </a:r>
          </a:p>
          <a:p>
            <a:pPr lvl="1">
              <a:lnSpc>
                <a:spcPct val="150000"/>
              </a:lnSpc>
            </a:pPr>
            <a:r>
              <a:rPr lang="en-US" dirty="0">
                <a:solidFill>
                  <a:srgbClr val="222222"/>
                </a:solidFill>
                <a:latin typeface="Times New Roman" panose="02020603050405020304" pitchFamily="18" charset="0"/>
                <a:cs typeface="Times New Roman" panose="02020603050405020304" pitchFamily="18" charset="0"/>
              </a:rPr>
              <a:t>	Use </a:t>
            </a:r>
            <a:r>
              <a:rPr lang="en-US" dirty="0" err="1">
                <a:solidFill>
                  <a:srgbClr val="222222"/>
                </a:solidFill>
                <a:latin typeface="Times New Roman" panose="02020603050405020304" pitchFamily="18" charset="0"/>
                <a:cs typeface="Times New Roman" panose="02020603050405020304" pitchFamily="18" charset="0"/>
              </a:rPr>
              <a:t>model.predict</a:t>
            </a:r>
            <a:r>
              <a:rPr lang="en-US" dirty="0">
                <a:solidFill>
                  <a:srgbClr val="222222"/>
                </a:solidFill>
                <a:latin typeface="Times New Roman" panose="02020603050405020304" pitchFamily="18" charset="0"/>
                <a:cs typeface="Times New Roman" panose="02020603050405020304" pitchFamily="18" charset="0"/>
              </a:rPr>
              <a:t>() to get predictions.</a:t>
            </a:r>
          </a:p>
          <a:p>
            <a:pPr marL="0" indent="0">
              <a:lnSpc>
                <a:spcPct val="150000"/>
              </a:lnSpc>
              <a:buNone/>
            </a:pPr>
            <a:r>
              <a:rPr lang="en-US" sz="2400" b="1" dirty="0">
                <a:solidFill>
                  <a:srgbClr val="222222"/>
                </a:solidFill>
                <a:latin typeface="Times New Roman" panose="02020603050405020304" pitchFamily="18" charset="0"/>
                <a:cs typeface="Times New Roman" panose="02020603050405020304" pitchFamily="18" charset="0"/>
              </a:rPr>
              <a:t>Interpret Output:</a:t>
            </a:r>
          </a:p>
          <a:p>
            <a:pPr lvl="1">
              <a:lnSpc>
                <a:spcPct val="150000"/>
              </a:lnSpc>
            </a:pPr>
            <a:r>
              <a:rPr lang="en-US" dirty="0">
                <a:solidFill>
                  <a:srgbClr val="222222"/>
                </a:solidFill>
                <a:latin typeface="Times New Roman" panose="02020603050405020304" pitchFamily="18" charset="0"/>
                <a:cs typeface="Times New Roman" panose="02020603050405020304" pitchFamily="18" charset="0"/>
              </a:rPr>
              <a:t>	Class with highest probability is selected.</a:t>
            </a:r>
            <a:endParaRPr lang="en-IN" i="0" dirty="0">
              <a:solidFill>
                <a:srgbClr val="222222"/>
              </a:solidFill>
              <a:effectLst/>
              <a:latin typeface="Times New Roman" panose="02020603050405020304" pitchFamily="18" charset="0"/>
              <a:cs typeface="Times New Roman" panose="02020603050405020304" pitchFamily="18" charset="0"/>
            </a:endParaRPr>
          </a:p>
          <a:p>
            <a:pPr marL="914400" lvl="2" indent="0">
              <a:buNone/>
            </a:pPr>
            <a:r>
              <a:rPr lang="en-IN" sz="2400" dirty="0">
                <a:solidFill>
                  <a:srgbClr val="222222"/>
                </a:solidFill>
                <a:latin typeface="Times New Roman" panose="02020603050405020304" pitchFamily="18" charset="0"/>
                <a:cs typeface="Times New Roman" panose="02020603050405020304" pitchFamily="18" charset="0"/>
              </a:rPr>
              <a:t>	</a:t>
            </a:r>
            <a:endParaRPr lang="en-IN" sz="2400"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085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3680" y="442278"/>
            <a:ext cx="11633200" cy="6009322"/>
          </a:xfrm>
        </p:spPr>
        <p:txBody>
          <a:bodyPr/>
          <a:lstStyle/>
          <a:p>
            <a:pPr algn="l">
              <a:lnSpc>
                <a:spcPct val="150000"/>
              </a:lnSpc>
            </a:pPr>
            <a:r>
              <a:rPr lang="en-US" b="1" dirty="0">
                <a:latin typeface="Times New Roman" pitchFamily="18" charset="0"/>
                <a:cs typeface="Times New Roman" pitchFamily="18" charset="0"/>
              </a:rPr>
              <a:t>Tools/Functions:</a:t>
            </a:r>
            <a:endParaRPr lang="en-US" dirty="0">
              <a:latin typeface="Times New Roman" pitchFamily="18" charset="0"/>
              <a:cs typeface="Times New Roman" pitchFamily="18" charset="0"/>
            </a:endParaRPr>
          </a:p>
          <a:p>
            <a:pPr marL="800100" lvl="1" indent="-342900" algn="l">
              <a:lnSpc>
                <a:spcPct val="150000"/>
              </a:lnSpc>
              <a:buFont typeface="Arial" pitchFamily="34" charset="0"/>
              <a:buChar cha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np.argmax</a:t>
            </a:r>
            <a:r>
              <a:rPr lang="en-US" sz="2400" dirty="0">
                <a:latin typeface="Times New Roman" pitchFamily="18" charset="0"/>
                <a:cs typeface="Times New Roman" pitchFamily="18" charset="0"/>
              </a:rPr>
              <a:t>() – to find predicted class index.</a:t>
            </a:r>
          </a:p>
          <a:p>
            <a:pPr marL="800100" lvl="1" indent="-342900" algn="l">
              <a:lnSpc>
                <a:spcPct val="150000"/>
              </a:lnSpc>
              <a:buFont typeface="Arial" pitchFamily="34" charset="0"/>
              <a:buChar cha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np.max</a:t>
            </a:r>
            <a:r>
              <a:rPr lang="en-US" sz="2400" dirty="0">
                <a:latin typeface="Times New Roman" pitchFamily="18" charset="0"/>
                <a:cs typeface="Times New Roman" pitchFamily="18" charset="0"/>
              </a:rPr>
              <a:t>() – to extract highest confidence level.</a:t>
            </a:r>
          </a:p>
          <a:p>
            <a:pPr marL="800100" lvl="1" indent="-342900" algn="l">
              <a:lnSpc>
                <a:spcPct val="150000"/>
              </a:lnSpc>
              <a:buFont typeface="Arial" pitchFamily="34" charset="0"/>
              <a:buChar char="•"/>
            </a:pPr>
            <a:r>
              <a:rPr lang="en-US" sz="2400" dirty="0">
                <a:latin typeface="Times New Roman" pitchFamily="18" charset="0"/>
                <a:cs typeface="Times New Roman" pitchFamily="18" charset="0"/>
              </a:rPr>
              <a:t>.predict() method of trained model.</a:t>
            </a:r>
          </a:p>
          <a:p>
            <a:pPr marL="800100" lvl="1" indent="-342900" algn="l">
              <a:lnSpc>
                <a:spcPct val="150000"/>
              </a:lnSpc>
              <a:buFont typeface="Arial" pitchFamily="34" charset="0"/>
              <a:buChar char="•"/>
            </a:pPr>
            <a:r>
              <a:rPr lang="en-US" sz="2400" dirty="0">
                <a:latin typeface="Times New Roman" pitchFamily="18" charset="0"/>
                <a:cs typeface="Times New Roman" pitchFamily="18" charset="0"/>
              </a:rPr>
              <a:t> Preprocessing function (same as training preprocessing).</a:t>
            </a:r>
            <a:endParaRPr lang="en-US" sz="2200" dirty="0">
              <a:latin typeface="Times New Roman" pitchFamily="18" charset="0"/>
              <a:cs typeface="Times New Roman" pitchFamily="18" charset="0"/>
            </a:endParaRPr>
          </a:p>
          <a:p>
            <a:pPr algn="l">
              <a:lnSpc>
                <a:spcPct val="150000"/>
              </a:lnSpc>
            </a:pPr>
            <a:r>
              <a:rPr lang="en-US" b="1" dirty="0">
                <a:latin typeface="Times New Roman" pitchFamily="18" charset="0"/>
                <a:cs typeface="Times New Roman" pitchFamily="18" charset="0"/>
              </a:rPr>
              <a:t>Algorithm used:</a:t>
            </a:r>
            <a:endParaRPr lang="en-US" dirty="0">
              <a:latin typeface="Times New Roman" pitchFamily="18" charset="0"/>
              <a:cs typeface="Times New Roman" pitchFamily="18" charset="0"/>
            </a:endParaRPr>
          </a:p>
          <a:p>
            <a:pPr marL="800100" lvl="1" indent="-342900" algn="l">
              <a:lnSpc>
                <a:spcPct val="150000"/>
              </a:lnSpc>
              <a:buFont typeface="Arial" pitchFamily="34" charset="0"/>
              <a:buChar char="•"/>
            </a:pPr>
            <a:r>
              <a:rPr lang="en-US" b="1" dirty="0" err="1">
                <a:latin typeface="Times New Roman" pitchFamily="18" charset="0"/>
                <a:cs typeface="Times New Roman" pitchFamily="18" charset="0"/>
              </a:rPr>
              <a:t>Argmax</a:t>
            </a:r>
            <a:r>
              <a:rPr lang="en-US" b="1" dirty="0">
                <a:latin typeface="Times New Roman" pitchFamily="18" charset="0"/>
                <a:cs typeface="Times New Roman" pitchFamily="18" charset="0"/>
              </a:rPr>
              <a:t>-based class assignment</a:t>
            </a:r>
            <a:r>
              <a:rPr lang="en-US" dirty="0">
                <a:latin typeface="Times New Roman" pitchFamily="18" charset="0"/>
                <a:cs typeface="Times New Roman" pitchFamily="18" charset="0"/>
              </a:rPr>
              <a:t>.</a:t>
            </a:r>
          </a:p>
          <a:p>
            <a:pPr marL="800100" lvl="1" indent="-342900" algn="l">
              <a:lnSpc>
                <a:spcPct val="150000"/>
              </a:lnSpc>
              <a:buFont typeface="Arial" pitchFamily="34" charset="0"/>
              <a:buChar char="•"/>
            </a:pPr>
            <a:r>
              <a:rPr lang="en-US" dirty="0">
                <a:latin typeface="Times New Roman" pitchFamily="18" charset="0"/>
                <a:cs typeface="Times New Roman" pitchFamily="18" charset="0"/>
              </a:rPr>
              <a:t>Optional: </a:t>
            </a:r>
            <a:r>
              <a:rPr lang="en-US" b="1" dirty="0" err="1">
                <a:latin typeface="Times New Roman" pitchFamily="18" charset="0"/>
                <a:cs typeface="Times New Roman" pitchFamily="18" charset="0"/>
              </a:rPr>
              <a:t>Thresholding</a:t>
            </a:r>
            <a:r>
              <a:rPr lang="en-US" dirty="0">
                <a:latin typeface="Times New Roman" pitchFamily="18" charset="0"/>
                <a:cs typeface="Times New Roman" pitchFamily="18" charset="0"/>
              </a:rPr>
              <a:t> confidence for uncertain predictions.</a:t>
            </a:r>
          </a:p>
          <a:p>
            <a:pPr algn="l"/>
            <a:r>
              <a:rPr lang="en-IN" dirty="0">
                <a:latin typeface="Times New Roman" pitchFamily="18" charset="0"/>
                <a:cs typeface="Times New Roman" pitchFamily="18" charset="0"/>
              </a:rPr>
              <a:t>	</a:t>
            </a:r>
          </a:p>
        </p:txBody>
      </p:sp>
      <p:sp>
        <p:nvSpPr>
          <p:cNvPr id="4" name="Rectangle 3">
            <a:extLst>
              <a:ext uri="{FF2B5EF4-FFF2-40B4-BE49-F238E27FC236}">
                <a16:creationId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1169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0232" y="303252"/>
            <a:ext cx="11428071" cy="6201719"/>
          </a:xfrm>
        </p:spPr>
        <p:txBody>
          <a:bodyPr/>
          <a:lstStyle/>
          <a:p>
            <a:pPr algn="l">
              <a:lnSpc>
                <a:spcPct val="150000"/>
              </a:lnSpc>
            </a:pPr>
            <a:r>
              <a:rPr lang="en-US" sz="3200" b="1" dirty="0">
                <a:latin typeface="Times New Roman" pitchFamily="18" charset="0"/>
                <a:cs typeface="Times New Roman" pitchFamily="18" charset="0"/>
              </a:rPr>
              <a:t>Result Generation</a:t>
            </a:r>
          </a:p>
          <a:p>
            <a:pPr algn="l">
              <a:lnSpc>
                <a:spcPct val="150000"/>
              </a:lnSpc>
            </a:pPr>
            <a:r>
              <a:rPr lang="en-US" dirty="0">
                <a:latin typeface="Times New Roman" pitchFamily="18" charset="0"/>
                <a:cs typeface="Times New Roman" pitchFamily="18" charset="0"/>
              </a:rPr>
              <a:t>    Output Presentation</a:t>
            </a:r>
          </a:p>
          <a:p>
            <a:pPr algn="l"/>
            <a:r>
              <a:rPr lang="en-US" dirty="0">
                <a:latin typeface="Times New Roman" pitchFamily="18" charset="0"/>
                <a:cs typeface="Times New Roman" pitchFamily="18" charset="0"/>
              </a:rPr>
              <a:t>    The goal is to Communicate model output effectively to doctors or users.</a:t>
            </a:r>
          </a:p>
          <a:p>
            <a:pPr algn="l"/>
            <a:r>
              <a:rPr lang="en-US" dirty="0">
                <a:latin typeface="Times New Roman" pitchFamily="18" charset="0"/>
                <a:cs typeface="Times New Roman" pitchFamily="18" charset="0"/>
              </a:rPr>
              <a:t>    The Result Types we categorized the thyroid:</a:t>
            </a:r>
          </a:p>
          <a:p>
            <a:pPr marL="1257300" lvl="2" indent="-342900" algn="l">
              <a:buFont typeface="Arial" pitchFamily="34" charset="0"/>
              <a:buChar char="•"/>
            </a:pPr>
            <a:r>
              <a:rPr lang="en-US" sz="2400" dirty="0">
                <a:latin typeface="Times New Roman" pitchFamily="18" charset="0"/>
                <a:cs typeface="Times New Roman" pitchFamily="18" charset="0"/>
              </a:rPr>
              <a:t>	Class label (e.g., “Hypothyroidism”).</a:t>
            </a:r>
          </a:p>
          <a:p>
            <a:pPr marL="1257300" lvl="2" indent="-342900" algn="l">
              <a:buFont typeface="Arial" pitchFamily="34" charset="0"/>
              <a:buChar char="•"/>
            </a:pPr>
            <a:r>
              <a:rPr lang="en-US" sz="2400" dirty="0">
                <a:latin typeface="Times New Roman" pitchFamily="18" charset="0"/>
                <a:cs typeface="Times New Roman" pitchFamily="18" charset="0"/>
              </a:rPr>
              <a:t>	Confidence (%) or probability.</a:t>
            </a:r>
          </a:p>
          <a:p>
            <a:pPr marL="1257300" lvl="2" indent="-342900" algn="l">
              <a:buFont typeface="Arial" pitchFamily="34" charset="0"/>
              <a:buChar char="•"/>
            </a:pPr>
            <a:r>
              <a:rPr lang="en-US" sz="2400" dirty="0">
                <a:latin typeface="Times New Roman" pitchFamily="18" charset="0"/>
                <a:cs typeface="Times New Roman" pitchFamily="18" charset="0"/>
              </a:rPr>
              <a:t>	Visualization (e.g., </a:t>
            </a:r>
            <a:r>
              <a:rPr lang="en-US" sz="2400" dirty="0" err="1">
                <a:latin typeface="Times New Roman" pitchFamily="18" charset="0"/>
                <a:cs typeface="Times New Roman" pitchFamily="18" charset="0"/>
              </a:rPr>
              <a:t>heatmap</a:t>
            </a:r>
            <a:r>
              <a:rPr lang="en-US" sz="2400" dirty="0">
                <a:latin typeface="Times New Roman" pitchFamily="18" charset="0"/>
                <a:cs typeface="Times New Roman" pitchFamily="18" charset="0"/>
              </a:rPr>
              <a:t>, region of interest).</a:t>
            </a:r>
          </a:p>
          <a:p>
            <a:pPr algn="l">
              <a:lnSpc>
                <a:spcPct val="150000"/>
              </a:lnSpc>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Seaborn</a:t>
            </a:r>
            <a:r>
              <a:rPr lang="en-US" dirty="0">
                <a:latin typeface="Times New Roman" pitchFamily="18" charset="0"/>
                <a:cs typeface="Times New Roman" pitchFamily="18" charset="0"/>
              </a:rPr>
              <a:t> – for visual reports.</a:t>
            </a:r>
          </a:p>
          <a:p>
            <a:pPr algn="l">
              <a:lnSpc>
                <a:spcPct val="150000"/>
              </a:lnSpc>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Fpdf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Plotly</a:t>
            </a:r>
            <a:r>
              <a:rPr lang="en-US" dirty="0">
                <a:latin typeface="Times New Roman" pitchFamily="18" charset="0"/>
                <a:cs typeface="Times New Roman" pitchFamily="18" charset="0"/>
              </a:rPr>
              <a:t>, or Dash – for building dashboards or PDF reports.</a:t>
            </a:r>
          </a:p>
          <a:p>
            <a:pPr algn="l"/>
            <a:endParaRPr lang="en-IN" sz="24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5CDA3615-1872-48BE-AAF4-DC563A52D4D3}"/>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9825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BDC58-3574-43A8-BE86-5E17A16DC37A}"/>
              </a:ext>
            </a:extLst>
          </p:cNvPr>
          <p:cNvSpPr>
            <a:spLocks noGrp="1"/>
          </p:cNvSpPr>
          <p:nvPr>
            <p:ph idx="1"/>
          </p:nvPr>
        </p:nvSpPr>
        <p:spPr>
          <a:xfrm>
            <a:off x="441959" y="292660"/>
            <a:ext cx="10726271" cy="5848164"/>
          </a:xfrm>
        </p:spPr>
        <p:txBody>
          <a:bodyPr>
            <a:normAutofit/>
          </a:bodyPr>
          <a:lstStyle/>
          <a:p>
            <a:pPr marL="0" indent="0">
              <a:buNone/>
            </a:pPr>
            <a:r>
              <a:rPr lang="en-US" sz="3200" b="1" dirty="0">
                <a:solidFill>
                  <a:srgbClr val="222222"/>
                </a:solidFill>
                <a:latin typeface="Times New Roman" panose="02020603050405020304" pitchFamily="18" charset="0"/>
                <a:cs typeface="Times New Roman" panose="02020603050405020304" pitchFamily="18" charset="0"/>
              </a:rPr>
              <a:t>Report Formats:</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Printable PDF summary for doctors.</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Digital record storage for EMR (Electronic Medical Records).</a:t>
            </a:r>
          </a:p>
          <a:p>
            <a:pPr marL="0" indent="0">
              <a:buNone/>
            </a:pPr>
            <a:r>
              <a:rPr lang="en-US" sz="2400" b="1" dirty="0">
                <a:solidFill>
                  <a:srgbClr val="222222"/>
                </a:solidFill>
                <a:latin typeface="Times New Roman" panose="02020603050405020304" pitchFamily="18" charset="0"/>
                <a:cs typeface="Times New Roman" panose="02020603050405020304" pitchFamily="18" charset="0"/>
              </a:rPr>
              <a:t>Visualization Tools:</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	Grad-CAM for highlighting important regions in the image.</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	Charts showing model confidence over time.</a:t>
            </a:r>
          </a:p>
          <a:p>
            <a:pPr marL="0" indent="0">
              <a:buNone/>
            </a:pPr>
            <a:r>
              <a:rPr lang="en-US" sz="2400" b="1" dirty="0">
                <a:solidFill>
                  <a:srgbClr val="222222"/>
                </a:solidFill>
                <a:latin typeface="Times New Roman" panose="02020603050405020304" pitchFamily="18" charset="0"/>
                <a:cs typeface="Times New Roman" panose="02020603050405020304" pitchFamily="18" charset="0"/>
              </a:rPr>
              <a:t>Future Scope:</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	Add recommendation systems.</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	Include API access for hospitals and labs.</a:t>
            </a:r>
          </a:p>
          <a:p>
            <a:pPr marL="0" indent="0">
              <a:buNone/>
            </a:pPr>
            <a:r>
              <a:rPr lang="en-US" sz="2400" b="1" dirty="0">
                <a:solidFill>
                  <a:srgbClr val="222222"/>
                </a:solidFill>
                <a:latin typeface="Times New Roman" panose="02020603050405020304" pitchFamily="18" charset="0"/>
                <a:cs typeface="Times New Roman" panose="02020603050405020304" pitchFamily="18" charset="0"/>
              </a:rPr>
              <a:t>Outcome: </a:t>
            </a:r>
            <a:r>
              <a:rPr lang="en-US" sz="2400" dirty="0">
                <a:solidFill>
                  <a:srgbClr val="222222"/>
                </a:solidFill>
                <a:latin typeface="Times New Roman" panose="02020603050405020304" pitchFamily="18" charset="0"/>
                <a:cs typeface="Times New Roman" panose="02020603050405020304" pitchFamily="18" charset="0"/>
              </a:rPr>
              <a:t>Clear, actionable output that can be shared and reviewed.</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6265E8D-7113-4A3B-B1A5-3D1053C46D1B}"/>
              </a:ext>
            </a:extLst>
          </p:cNvPr>
          <p:cNvSpPr/>
          <p:nvPr/>
        </p:nvSpPr>
        <p:spPr>
          <a:xfrm>
            <a:off x="107147"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850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8F89B-0AB7-43A7-B034-7C753617A5A5}"/>
              </a:ext>
            </a:extLst>
          </p:cNvPr>
          <p:cNvSpPr>
            <a:spLocks noGrp="1"/>
          </p:cNvSpPr>
          <p:nvPr>
            <p:ph idx="1"/>
          </p:nvPr>
        </p:nvSpPr>
        <p:spPr>
          <a:xfrm>
            <a:off x="838200" y="283694"/>
            <a:ext cx="10515600" cy="6215717"/>
          </a:xfrm>
        </p:spPr>
        <p:txBody>
          <a:bodyPr>
            <a:normAutofit/>
          </a:bodyPr>
          <a:lstStyle/>
          <a:p>
            <a:pPr marL="0" indent="0">
              <a:buNone/>
            </a:pPr>
            <a:r>
              <a:rPr lang="en-IN" sz="3200" b="1" u="sng" dirty="0">
                <a:latin typeface="Times New Roman" panose="02020603050405020304" pitchFamily="18" charset="0"/>
                <a:cs typeface="Times New Roman" panose="02020603050405020304" pitchFamily="18" charset="0"/>
              </a:rPr>
              <a:t>ADVANTAGES:</a:t>
            </a:r>
            <a:endParaRPr lang="en-GB" sz="2000" b="0" i="0" u="sng" dirty="0">
              <a:effectLst/>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GB" sz="2000" i="0" dirty="0">
                <a:effectLst/>
                <a:latin typeface="Times New Roman" panose="02020603050405020304" pitchFamily="18" charset="0"/>
                <a:cs typeface="Times New Roman" panose="02020603050405020304" pitchFamily="18" charset="0"/>
              </a:rPr>
              <a:t>Personalized Treatment Plans</a:t>
            </a:r>
          </a:p>
          <a:p>
            <a:pPr marL="914400" lvl="1" indent="-457200">
              <a:lnSpc>
                <a:spcPct val="150000"/>
              </a:lnSpc>
              <a:buFont typeface="+mj-lt"/>
              <a:buAutoNum type="arabicPeriod"/>
            </a:pPr>
            <a:r>
              <a:rPr lang="en-IN" sz="2000" i="0" dirty="0">
                <a:effectLst/>
                <a:latin typeface="Times New Roman" panose="02020603050405020304" pitchFamily="18" charset="0"/>
                <a:cs typeface="Times New Roman" panose="02020603050405020304" pitchFamily="18" charset="0"/>
              </a:rPr>
              <a:t>Efficiency in Image Analysis</a:t>
            </a:r>
          </a:p>
          <a:p>
            <a:pPr marL="914400" lvl="1" indent="-457200">
              <a:lnSpc>
                <a:spcPct val="150000"/>
              </a:lnSpc>
              <a:buFont typeface="+mj-lt"/>
              <a:buAutoNum type="arabicPeriod"/>
            </a:pPr>
            <a:r>
              <a:rPr lang="en-IN" sz="2000" i="0" dirty="0">
                <a:effectLst/>
                <a:latin typeface="Times New Roman" panose="02020603050405020304" pitchFamily="18" charset="0"/>
                <a:cs typeface="Times New Roman" panose="02020603050405020304" pitchFamily="18" charset="0"/>
              </a:rPr>
              <a:t>Real-time Monitoring</a:t>
            </a:r>
            <a:endParaRPr lang="en-IN" sz="20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IN" sz="2000" i="0" dirty="0">
                <a:effectLst/>
                <a:latin typeface="Times New Roman" panose="02020603050405020304" pitchFamily="18" charset="0"/>
                <a:cs typeface="Times New Roman" panose="02020603050405020304" pitchFamily="18" charset="0"/>
              </a:rPr>
              <a:t>Enhanced Patient Engagement</a:t>
            </a:r>
          </a:p>
          <a:p>
            <a:pPr marL="914400" lvl="1" indent="-457200">
              <a:lnSpc>
                <a:spcPct val="150000"/>
              </a:lnSpc>
              <a:buFont typeface="+mj-lt"/>
              <a:buAutoNum type="arabicPeriod"/>
            </a:pPr>
            <a:r>
              <a:rPr lang="en-IN" sz="2000" i="0" dirty="0">
                <a:effectLst/>
                <a:latin typeface="Times New Roman" panose="02020603050405020304" pitchFamily="18" charset="0"/>
                <a:cs typeface="Times New Roman" panose="02020603050405020304" pitchFamily="18" charset="0"/>
              </a:rPr>
              <a:t>Cost-Effectiveness</a:t>
            </a:r>
            <a:endParaRPr lang="en-GB" sz="2000" dirty="0">
              <a:solidFill>
                <a:srgbClr val="374151"/>
              </a:solidFill>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IN" sz="2000" i="0" dirty="0">
                <a:effectLst/>
                <a:latin typeface="Times New Roman" panose="02020603050405020304" pitchFamily="18" charset="0"/>
                <a:cs typeface="Times New Roman" panose="02020603050405020304" pitchFamily="18" charset="0"/>
              </a:rPr>
              <a:t>Scalability</a:t>
            </a:r>
          </a:p>
          <a:p>
            <a:pPr marL="914400" lvl="1" indent="-457200">
              <a:lnSpc>
                <a:spcPct val="150000"/>
              </a:lnSpc>
              <a:buFont typeface="+mj-lt"/>
              <a:buAutoNum type="arabicPeriod"/>
            </a:pPr>
            <a:r>
              <a:rPr lang="en-IN" sz="2000" i="0" dirty="0">
                <a:effectLst/>
                <a:latin typeface="Times New Roman" panose="02020603050405020304" pitchFamily="18" charset="0"/>
                <a:cs typeface="Times New Roman" panose="02020603050405020304" pitchFamily="18" charset="0"/>
              </a:rPr>
              <a:t>Data-Driven Insights</a:t>
            </a:r>
          </a:p>
          <a:p>
            <a:pPr marL="914400" lvl="1" indent="-457200">
              <a:lnSpc>
                <a:spcPct val="150000"/>
              </a:lnSpc>
              <a:buFont typeface="+mj-lt"/>
              <a:buAutoNum type="arabicPeriod"/>
            </a:pPr>
            <a:r>
              <a:rPr lang="en-GB" sz="2000" i="0" dirty="0">
                <a:effectLst/>
                <a:latin typeface="Times New Roman" panose="02020603050405020304" pitchFamily="18" charset="0"/>
                <a:cs typeface="Times New Roman" panose="02020603050405020304" pitchFamily="18" charset="0"/>
              </a:rPr>
              <a:t>Early Detection</a:t>
            </a:r>
          </a:p>
          <a:p>
            <a:pPr marL="914400" lvl="1" indent="-457200">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I</a:t>
            </a:r>
            <a:r>
              <a:rPr lang="en-GB" sz="2000" i="0" dirty="0">
                <a:effectLst/>
                <a:latin typeface="Times New Roman" panose="02020603050405020304" pitchFamily="18" charset="0"/>
                <a:cs typeface="Times New Roman" panose="02020603050405020304" pitchFamily="18" charset="0"/>
              </a:rPr>
              <a:t>mproved Diagnostic Accuracy</a:t>
            </a:r>
            <a:endParaRPr lang="en-IN" sz="2000" i="0" dirty="0">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991BE03-6D0F-4CA3-BD9F-F1CAC87EE877}"/>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0121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F4167E-787B-4D2E-86AB-463A87FA26F1}"/>
              </a:ext>
            </a:extLst>
          </p:cNvPr>
          <p:cNvSpPr>
            <a:spLocks noGrp="1"/>
          </p:cNvSpPr>
          <p:nvPr>
            <p:ph idx="1"/>
          </p:nvPr>
        </p:nvSpPr>
        <p:spPr>
          <a:xfrm>
            <a:off x="838200" y="265766"/>
            <a:ext cx="10515600" cy="6493622"/>
          </a:xfrm>
        </p:spPr>
        <p:txBody>
          <a:bodyPr/>
          <a:lstStyle/>
          <a:p>
            <a:pPr marL="0" indent="0">
              <a:buNone/>
            </a:pPr>
            <a:r>
              <a:rPr lang="en-IN" sz="3200" b="1" u="sng" dirty="0">
                <a:latin typeface="Times New Roman" panose="02020603050405020304" pitchFamily="18" charset="0"/>
                <a:cs typeface="Times New Roman" panose="02020603050405020304" pitchFamily="18" charset="0"/>
              </a:rPr>
              <a:t>APPLICATIONS:</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1. Automated Image Analysis</a:t>
            </a:r>
          </a:p>
          <a:p>
            <a:pPr marL="0" indent="0">
              <a:lnSpc>
                <a:spcPct val="150000"/>
              </a:lnSpc>
              <a:buNone/>
            </a:pPr>
            <a:r>
              <a:rPr lang="en-IN" sz="2000" dirty="0">
                <a:latin typeface="Times New Roman" panose="02020603050405020304" pitchFamily="18" charset="0"/>
                <a:cs typeface="Times New Roman" panose="02020603050405020304" pitchFamily="18" charset="0"/>
              </a:rPr>
              <a:t>         2.</a:t>
            </a:r>
            <a:r>
              <a:rPr lang="en-IN" sz="1400"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Risk Classification</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3. Wearable Health Device</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4. Telemedicine Solutions</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5. Predictive Analytics</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6. Patient Management Systems</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7. Research and Development</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GB" sz="2000" i="0" dirty="0">
                <a:effectLst/>
                <a:latin typeface="Times New Roman" panose="02020603050405020304" pitchFamily="18" charset="0"/>
                <a:cs typeface="Times New Roman" panose="02020603050405020304" pitchFamily="18" charset="0"/>
              </a:rPr>
              <a:t>8. Integration with Electronic Health Records (EHR)</a:t>
            </a:r>
            <a:endParaRPr lang="en-IN" sz="2000" i="0" dirty="0">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410B689-2476-4CBC-A3B3-69748530BB9C}"/>
              </a:ext>
            </a:extLst>
          </p:cNvPr>
          <p:cNvSpPr/>
          <p:nvPr/>
        </p:nvSpPr>
        <p:spPr>
          <a:xfrm>
            <a:off x="107148" y="136820"/>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0409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55473-EB2A-4DE5-BB28-FE9BF7DBE9CD}"/>
              </a:ext>
            </a:extLst>
          </p:cNvPr>
          <p:cNvSpPr>
            <a:spLocks noGrp="1"/>
          </p:cNvSpPr>
          <p:nvPr>
            <p:ph idx="1"/>
          </p:nvPr>
        </p:nvSpPr>
        <p:spPr>
          <a:xfrm>
            <a:off x="838200" y="176119"/>
            <a:ext cx="10515600" cy="6592234"/>
          </a:xfrm>
        </p:spPr>
        <p:txBody>
          <a:bodyPr>
            <a:normAutofit/>
          </a:bodyPr>
          <a:lstStyle/>
          <a:p>
            <a:pPr marL="0" indent="0">
              <a:buNone/>
            </a:pPr>
            <a:r>
              <a:rPr lang="en-IN" sz="3200" b="1" u="sng" dirty="0">
                <a:latin typeface="Times New Roman" panose="02020603050405020304" pitchFamily="18" charset="0"/>
                <a:cs typeface="Times New Roman" panose="02020603050405020304" pitchFamily="18" charset="0"/>
              </a:rPr>
              <a:t>REFERENCE:</a:t>
            </a:r>
          </a:p>
          <a:p>
            <a:pPr marL="0" indent="0">
              <a:buNone/>
            </a:pPr>
            <a:r>
              <a:rPr lang="en-IN" sz="2000" b="1" dirty="0">
                <a:latin typeface="Times New Roman" panose="02020603050405020304" pitchFamily="18" charset="0"/>
                <a:cs typeface="Times New Roman" panose="02020603050405020304" pitchFamily="18" charset="0"/>
              </a:rPr>
              <a:t>1.</a:t>
            </a:r>
            <a:r>
              <a:rPr lang="en-GB" sz="2000" b="1" i="0" dirty="0">
                <a:effectLst/>
                <a:latin typeface="__Inter_d65c78"/>
              </a:rPr>
              <a:t> Khan, M. A., &amp; Khan, M. A. (2024).</a:t>
            </a:r>
            <a:r>
              <a:rPr lang="en-GB" sz="2000" b="0" i="0" dirty="0">
                <a:solidFill>
                  <a:srgbClr val="374151"/>
                </a:solidFill>
                <a:effectLst/>
                <a:latin typeface="__Inter_d65c78"/>
              </a:rPr>
              <a:t> "Deep Learning in Medical Image Analysis: A Survey." </a:t>
            </a:r>
            <a:r>
              <a:rPr lang="en-GB" sz="2000" b="0" i="1" dirty="0">
                <a:solidFill>
                  <a:srgbClr val="374151"/>
                </a:solidFill>
                <a:effectLst/>
                <a:latin typeface="__Inter_d65c78"/>
              </a:rPr>
              <a:t>Journal of Medical Systems</a:t>
            </a:r>
            <a:r>
              <a:rPr lang="en-GB" sz="2000" b="0" i="0" dirty="0">
                <a:solidFill>
                  <a:srgbClr val="374151"/>
                </a:solidFill>
                <a:effectLst/>
                <a:latin typeface="__Inter_d65c78"/>
              </a:rPr>
              <a:t>, 44(9), 1-18.</a:t>
            </a:r>
          </a:p>
          <a:p>
            <a:pPr marL="0" indent="0">
              <a:buNone/>
            </a:pPr>
            <a:endParaRPr lang="en-GB" sz="2000" b="0" i="0" dirty="0">
              <a:solidFill>
                <a:srgbClr val="374151"/>
              </a:solidFill>
              <a:effectLst/>
              <a:latin typeface="__Inter_d65c78"/>
            </a:endParaRPr>
          </a:p>
          <a:p>
            <a:pPr marL="0" indent="0">
              <a:buNone/>
            </a:pPr>
            <a:r>
              <a:rPr lang="en-GB" sz="2000" b="1" dirty="0">
                <a:solidFill>
                  <a:srgbClr val="374151"/>
                </a:solidFill>
                <a:latin typeface="__Inter_d65c78"/>
                <a:cs typeface="Times New Roman" panose="02020603050405020304" pitchFamily="18" charset="0"/>
              </a:rPr>
              <a:t>2.</a:t>
            </a:r>
            <a:r>
              <a:rPr lang="en-GB" sz="2000" b="1" i="0" dirty="0">
                <a:effectLst/>
                <a:latin typeface="Times New Roman" panose="02020603050405020304" pitchFamily="18" charset="0"/>
                <a:cs typeface="Times New Roman" panose="02020603050405020304" pitchFamily="18" charset="0"/>
              </a:rPr>
              <a:t>Bai, W., et al. (2023).</a:t>
            </a:r>
            <a:r>
              <a:rPr lang="en-GB" sz="2000" b="0" i="0" dirty="0">
                <a:solidFill>
                  <a:srgbClr val="374151"/>
                </a:solidFill>
                <a:effectLst/>
                <a:latin typeface="Times New Roman" panose="02020603050405020304" pitchFamily="18" charset="0"/>
                <a:cs typeface="Times New Roman" panose="02020603050405020304" pitchFamily="18" charset="0"/>
              </a:rPr>
              <a:t> "A Review of Deep Learning in Medical Imaging: Imaging, Pathology, and Radiology." </a:t>
            </a:r>
            <a:r>
              <a:rPr lang="en-GB" sz="2000" b="0" i="1" dirty="0">
                <a:solidFill>
                  <a:srgbClr val="374151"/>
                </a:solidFill>
                <a:effectLst/>
                <a:latin typeface="Times New Roman" panose="02020603050405020304" pitchFamily="18" charset="0"/>
                <a:cs typeface="Times New Roman" panose="02020603050405020304" pitchFamily="18" charset="0"/>
              </a:rPr>
              <a:t>Journal of Medical Imaging</a:t>
            </a:r>
            <a:r>
              <a:rPr lang="en-GB" sz="2000" b="0" i="0" dirty="0">
                <a:solidFill>
                  <a:srgbClr val="374151"/>
                </a:solidFill>
                <a:effectLst/>
                <a:latin typeface="Times New Roman" panose="02020603050405020304" pitchFamily="18" charset="0"/>
                <a:cs typeface="Times New Roman" panose="02020603050405020304" pitchFamily="18" charset="0"/>
              </a:rPr>
              <a:t>, 5(4), 1-12. </a:t>
            </a:r>
          </a:p>
          <a:p>
            <a:pPr marL="0" indent="0">
              <a:buNone/>
            </a:pPr>
            <a:endParaRPr lang="en-GB" sz="2000"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GB" sz="2000" b="1" i="0" dirty="0">
                <a:effectLst/>
                <a:latin typeface="__Inter_d65c78"/>
              </a:rPr>
              <a:t>3.Kumar, A., &amp; Gupta, R. (2022).</a:t>
            </a:r>
            <a:r>
              <a:rPr lang="en-GB" sz="2000" b="0" i="0" dirty="0">
                <a:solidFill>
                  <a:srgbClr val="374151"/>
                </a:solidFill>
                <a:effectLst/>
                <a:latin typeface="__Inter_d65c78"/>
              </a:rPr>
              <a:t> "Thyroid Disease Detection Using Machine Learning Techniques: A Review." </a:t>
            </a:r>
            <a:r>
              <a:rPr lang="en-GB" sz="2000" b="0" i="1" dirty="0">
                <a:solidFill>
                  <a:srgbClr val="374151"/>
                </a:solidFill>
                <a:effectLst/>
                <a:latin typeface="__Inter_d65c78"/>
              </a:rPr>
              <a:t>International Journal of Computer Applications</a:t>
            </a:r>
            <a:r>
              <a:rPr lang="en-GB" sz="2000" b="0" i="0" dirty="0">
                <a:solidFill>
                  <a:srgbClr val="374151"/>
                </a:solidFill>
                <a:effectLst/>
                <a:latin typeface="__Inter_d65c78"/>
              </a:rPr>
              <a:t>, 975, 1-6.</a:t>
            </a:r>
          </a:p>
          <a:p>
            <a:pPr marL="0" indent="0">
              <a:buNone/>
            </a:pPr>
            <a:endParaRPr lang="en-GB" sz="2000" b="0" i="0" dirty="0">
              <a:solidFill>
                <a:srgbClr val="374151"/>
              </a:solidFill>
              <a:effectLst/>
              <a:latin typeface="__Inter_d65c78"/>
            </a:endParaRPr>
          </a:p>
          <a:p>
            <a:pPr marL="0" indent="0">
              <a:buNone/>
            </a:pPr>
            <a:r>
              <a:rPr lang="en-GB" sz="2000" b="1" i="0" dirty="0">
                <a:effectLst/>
                <a:latin typeface="__Inter_d65c78"/>
              </a:rPr>
              <a:t>4.Zhang, Y., et al. (2022).</a:t>
            </a:r>
            <a:r>
              <a:rPr lang="en-GB" sz="2000" b="0" i="0" dirty="0">
                <a:solidFill>
                  <a:srgbClr val="374151"/>
                </a:solidFill>
                <a:effectLst/>
                <a:latin typeface="__Inter_d65c78"/>
              </a:rPr>
              <a:t> "IoT-Based Smart Healthcare System for Thyroid Disease Detection." </a:t>
            </a:r>
            <a:r>
              <a:rPr lang="en-GB" sz="2000" b="0" i="1" dirty="0">
                <a:solidFill>
                  <a:srgbClr val="374151"/>
                </a:solidFill>
                <a:effectLst/>
                <a:latin typeface="__Inter_d65c78"/>
              </a:rPr>
              <a:t>IEEE Internet of Things Journal</a:t>
            </a:r>
            <a:r>
              <a:rPr lang="en-GB" sz="2000" b="0" i="0" dirty="0">
                <a:solidFill>
                  <a:srgbClr val="374151"/>
                </a:solidFill>
                <a:effectLst/>
                <a:latin typeface="__Inter_d65c78"/>
              </a:rPr>
              <a:t>, 7(5), 4567-4575.</a:t>
            </a:r>
          </a:p>
          <a:p>
            <a:pPr marL="0" indent="0">
              <a:buNone/>
            </a:pPr>
            <a:endParaRPr lang="en-GB" sz="2000" b="0" i="0" dirty="0">
              <a:solidFill>
                <a:srgbClr val="374151"/>
              </a:solidFill>
              <a:effectLst/>
              <a:latin typeface="__Inter_d65c78"/>
            </a:endParaRPr>
          </a:p>
          <a:p>
            <a:pPr marL="0" indent="0">
              <a:buNone/>
            </a:pPr>
            <a:r>
              <a:rPr lang="en-GB" sz="2000" b="1" dirty="0">
                <a:solidFill>
                  <a:srgbClr val="374151"/>
                </a:solidFill>
                <a:latin typeface="__Inter_d65c78"/>
                <a:cs typeface="Times New Roman" panose="02020603050405020304" pitchFamily="18" charset="0"/>
              </a:rPr>
              <a:t>5.</a:t>
            </a:r>
            <a:r>
              <a:rPr lang="en-GB" sz="2000" b="1" i="0" dirty="0">
                <a:effectLst/>
                <a:latin typeface="__Inter_d65c78"/>
              </a:rPr>
              <a:t>Liu, Y., et al. (2022).</a:t>
            </a:r>
            <a:r>
              <a:rPr lang="en-GB" sz="2000" b="0" i="0" dirty="0">
                <a:solidFill>
                  <a:srgbClr val="374151"/>
                </a:solidFill>
                <a:effectLst/>
                <a:latin typeface="__Inter_d65c78"/>
              </a:rPr>
              <a:t> "Deep Learning for Thyroid Nodule Classification: A Systematic Review." </a:t>
            </a:r>
            <a:r>
              <a:rPr lang="en-GB" sz="2000" b="0" i="1" dirty="0">
                <a:solidFill>
                  <a:srgbClr val="374151"/>
                </a:solidFill>
                <a:effectLst/>
                <a:latin typeface="__Inter_d65c78"/>
              </a:rPr>
              <a:t>European Journal of Radiology</a:t>
            </a:r>
            <a:r>
              <a:rPr lang="en-GB" sz="2000" b="0" i="0" dirty="0">
                <a:solidFill>
                  <a:srgbClr val="374151"/>
                </a:solidFill>
                <a:effectLst/>
                <a:latin typeface="__Inter_d65c78"/>
              </a:rPr>
              <a:t>, 113, 1-10.</a:t>
            </a:r>
            <a:endParaRPr lang="en-IN" sz="2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410B689-2476-4CBC-A3B3-69748530BB9C}"/>
              </a:ext>
            </a:extLst>
          </p:cNvPr>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8322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977020" y="635860"/>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000" b="1" u="sng" dirty="0">
                <a:solidFill>
                  <a:srgbClr val="000000"/>
                </a:solidFill>
                <a:latin typeface="Times New Roman" panose="02020603050405020304" pitchFamily="18" charset="0"/>
                <a:ea typeface="Bebas Neue"/>
                <a:cs typeface="Times New Roman" panose="02020603050405020304" pitchFamily="18" charset="0"/>
                <a:sym typeface="Bebas Neue"/>
              </a:rPr>
              <a:t>CONCLUSION</a:t>
            </a:r>
          </a:p>
        </p:txBody>
      </p:sp>
      <p:sp>
        <p:nvSpPr>
          <p:cNvPr id="6" name="Google Shape;271;p35"/>
          <p:cNvSpPr txBox="1"/>
          <p:nvPr/>
        </p:nvSpPr>
        <p:spPr>
          <a:xfrm>
            <a:off x="107149" y="100007"/>
            <a:ext cx="1739742" cy="646300"/>
          </a:xfrm>
          <a:prstGeom prst="rect">
            <a:avLst/>
          </a:prstGeom>
          <a:noFill/>
          <a:ln>
            <a:noFill/>
          </a:ln>
        </p:spPr>
        <p:txBody>
          <a:bodyPr spcFirstLastPara="1" wrap="square" lIns="91425" tIns="91425" rIns="91425" bIns="91425" anchor="t" anchorCtr="0">
            <a:spAutoFit/>
          </a:bodyPr>
          <a:lstStyle/>
          <a:p>
            <a:endParaRPr lang="en-GB" sz="1500" dirty="0">
              <a:latin typeface="Overpass"/>
              <a:ea typeface="Overpass"/>
              <a:cs typeface="Overpass"/>
              <a:sym typeface="Overpass"/>
            </a:endParaRPr>
          </a:p>
          <a:p>
            <a:pPr marL="0" lvl="0" indent="0" algn="l" rtl="0">
              <a:spcBef>
                <a:spcPts val="0"/>
              </a:spcBef>
              <a:spcAft>
                <a:spcPts val="0"/>
              </a:spcAft>
              <a:buNone/>
            </a:pPr>
            <a:endParaRPr sz="1500" dirty="0">
              <a:latin typeface="Overpass"/>
              <a:ea typeface="Overpass"/>
              <a:cs typeface="Overpass"/>
              <a:sym typeface="Overpass"/>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utoShape 2" descr="THYROID DETECTION AND CLASSIFICATION USING DNN BASED ON HYBRID META-HEURISTIC AND LSTM TECHNIQ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TextBox 4"/>
          <p:cNvSpPr txBox="1"/>
          <p:nvPr/>
        </p:nvSpPr>
        <p:spPr>
          <a:xfrm>
            <a:off x="977020" y="2274838"/>
            <a:ext cx="9679428" cy="1938992"/>
          </a:xfrm>
          <a:prstGeom prst="rect">
            <a:avLst/>
          </a:prstGeom>
          <a:noFill/>
        </p:spPr>
        <p:txBody>
          <a:bodyPr wrap="square">
            <a:spAutoFit/>
          </a:bodyPr>
          <a:lstStyle/>
          <a:p>
            <a:pPr algn="just"/>
            <a:r>
              <a:rPr lang="en-IN" sz="2400" dirty="0"/>
              <a:t>In conclusion, this project successfully integrates deep learning and image processing techniques for thyroid disease detection using a </a:t>
            </a:r>
            <a:r>
              <a:rPr lang="en-IN" sz="2400" dirty="0" err="1"/>
              <a:t>Streamlit</a:t>
            </a:r>
            <a:r>
              <a:rPr lang="en-IN" sz="2400" dirty="0"/>
              <a:t>-based web interface. By leveraging models can be used to ensures accurate classification and </a:t>
            </a:r>
            <a:r>
              <a:rPr lang="en-IN" sz="2400" dirty="0" err="1"/>
              <a:t>tumor</a:t>
            </a:r>
            <a:r>
              <a:rPr lang="en-IN" sz="2400" dirty="0"/>
              <a:t> detection. The system provides real-time, user-friendly diagnosis, enhancing early detection and clinical decision-making.</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11E-A6EE-0562-607F-7C86CDF2263E}"/>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983B537-2B04-D7C4-AEA1-DDC52FA57EF9}"/>
              </a:ext>
            </a:extLst>
          </p:cNvPr>
          <p:cNvSpPr>
            <a:spLocks noGrp="1"/>
          </p:cNvSpPr>
          <p:nvPr>
            <p:ph idx="1"/>
          </p:nvPr>
        </p:nvSpPr>
        <p:spPr>
          <a:xfrm>
            <a:off x="3142083" y="2766218"/>
            <a:ext cx="5907833" cy="1325563"/>
          </a:xfrm>
        </p:spPr>
        <p:txBody>
          <a:bodyPr>
            <a:normAutofit fontScale="92500" lnSpcReduction="10000"/>
          </a:bodyPr>
          <a:lstStyle/>
          <a:p>
            <a:pPr marL="0" indent="0">
              <a:buNone/>
            </a:pPr>
            <a:r>
              <a:rPr lang="en-IN" sz="10000" dirty="0"/>
              <a:t>THANK YOU</a:t>
            </a:r>
          </a:p>
        </p:txBody>
      </p:sp>
    </p:spTree>
    <p:extLst>
      <p:ext uri="{BB962C8B-B14F-4D97-AF65-F5344CB8AC3E}">
        <p14:creationId xmlns:p14="http://schemas.microsoft.com/office/powerpoint/2010/main" val="220806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977020" y="457677"/>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000" b="1" u="sng" dirty="0">
                <a:solidFill>
                  <a:srgbClr val="000000"/>
                </a:solidFill>
                <a:latin typeface="Times New Roman" panose="02020603050405020304" pitchFamily="18" charset="0"/>
                <a:ea typeface="Bebas Neue"/>
                <a:cs typeface="Times New Roman" panose="02020603050405020304" pitchFamily="18" charset="0"/>
                <a:sym typeface="Bebas Neue"/>
              </a:rPr>
              <a:t>OBJECTIVES</a:t>
            </a:r>
          </a:p>
        </p:txBody>
      </p:sp>
      <p:sp>
        <p:nvSpPr>
          <p:cNvPr id="5" name="Google Shape;280;p36"/>
          <p:cNvSpPr txBox="1"/>
          <p:nvPr/>
        </p:nvSpPr>
        <p:spPr>
          <a:xfrm>
            <a:off x="1217233" y="1374690"/>
            <a:ext cx="10652052" cy="5062894"/>
          </a:xfrm>
          <a:prstGeom prst="rect">
            <a:avLst/>
          </a:prstGeom>
          <a:noFill/>
          <a:ln>
            <a:noFill/>
          </a:ln>
        </p:spPr>
        <p:txBody>
          <a:bodyPr spcFirstLastPara="1" wrap="square" lIns="91425" tIns="91425" rIns="91425" bIns="91425" anchor="t" anchorCtr="0">
            <a:spAutoFit/>
          </a:bodyPr>
          <a:lstStyle/>
          <a:p>
            <a:pPr algn="just">
              <a:lnSpc>
                <a:spcPct val="150000"/>
              </a:lnSpc>
              <a:spcBef>
                <a:spcPts val="600"/>
              </a:spcBef>
            </a:pPr>
            <a:r>
              <a:rPr lang="en-IN" sz="2400" dirty="0">
                <a:solidFill>
                  <a:schemeClr val="tx1"/>
                </a:solidFill>
                <a:latin typeface="Times New Roman" pitchFamily="18" charset="0"/>
                <a:cs typeface="Times New Roman" panose="02020603050405020304" pitchFamily="18" charset="0"/>
              </a:rPr>
              <a:t>Develop an AI-powered system to detect thyroid diseases and </a:t>
            </a:r>
            <a:r>
              <a:rPr lang="en-IN" sz="2400" dirty="0" err="1">
                <a:solidFill>
                  <a:schemeClr val="tx1"/>
                </a:solidFill>
                <a:latin typeface="Times New Roman" panose="02020603050405020304" pitchFamily="18" charset="0"/>
                <a:cs typeface="Times New Roman" panose="02020603050405020304" pitchFamily="18" charset="0"/>
              </a:rPr>
              <a:t>tumors</a:t>
            </a:r>
            <a:r>
              <a:rPr lang="en-IN" sz="2400" dirty="0">
                <a:solidFill>
                  <a:schemeClr val="tx1"/>
                </a:solidFill>
                <a:latin typeface="Times New Roman" panose="02020603050405020304" pitchFamily="18" charset="0"/>
                <a:cs typeface="Times New Roman" panose="02020603050405020304" pitchFamily="18" charset="0"/>
              </a:rPr>
              <a:t> using deep learning and image processing techniques for accurate </a:t>
            </a:r>
            <a:r>
              <a:rPr lang="en-IN" sz="2400" dirty="0" err="1">
                <a:solidFill>
                  <a:schemeClr val="tx1"/>
                </a:solidFill>
                <a:latin typeface="Times New Roman" panose="02020603050405020304" pitchFamily="18" charset="0"/>
                <a:cs typeface="Times New Roman" panose="02020603050405020304" pitchFamily="18" charset="0"/>
              </a:rPr>
              <a:t>classification.</a:t>
            </a:r>
            <a:r>
              <a:rPr lang="en-IN" sz="2400" dirty="0" err="1">
                <a:latin typeface="Times New Roman" pitchFamily="18" charset="0"/>
                <a:cs typeface="Times New Roman" pitchFamily="18" charset="0"/>
              </a:rPr>
              <a:t>enhance</a:t>
            </a:r>
            <a:r>
              <a:rPr lang="en-IN" sz="2400" dirty="0">
                <a:latin typeface="Times New Roman" pitchFamily="18" charset="0"/>
                <a:cs typeface="Times New Roman" pitchFamily="18" charset="0"/>
              </a:rPr>
              <a:t> diagnostic accuracy by integrating advanced models Hybrid LSTM-CNN for efficient feature extraction and </a:t>
            </a:r>
            <a:r>
              <a:rPr lang="en-IN" sz="2400" dirty="0" err="1">
                <a:latin typeface="Times New Roman" pitchFamily="18" charset="0"/>
                <a:cs typeface="Times New Roman" pitchFamily="18" charset="0"/>
              </a:rPr>
              <a:t>classification.Provide</a:t>
            </a:r>
            <a:r>
              <a:rPr lang="en-IN" sz="2400" dirty="0">
                <a:latin typeface="Times New Roman" pitchFamily="18" charset="0"/>
                <a:cs typeface="Times New Roman" pitchFamily="18" charset="0"/>
              </a:rPr>
              <a:t> a real-time, user-friendly interface using </a:t>
            </a:r>
            <a:r>
              <a:rPr lang="en-IN" sz="2400" dirty="0" err="1">
                <a:latin typeface="Times New Roman" pitchFamily="18" charset="0"/>
                <a:cs typeface="Times New Roman" pitchFamily="18" charset="0"/>
              </a:rPr>
              <a:t>Streamlit</a:t>
            </a:r>
            <a:r>
              <a:rPr lang="en-IN" sz="2400" dirty="0">
                <a:latin typeface="Times New Roman" pitchFamily="18" charset="0"/>
                <a:cs typeface="Times New Roman" pitchFamily="18" charset="0"/>
              </a:rPr>
              <a:t>, allowing users to easily upload ultrasound images and receive instant diagnosis </a:t>
            </a:r>
            <a:r>
              <a:rPr lang="en-IN" sz="2400" dirty="0" err="1">
                <a:latin typeface="Times New Roman" pitchFamily="18" charset="0"/>
                <a:cs typeface="Times New Roman" pitchFamily="18" charset="0"/>
              </a:rPr>
              <a:t>results.</a:t>
            </a:r>
            <a:r>
              <a:rPr lang="en-IN" sz="2400" dirty="0" err="1">
                <a:solidFill>
                  <a:schemeClr val="tx1"/>
                </a:solidFill>
                <a:latin typeface="Times New Roman" pitchFamily="18" charset="0"/>
                <a:cs typeface="Times New Roman" pitchFamily="18" charset="0"/>
              </a:rPr>
              <a:t>Improve</a:t>
            </a:r>
            <a:r>
              <a:rPr lang="en-IN" sz="2400" dirty="0">
                <a:solidFill>
                  <a:schemeClr val="tx1"/>
                </a:solidFill>
                <a:latin typeface="Times New Roman" pitchFamily="18" charset="0"/>
                <a:cs typeface="Times New Roman" pitchFamily="18" charset="0"/>
              </a:rPr>
              <a:t> accessibility of thyroid disease detection by offering an </a:t>
            </a:r>
            <a:r>
              <a:rPr lang="en-IN" sz="2400" dirty="0" err="1">
                <a:solidFill>
                  <a:schemeClr val="tx1"/>
                </a:solidFill>
                <a:latin typeface="Times New Roman" pitchFamily="18" charset="0"/>
                <a:cs typeface="Times New Roman" pitchFamily="18" charset="0"/>
              </a:rPr>
              <a:t>automated,expert</a:t>
            </a:r>
            <a:r>
              <a:rPr lang="en-IN" sz="2400" dirty="0">
                <a:solidFill>
                  <a:schemeClr val="tx1"/>
                </a:solidFill>
                <a:latin typeface="Times New Roman" pitchFamily="18" charset="0"/>
                <a:cs typeface="Times New Roman" pitchFamily="18" charset="0"/>
              </a:rPr>
              <a:t>-independent system suitable for diverse healthcare settings, including remote areas.</a:t>
            </a:r>
          </a:p>
          <a:p>
            <a:pPr algn="just">
              <a:buFont typeface="Wingdings" panose="05000000000000000000" pitchFamily="2" charset="2"/>
              <a:buChar char="v"/>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977020" y="635860"/>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000" b="1" u="sng" dirty="0">
                <a:solidFill>
                  <a:srgbClr val="000000"/>
                </a:solidFill>
                <a:latin typeface="Times New Roman" panose="02020603050405020304" pitchFamily="18" charset="0"/>
                <a:ea typeface="Bebas Neue"/>
                <a:cs typeface="Times New Roman" panose="02020603050405020304" pitchFamily="18" charset="0"/>
                <a:sym typeface="Bebas Neue"/>
              </a:rPr>
              <a:t>PROBLEM STATEMENT </a:t>
            </a:r>
          </a:p>
        </p:txBody>
      </p:sp>
      <p:sp>
        <p:nvSpPr>
          <p:cNvPr id="5" name="Google Shape;280;p36"/>
          <p:cNvSpPr txBox="1"/>
          <p:nvPr/>
        </p:nvSpPr>
        <p:spPr>
          <a:xfrm>
            <a:off x="977020" y="1607695"/>
            <a:ext cx="10652052" cy="2400627"/>
          </a:xfrm>
          <a:prstGeom prst="rect">
            <a:avLst/>
          </a:prstGeom>
          <a:noFill/>
          <a:ln>
            <a:noFill/>
          </a:ln>
        </p:spPr>
        <p:txBody>
          <a:bodyPr spcFirstLastPara="1" wrap="square" lIns="91425" tIns="91425" rIns="91425" bIns="91425" anchor="t" anchorCtr="0">
            <a:spAutoFit/>
          </a:bodyPr>
          <a:lstStyle/>
          <a:p>
            <a:pPr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cs typeface="Times New Roman" panose="02020603050405020304" pitchFamily="18" charset="0"/>
              </a:rPr>
              <a:t>M</a:t>
            </a:r>
            <a:r>
              <a:rPr lang="en-IN" sz="2400" dirty="0"/>
              <a:t>anual thyroid disease detection from ultrasound images is time-consuming and prone to human error, leading to delayed and inaccurate diagnoses.</a:t>
            </a:r>
          </a:p>
          <a:p>
            <a:pPr algn="just"/>
            <a:endParaRPr lang="en-US" sz="2400" dirty="0"/>
          </a:p>
          <a:p>
            <a:pPr algn="just">
              <a:buFont typeface="Wingdings" panose="05000000000000000000" pitchFamily="2" charset="2"/>
              <a:buChar char="v"/>
            </a:pPr>
            <a:r>
              <a:rPr lang="en-IN" sz="2400" dirty="0"/>
              <a:t>Many existing diagnostic tools require expert radiologists, making thyroid disease detection inaccessible in remote and underdeveloped healthcare settings.</a:t>
            </a:r>
          </a:p>
          <a:p>
            <a:pPr algn="just">
              <a:buFont typeface="Wingdings" panose="05000000000000000000" pitchFamily="2" charset="2"/>
              <a:buChar char="v"/>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7" name="Google Shape;272;p35"/>
          <p:cNvSpPr txBox="1"/>
          <p:nvPr/>
        </p:nvSpPr>
        <p:spPr>
          <a:xfrm>
            <a:off x="11653719" y="97030"/>
            <a:ext cx="431132"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dirty="0">
              <a:latin typeface="Overpass"/>
              <a:ea typeface="Overpass"/>
              <a:cs typeface="Overpass"/>
              <a:sym typeface="Overpass"/>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977020" y="635860"/>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u="sng" dirty="0">
                <a:solidFill>
                  <a:srgbClr val="000000"/>
                </a:solidFill>
                <a:latin typeface="Times New Roman" panose="02020603050405020304" pitchFamily="18" charset="0"/>
                <a:ea typeface="Bebas Neue"/>
                <a:cs typeface="Times New Roman" panose="02020603050405020304" pitchFamily="18" charset="0"/>
                <a:sym typeface="Bebas Neue"/>
              </a:rPr>
              <a:t>E</a:t>
            </a:r>
            <a:r>
              <a:rPr lang="en-IN" sz="4000" b="1" u="sng" dirty="0">
                <a:solidFill>
                  <a:srgbClr val="000000"/>
                </a:solidFill>
                <a:latin typeface="Times New Roman" panose="02020603050405020304" pitchFamily="18" charset="0"/>
                <a:ea typeface="Bebas Neue"/>
                <a:cs typeface="Times New Roman" panose="02020603050405020304" pitchFamily="18" charset="0"/>
                <a:sym typeface="Bebas Neue"/>
              </a:rPr>
              <a:t>XISTING SYSTEMS</a:t>
            </a:r>
          </a:p>
        </p:txBody>
      </p:sp>
      <p:sp>
        <p:nvSpPr>
          <p:cNvPr id="5" name="Google Shape;280;p36"/>
          <p:cNvSpPr txBox="1"/>
          <p:nvPr/>
        </p:nvSpPr>
        <p:spPr>
          <a:xfrm>
            <a:off x="924429" y="1490023"/>
            <a:ext cx="10625419" cy="4616618"/>
          </a:xfrm>
          <a:prstGeom prst="rect">
            <a:avLst/>
          </a:prstGeom>
          <a:noFill/>
          <a:ln>
            <a:noFill/>
          </a:ln>
        </p:spPr>
        <p:txBody>
          <a:bodyPr spcFirstLastPara="1" wrap="square" lIns="91425" tIns="91425" rIns="91425" bIns="91425" anchor="t" anchorCtr="0">
            <a:spAutoFit/>
          </a:bodyPr>
          <a:lstStyle/>
          <a:p>
            <a:pPr marL="342900" indent="-342900" algn="just">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The</a:t>
            </a:r>
            <a:r>
              <a:rPr lang="en-US" sz="2400" dirty="0"/>
              <a:t> Existing systems often have low accuracy in detecting thyroid diseases from ultrasound images, as they rely on traditional image processing methods that fail to capture subtle patterns and complexities in the images.</a:t>
            </a:r>
          </a:p>
          <a:p>
            <a:pPr algn="just"/>
            <a:endParaRPr lang="en-US" sz="2400" dirty="0"/>
          </a:p>
          <a:p>
            <a:pPr marL="342900" indent="-342900" algn="just">
              <a:buFont typeface="Wingdings" panose="05000000000000000000" pitchFamily="2" charset="2"/>
              <a:buChar char="v"/>
            </a:pPr>
            <a:r>
              <a:rPr lang="en-US" sz="2400" dirty="0"/>
              <a:t>Many current systems do not specifically identify thyroid tumors, leading to a lack of precision in diagnosing the disease and overlooking critical tumor detection in medical images.</a:t>
            </a:r>
          </a:p>
          <a:p>
            <a:pPr algn="just"/>
            <a:endParaRPr lang="en-US" sz="2400" dirty="0"/>
          </a:p>
          <a:p>
            <a:pPr marL="342900" indent="-342900" algn="just">
              <a:buFont typeface="Wingdings" panose="05000000000000000000" pitchFamily="2" charset="2"/>
              <a:buChar char="v"/>
            </a:pPr>
            <a:r>
              <a:rPr lang="en-US" sz="2400" dirty="0"/>
              <a:t>Existing solutions typically use outdated or less efficient deep learning models, resulting in poor classification performance and limited ability to distinguish between different types of thyroid diseases.</a:t>
            </a:r>
          </a:p>
          <a:p>
            <a:pPr algn="just"/>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361557" y="199057"/>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u="sng" dirty="0">
                <a:solidFill>
                  <a:srgbClr val="000000"/>
                </a:solidFill>
                <a:latin typeface="Times New Roman" panose="02020603050405020304" pitchFamily="18" charset="0"/>
                <a:ea typeface="Bebas Neue"/>
                <a:cs typeface="Times New Roman" panose="02020603050405020304" pitchFamily="18" charset="0"/>
                <a:sym typeface="Bebas Neue"/>
              </a:rPr>
              <a:t>PROPOSED</a:t>
            </a:r>
            <a:r>
              <a:rPr lang="en-IN" sz="4000" b="1" u="sng" dirty="0">
                <a:solidFill>
                  <a:srgbClr val="000000"/>
                </a:solidFill>
                <a:latin typeface="Times New Roman" panose="02020603050405020304" pitchFamily="18" charset="0"/>
                <a:ea typeface="Bebas Neue"/>
                <a:cs typeface="Times New Roman" panose="02020603050405020304" pitchFamily="18" charset="0"/>
                <a:sym typeface="Bebas Neue"/>
              </a:rPr>
              <a:t> SYSTEM</a:t>
            </a:r>
          </a:p>
        </p:txBody>
      </p:sp>
      <p:sp>
        <p:nvSpPr>
          <p:cNvPr id="5" name="Google Shape;280;p36"/>
          <p:cNvSpPr txBox="1"/>
          <p:nvPr/>
        </p:nvSpPr>
        <p:spPr>
          <a:xfrm>
            <a:off x="769962" y="1061811"/>
            <a:ext cx="10625419" cy="5170616"/>
          </a:xfrm>
          <a:prstGeom prst="rect">
            <a:avLst/>
          </a:prstGeom>
          <a:noFill/>
          <a:ln>
            <a:noFill/>
          </a:ln>
        </p:spPr>
        <p:txBody>
          <a:bodyPr spcFirstLastPara="1" wrap="square" lIns="91425" tIns="91425" rIns="91425" bIns="91425" anchor="t" anchorCtr="0">
            <a:spAutoFit/>
          </a:bodyPr>
          <a:lstStyle/>
          <a:p>
            <a:pPr marL="342900" indent="-342900" algn="just">
              <a:lnSpc>
                <a:spcPct val="150000"/>
              </a:lnSpc>
              <a:buFont typeface="Wingdings" panose="05000000000000000000" pitchFamily="2" charset="2"/>
              <a:buChar char="v"/>
            </a:pPr>
            <a:r>
              <a:rPr lang="en-IN" sz="2400" dirty="0">
                <a:latin typeface="Times New Roman" pitchFamily="18" charset="0"/>
                <a:cs typeface="Times New Roman" pitchFamily="18" charset="0"/>
              </a:rPr>
              <a:t>The system improves thyroid disease detection using deep learning models.</a:t>
            </a:r>
          </a:p>
          <a:p>
            <a:pPr marL="342900" indent="-342900" algn="just">
              <a:lnSpc>
                <a:spcPct val="150000"/>
              </a:lnSpc>
              <a:buFont typeface="Wingdings" panose="05000000000000000000" pitchFamily="2" charset="2"/>
              <a:buChar char="v"/>
            </a:pPr>
            <a:r>
              <a:rPr lang="en-IN" sz="2400" dirty="0">
                <a:latin typeface="Times New Roman" pitchFamily="18" charset="0"/>
                <a:cs typeface="Times New Roman" pitchFamily="18" charset="0"/>
              </a:rPr>
              <a:t>Advanced image processing techniques like noise filtering, segmentation, and feature extraction ensure accurate </a:t>
            </a:r>
            <a:r>
              <a:rPr lang="en-IN" sz="2400" dirty="0" err="1">
                <a:latin typeface="Times New Roman" pitchFamily="18" charset="0"/>
                <a:cs typeface="Times New Roman" pitchFamily="18" charset="0"/>
              </a:rPr>
              <a:t>tumor</a:t>
            </a:r>
            <a:r>
              <a:rPr lang="en-IN" sz="2400" dirty="0">
                <a:latin typeface="Times New Roman" pitchFamily="18" charset="0"/>
                <a:cs typeface="Times New Roman" pitchFamily="18" charset="0"/>
              </a:rPr>
              <a:t> predictions.</a:t>
            </a:r>
          </a:p>
          <a:p>
            <a:pPr marL="342900" indent="-342900" algn="just">
              <a:lnSpc>
                <a:spcPct val="150000"/>
              </a:lnSpc>
              <a:buFont typeface="Wingdings" panose="05000000000000000000" pitchFamily="2" charset="2"/>
              <a:buChar char="v"/>
            </a:pPr>
            <a:r>
              <a:rPr lang="en-IN" sz="2400" dirty="0">
                <a:latin typeface="Times New Roman" pitchFamily="18" charset="0"/>
                <a:cs typeface="Times New Roman" pitchFamily="18" charset="0"/>
              </a:rPr>
              <a:t>The project automates early thyroid disease detection, reducing human errors and improving diagnostic reliability.</a:t>
            </a:r>
          </a:p>
          <a:p>
            <a:pPr marL="342900" indent="-342900" algn="just">
              <a:lnSpc>
                <a:spcPct val="150000"/>
              </a:lnSpc>
              <a:buFont typeface="Wingdings" panose="05000000000000000000" pitchFamily="2" charset="2"/>
              <a:buChar char="v"/>
            </a:pPr>
            <a:r>
              <a:rPr lang="en-IN" sz="2400" dirty="0">
                <a:latin typeface="Times New Roman" pitchFamily="18" charset="0"/>
                <a:cs typeface="Times New Roman" pitchFamily="18" charset="0"/>
              </a:rPr>
              <a:t>It detects </a:t>
            </a:r>
            <a:r>
              <a:rPr lang="en-IN" sz="2400" dirty="0" err="1">
                <a:latin typeface="Times New Roman" pitchFamily="18" charset="0"/>
                <a:cs typeface="Times New Roman" pitchFamily="18" charset="0"/>
              </a:rPr>
              <a:t>tumor</a:t>
            </a:r>
            <a:r>
              <a:rPr lang="en-IN" sz="2400" dirty="0">
                <a:latin typeface="Times New Roman" pitchFamily="18" charset="0"/>
                <a:cs typeface="Times New Roman" pitchFamily="18" charset="0"/>
              </a:rPr>
              <a:t>-related concerns from ultrasound images, providing accurate identification of thyroid abnormalities.</a:t>
            </a:r>
          </a:p>
          <a:p>
            <a:pPr marL="342900" indent="-342900" algn="just">
              <a:lnSpc>
                <a:spcPct val="150000"/>
              </a:lnSpc>
              <a:buFont typeface="Wingdings" panose="05000000000000000000" pitchFamily="2" charset="2"/>
              <a:buChar char="v"/>
            </a:pPr>
            <a:r>
              <a:rPr lang="en-IN" sz="2400" dirty="0">
                <a:latin typeface="Times New Roman" pitchFamily="18" charset="0"/>
                <a:cs typeface="Times New Roman" pitchFamily="18" charset="0"/>
              </a:rPr>
              <a:t>Various Performance metrics can be used to ensure reliable thyroid disease classification and improve diagnostics.</a:t>
            </a: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107148" y="149943"/>
            <a:ext cx="6870011" cy="7732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000000"/>
                </a:solidFill>
                <a:latin typeface="Times New Roman" panose="02020603050405020304" pitchFamily="18" charset="0"/>
                <a:ea typeface="Bebas Neue"/>
                <a:cs typeface="Times New Roman" panose="02020603050405020304" pitchFamily="18" charset="0"/>
                <a:sym typeface="Bebas Neue"/>
              </a:rPr>
              <a:t>LITERATURE SURVEY</a:t>
            </a:r>
          </a:p>
          <a:p>
            <a:pPr marL="0" lvl="0" indent="0" algn="l" rtl="0">
              <a:spcBef>
                <a:spcPts val="0"/>
              </a:spcBef>
              <a:spcAft>
                <a:spcPts val="0"/>
              </a:spcAft>
              <a:buNone/>
            </a:pPr>
            <a:endParaRPr lang="en-IN" sz="4000" b="1" dirty="0">
              <a:solidFill>
                <a:srgbClr val="000000"/>
              </a:solidFill>
              <a:latin typeface="Times New Roman" panose="02020603050405020304" pitchFamily="18" charset="0"/>
              <a:ea typeface="Bebas Neue"/>
              <a:cs typeface="Times New Roman" panose="02020603050405020304" pitchFamily="18" charset="0"/>
              <a:sym typeface="Bebas Neue"/>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0" name="Content Placeholder 12"/>
          <p:cNvGraphicFramePr>
            <a:graphicFrameLocks noGrp="1"/>
          </p:cNvGraphicFramePr>
          <p:nvPr>
            <p:ph idx="1"/>
            <p:extLst>
              <p:ext uri="{D42A27DB-BD31-4B8C-83A1-F6EECF244321}">
                <p14:modId xmlns:p14="http://schemas.microsoft.com/office/powerpoint/2010/main" val="4139452389"/>
              </p:ext>
            </p:extLst>
          </p:nvPr>
        </p:nvGraphicFramePr>
        <p:xfrm>
          <a:off x="265409" y="779196"/>
          <a:ext cx="11217701" cy="5850205"/>
        </p:xfrm>
        <a:graphic>
          <a:graphicData uri="http://schemas.openxmlformats.org/drawingml/2006/table">
            <a:tbl>
              <a:tblPr firstRow="1" bandRow="1">
                <a:tableStyleId>{5940675A-B579-460E-94D1-54222C63F5DA}</a:tableStyleId>
              </a:tblPr>
              <a:tblGrid>
                <a:gridCol w="686150">
                  <a:extLst>
                    <a:ext uri="{9D8B030D-6E8A-4147-A177-3AD203B41FA5}">
                      <a16:colId xmlns:a16="http://schemas.microsoft.com/office/drawing/2014/main" val="20000"/>
                    </a:ext>
                  </a:extLst>
                </a:gridCol>
                <a:gridCol w="1964854">
                  <a:extLst>
                    <a:ext uri="{9D8B030D-6E8A-4147-A177-3AD203B41FA5}">
                      <a16:colId xmlns:a16="http://schemas.microsoft.com/office/drawing/2014/main" val="20001"/>
                    </a:ext>
                  </a:extLst>
                </a:gridCol>
                <a:gridCol w="707281">
                  <a:extLst>
                    <a:ext uri="{9D8B030D-6E8A-4147-A177-3AD203B41FA5}">
                      <a16:colId xmlns:a16="http://schemas.microsoft.com/office/drawing/2014/main" val="20002"/>
                    </a:ext>
                  </a:extLst>
                </a:gridCol>
                <a:gridCol w="1964854">
                  <a:extLst>
                    <a:ext uri="{9D8B030D-6E8A-4147-A177-3AD203B41FA5}">
                      <a16:colId xmlns:a16="http://schemas.microsoft.com/office/drawing/2014/main" val="20003"/>
                    </a:ext>
                  </a:extLst>
                </a:gridCol>
                <a:gridCol w="1964854">
                  <a:extLst>
                    <a:ext uri="{9D8B030D-6E8A-4147-A177-3AD203B41FA5}">
                      <a16:colId xmlns:a16="http://schemas.microsoft.com/office/drawing/2014/main" val="20004"/>
                    </a:ext>
                  </a:extLst>
                </a:gridCol>
                <a:gridCol w="1964854">
                  <a:extLst>
                    <a:ext uri="{9D8B030D-6E8A-4147-A177-3AD203B41FA5}">
                      <a16:colId xmlns:a16="http://schemas.microsoft.com/office/drawing/2014/main" val="20005"/>
                    </a:ext>
                  </a:extLst>
                </a:gridCol>
                <a:gridCol w="1964854">
                  <a:extLst>
                    <a:ext uri="{9D8B030D-6E8A-4147-A177-3AD203B41FA5}">
                      <a16:colId xmlns:a16="http://schemas.microsoft.com/office/drawing/2014/main" val="20006"/>
                    </a:ext>
                  </a:extLst>
                </a:gridCol>
              </a:tblGrid>
              <a:tr h="401141">
                <a:tc>
                  <a:txBody>
                    <a:bodyPr/>
                    <a:lstStyle/>
                    <a:p>
                      <a:r>
                        <a:rPr lang="en-GB" sz="1600" dirty="0" err="1"/>
                        <a:t>S.No</a:t>
                      </a:r>
                      <a:endParaRPr lang="en-IN" sz="1600" dirty="0"/>
                    </a:p>
                  </a:txBody>
                  <a:tcPr/>
                </a:tc>
                <a:tc>
                  <a:txBody>
                    <a:bodyPr/>
                    <a:lstStyle/>
                    <a:p>
                      <a:r>
                        <a:rPr lang="en-GB" sz="1600" dirty="0"/>
                        <a:t>Title</a:t>
                      </a:r>
                      <a:endParaRPr lang="en-IN" sz="1600" dirty="0"/>
                    </a:p>
                  </a:txBody>
                  <a:tcPr/>
                </a:tc>
                <a:tc>
                  <a:txBody>
                    <a:bodyPr/>
                    <a:lstStyle/>
                    <a:p>
                      <a:r>
                        <a:rPr lang="en-GB" sz="1600" dirty="0"/>
                        <a:t>Year</a:t>
                      </a:r>
                      <a:endParaRPr lang="en-IN" sz="1600" dirty="0"/>
                    </a:p>
                  </a:txBody>
                  <a:tcPr/>
                </a:tc>
                <a:tc>
                  <a:txBody>
                    <a:bodyPr/>
                    <a:lstStyle/>
                    <a:p>
                      <a:r>
                        <a:rPr lang="en-GB" sz="1600" dirty="0"/>
                        <a:t>Author</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Overview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Merits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Demerits</a:t>
                      </a:r>
                    </a:p>
                  </a:txBody>
                  <a:tcPr/>
                </a:tc>
                <a:extLst>
                  <a:ext uri="{0D108BD9-81ED-4DB2-BD59-A6C34878D82A}">
                    <a16:rowId xmlns:a16="http://schemas.microsoft.com/office/drawing/2014/main" val="10000"/>
                  </a:ext>
                </a:extLst>
              </a:tr>
              <a:tr h="1496629">
                <a:tc>
                  <a:txBody>
                    <a:bodyPr/>
                    <a:lstStyle/>
                    <a:p>
                      <a:pPr algn="ctr"/>
                      <a:endParaRPr lang="en-IN" sz="1600" dirty="0"/>
                    </a:p>
                    <a:p>
                      <a:pPr algn="ctr"/>
                      <a:endParaRPr lang="en-IN" sz="1600" dirty="0"/>
                    </a:p>
                    <a:p>
                      <a:pPr algn="l"/>
                      <a:r>
                        <a:rPr lang="en-IN" sz="1600" dirty="0"/>
                        <a:t>1.</a:t>
                      </a:r>
                    </a:p>
                  </a:txBody>
                  <a:tcPr/>
                </a:tc>
                <a:tc>
                  <a:txBody>
                    <a:bodyPr/>
                    <a:lstStyle/>
                    <a:p>
                      <a:r>
                        <a:rPr lang="en-US" sz="1600" dirty="0"/>
                        <a:t>Efficient Deep Learning Framework for Thyroid Nodules Classification" – L. Zhang, K. Zhao</a:t>
                      </a:r>
                      <a:endParaRPr lang="en-GB" sz="1600" dirty="0"/>
                    </a:p>
                  </a:txBody>
                  <a:tcPr anchor="ctr"/>
                </a:tc>
                <a:tc>
                  <a:txBody>
                    <a:bodyPr/>
                    <a:lstStyle/>
                    <a:p>
                      <a:endParaRPr lang="en-IN" sz="1600" dirty="0"/>
                    </a:p>
                    <a:p>
                      <a:endParaRPr lang="en-IN" sz="1600" dirty="0"/>
                    </a:p>
                    <a:p>
                      <a:r>
                        <a:rPr lang="en-IN" sz="1600" dirty="0"/>
                        <a:t>2024</a:t>
                      </a:r>
                    </a:p>
                  </a:txBody>
                  <a:tcPr/>
                </a:tc>
                <a:tc>
                  <a:txBody>
                    <a:bodyPr/>
                    <a:lstStyle/>
                    <a:p>
                      <a:r>
                        <a:rPr lang="en-IN" sz="1600" dirty="0"/>
                        <a:t>L. Zhang;</a:t>
                      </a:r>
                      <a:r>
                        <a:rPr lang="en-IN" sz="1600" baseline="0" dirty="0"/>
                        <a:t> </a:t>
                      </a:r>
                      <a:r>
                        <a:rPr lang="en-IN" sz="1600" dirty="0"/>
                        <a:t>K. Zhao</a:t>
                      </a:r>
                    </a:p>
                  </a:txBody>
                  <a:tcPr anchor="ctr"/>
                </a:tc>
                <a:tc>
                  <a:txBody>
                    <a:bodyPr/>
                    <a:lstStyle/>
                    <a:p>
                      <a:r>
                        <a:rPr lang="en-US" sz="1600" dirty="0"/>
                        <a:t>CNN and </a:t>
                      </a:r>
                      <a:r>
                        <a:rPr lang="en-US" sz="1600" dirty="0" err="1"/>
                        <a:t>ResNet</a:t>
                      </a:r>
                      <a:r>
                        <a:rPr lang="en-US" sz="1600" dirty="0"/>
                        <a:t> used for fast and efficient detection</a:t>
                      </a:r>
                      <a:endParaRPr lang="en-GB" sz="1600" dirty="0"/>
                    </a:p>
                  </a:txBody>
                  <a:tcPr anchor="ctr"/>
                </a:tc>
                <a:tc>
                  <a:txBody>
                    <a:bodyPr/>
                    <a:lstStyle/>
                    <a:p>
                      <a:r>
                        <a:rPr lang="en-IN" sz="1600" dirty="0"/>
                        <a:t>Fast diagnosis</a:t>
                      </a:r>
                      <a:endParaRPr lang="en-GB" sz="1600" dirty="0"/>
                    </a:p>
                  </a:txBody>
                  <a:tcPr anchor="ctr"/>
                </a:tc>
                <a:tc>
                  <a:txBody>
                    <a:bodyPr/>
                    <a:lstStyle/>
                    <a:p>
                      <a:r>
                        <a:rPr lang="en-GB" sz="1600" dirty="0"/>
                        <a:t>Requires GPU for Computation</a:t>
                      </a:r>
                    </a:p>
                  </a:txBody>
                  <a:tcPr anchor="ctr"/>
                </a:tc>
                <a:extLst>
                  <a:ext uri="{0D108BD9-81ED-4DB2-BD59-A6C34878D82A}">
                    <a16:rowId xmlns:a16="http://schemas.microsoft.com/office/drawing/2014/main" val="10001"/>
                  </a:ext>
                </a:extLst>
              </a:tr>
              <a:tr h="2154115">
                <a:tc>
                  <a:txBody>
                    <a:bodyPr/>
                    <a:lstStyle/>
                    <a:p>
                      <a:endParaRPr lang="en-IN" sz="1600" dirty="0"/>
                    </a:p>
                    <a:p>
                      <a:endParaRPr lang="en-IN" sz="1600" dirty="0"/>
                    </a:p>
                    <a:p>
                      <a:endParaRPr lang="en-IN" sz="1600" dirty="0"/>
                    </a:p>
                    <a:p>
                      <a:r>
                        <a:rPr lang="en-IN" sz="1600" dirty="0"/>
                        <a:t>2.</a:t>
                      </a:r>
                    </a:p>
                  </a:txBody>
                  <a:tcPr/>
                </a:tc>
                <a:tc>
                  <a:txBody>
                    <a:bodyPr/>
                    <a:lstStyle/>
                    <a:p>
                      <a:r>
                        <a:rPr lang="en-US" sz="1600" dirty="0"/>
                        <a:t>Attention-Based CNN for Thyroid Classification</a:t>
                      </a:r>
                      <a:endParaRPr lang="en-GB" sz="1600" dirty="0"/>
                    </a:p>
                  </a:txBody>
                  <a:tcPr anchor="ctr"/>
                </a:tc>
                <a:tc>
                  <a:txBody>
                    <a:bodyPr/>
                    <a:lstStyle/>
                    <a:p>
                      <a:endParaRPr lang="en-IN" sz="1600" dirty="0"/>
                    </a:p>
                    <a:p>
                      <a:endParaRPr lang="en-IN" sz="1600" dirty="0"/>
                    </a:p>
                    <a:p>
                      <a:endParaRPr lang="en-IN" sz="1600" dirty="0"/>
                    </a:p>
                    <a:p>
                      <a:r>
                        <a:rPr lang="en-IN" sz="1600" dirty="0"/>
                        <a:t>2024</a:t>
                      </a:r>
                    </a:p>
                  </a:txBody>
                  <a:tcPr/>
                </a:tc>
                <a:tc>
                  <a:txBody>
                    <a:bodyPr/>
                    <a:lstStyle/>
                    <a:p>
                      <a:r>
                        <a:rPr lang="en-IN" sz="1600" dirty="0"/>
                        <a:t>S. Sharma, V. </a:t>
                      </a:r>
                      <a:r>
                        <a:rPr lang="en-IN" sz="1600" dirty="0" err="1"/>
                        <a:t>Kapoor</a:t>
                      </a:r>
                      <a:endParaRPr lang="en-IN" sz="1600" dirty="0"/>
                    </a:p>
                  </a:txBody>
                  <a:tcPr anchor="ctr"/>
                </a:tc>
                <a:tc>
                  <a:txBody>
                    <a:bodyPr/>
                    <a:lstStyle/>
                    <a:p>
                      <a:r>
                        <a:rPr lang="en-GB" sz="1600" dirty="0"/>
                        <a:t>Enhance Key region for focus in Ultrasound</a:t>
                      </a:r>
                      <a:r>
                        <a:rPr lang="en-GB" sz="1600" baseline="0" dirty="0"/>
                        <a:t> images</a:t>
                      </a:r>
                      <a:endParaRPr lang="en-GB" sz="1600" dirty="0"/>
                    </a:p>
                  </a:txBody>
                  <a:tcPr anchor="ctr"/>
                </a:tc>
                <a:tc>
                  <a:txBody>
                    <a:bodyPr/>
                    <a:lstStyle/>
                    <a:p>
                      <a:r>
                        <a:rPr lang="en-GB" sz="1600" dirty="0"/>
                        <a:t>Focussed Detection</a:t>
                      </a:r>
                    </a:p>
                  </a:txBody>
                  <a:tcPr anchor="ctr"/>
                </a:tc>
                <a:tc>
                  <a:txBody>
                    <a:bodyPr/>
                    <a:lstStyle/>
                    <a:p>
                      <a:r>
                        <a:rPr lang="en-GB" sz="1600" dirty="0" err="1"/>
                        <a:t>Overfitting</a:t>
                      </a:r>
                      <a:r>
                        <a:rPr lang="en-GB" sz="1600" dirty="0"/>
                        <a:t> Risk</a:t>
                      </a:r>
                    </a:p>
                  </a:txBody>
                  <a:tcPr anchor="ctr"/>
                </a:tc>
                <a:extLst>
                  <a:ext uri="{0D108BD9-81ED-4DB2-BD59-A6C34878D82A}">
                    <a16:rowId xmlns:a16="http://schemas.microsoft.com/office/drawing/2014/main" val="10002"/>
                  </a:ext>
                </a:extLst>
              </a:tr>
              <a:tr h="1719189">
                <a:tc>
                  <a:txBody>
                    <a:bodyPr/>
                    <a:lstStyle/>
                    <a:p>
                      <a:endParaRPr lang="en-GB" sz="1600" dirty="0"/>
                    </a:p>
                    <a:p>
                      <a:endParaRPr lang="en-GB" sz="1600" dirty="0"/>
                    </a:p>
                    <a:p>
                      <a:endParaRPr lang="en-GB" sz="1600" dirty="0"/>
                    </a:p>
                    <a:p>
                      <a:r>
                        <a:rPr lang="en-IN" sz="1600" dirty="0"/>
                        <a:t>3.</a:t>
                      </a:r>
                    </a:p>
                  </a:txBody>
                  <a:tcPr/>
                </a:tc>
                <a:tc>
                  <a:txBody>
                    <a:bodyPr/>
                    <a:lstStyle/>
                    <a:p>
                      <a:endParaRPr lang="en-IN" sz="1600" dirty="0"/>
                    </a:p>
                    <a:p>
                      <a:r>
                        <a:rPr lang="en-IN" sz="1600" dirty="0"/>
                        <a:t>Thyroid Detection and Classification Using DNN Based on Hybrid Meta-Heuristic and LSTM Technique</a:t>
                      </a:r>
                    </a:p>
                  </a:txBody>
                  <a:tcPr/>
                </a:tc>
                <a:tc>
                  <a:txBody>
                    <a:bodyPr/>
                    <a:lstStyle/>
                    <a:p>
                      <a:endParaRPr lang="en-IN" sz="1600" dirty="0"/>
                    </a:p>
                    <a:p>
                      <a:endParaRPr lang="en-IN" sz="1600" dirty="0"/>
                    </a:p>
                    <a:p>
                      <a:endParaRPr lang="en-IN" sz="1600" dirty="0"/>
                    </a:p>
                    <a:p>
                      <a:r>
                        <a:rPr lang="en-IN" sz="1600" dirty="0"/>
                        <a:t>2023</a:t>
                      </a:r>
                    </a:p>
                  </a:txBody>
                  <a:tcPr/>
                </a:tc>
                <a:tc>
                  <a:txBody>
                    <a:bodyPr/>
                    <a:lstStyle/>
                    <a:p>
                      <a:endParaRPr lang="en-US" sz="1600" dirty="0"/>
                    </a:p>
                    <a:p>
                      <a:endParaRPr lang="en-US" sz="1600" dirty="0"/>
                    </a:p>
                    <a:p>
                      <a:endParaRPr lang="en-US" sz="1600" dirty="0"/>
                    </a:p>
                    <a:p>
                      <a:r>
                        <a:rPr lang="en-US" sz="1600" dirty="0"/>
                        <a:t>E </a:t>
                      </a:r>
                      <a:r>
                        <a:rPr lang="en-US" sz="1600" dirty="0" err="1"/>
                        <a:t>Motan</a:t>
                      </a:r>
                      <a:r>
                        <a:rPr lang="en-US" sz="1600" dirty="0"/>
                        <a:t>, </a:t>
                      </a:r>
                      <a:r>
                        <a:rPr lang="en-US" sz="1600" dirty="0" err="1"/>
                        <a:t>P.Saravanan</a:t>
                      </a:r>
                      <a:r>
                        <a:rPr lang="en-US" sz="1600" dirty="0"/>
                        <a:t>, </a:t>
                      </a:r>
                      <a:r>
                        <a:rPr lang="en-US" sz="1600" dirty="0" err="1"/>
                        <a:t>Balaji</a:t>
                      </a:r>
                      <a:r>
                        <a:rPr lang="en-US" sz="1600" dirty="0"/>
                        <a:t> Natarajan</a:t>
                      </a:r>
                      <a:endParaRPr lang="en-IN" sz="1600" dirty="0"/>
                    </a:p>
                  </a:txBody>
                  <a:tcPr/>
                </a:tc>
                <a:tc>
                  <a:txBody>
                    <a:bodyPr/>
                    <a:lstStyle/>
                    <a:p>
                      <a:r>
                        <a:rPr lang="en-IN" sz="1600" dirty="0"/>
                        <a:t>thyroid disease prediction using CNN with VGG-16 optimization enhances accuracy and efficiency.</a:t>
                      </a:r>
                      <a:endParaRPr lang="en-GB" sz="1600" dirty="0"/>
                    </a:p>
                  </a:txBody>
                  <a:tcPr anchor="ctr"/>
                </a:tc>
                <a:tc>
                  <a:txBody>
                    <a:bodyPr/>
                    <a:lstStyle/>
                    <a:p>
                      <a:r>
                        <a:rPr lang="en-IN" sz="1600" dirty="0"/>
                        <a:t>Effective Feature Selection</a:t>
                      </a:r>
                      <a:endParaRPr lang="en-GB" sz="1600" dirty="0"/>
                    </a:p>
                  </a:txBody>
                  <a:tcPr anchor="ctr"/>
                </a:tc>
                <a:tc>
                  <a:txBody>
                    <a:bodyPr/>
                    <a:lstStyle/>
                    <a:p>
                      <a:r>
                        <a:rPr lang="en-IN" sz="1600" dirty="0"/>
                        <a:t>Complex Implementation </a:t>
                      </a:r>
                      <a:endParaRPr lang="en-GB" sz="1600"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5921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107148" y="149942"/>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000000"/>
                </a:solidFill>
                <a:latin typeface="Times New Roman" panose="02020603050405020304" pitchFamily="18" charset="0"/>
                <a:ea typeface="Bebas Neue"/>
                <a:cs typeface="Times New Roman" panose="02020603050405020304" pitchFamily="18" charset="0"/>
                <a:sym typeface="Bebas Neue"/>
              </a:rPr>
              <a:t>LITERATURE SURVEY</a:t>
            </a:r>
          </a:p>
          <a:p>
            <a:pPr marL="0" lvl="0" indent="0" algn="l" rtl="0">
              <a:spcBef>
                <a:spcPts val="0"/>
              </a:spcBef>
              <a:spcAft>
                <a:spcPts val="0"/>
              </a:spcAft>
              <a:buNone/>
            </a:pPr>
            <a:endParaRPr lang="en-IN" sz="4000" b="1" dirty="0">
              <a:solidFill>
                <a:srgbClr val="000000"/>
              </a:solidFill>
              <a:latin typeface="Times New Roman" panose="02020603050405020304" pitchFamily="18" charset="0"/>
              <a:ea typeface="Bebas Neue"/>
              <a:cs typeface="Times New Roman" panose="02020603050405020304" pitchFamily="18" charset="0"/>
              <a:sym typeface="Bebas Neue"/>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ontent Placeholder 12"/>
          <p:cNvGraphicFramePr/>
          <p:nvPr>
            <p:extLst>
              <p:ext uri="{D42A27DB-BD31-4B8C-83A1-F6EECF244321}">
                <p14:modId xmlns:p14="http://schemas.microsoft.com/office/powerpoint/2010/main" val="2196665606"/>
              </p:ext>
            </p:extLst>
          </p:nvPr>
        </p:nvGraphicFramePr>
        <p:xfrm>
          <a:off x="253373" y="948770"/>
          <a:ext cx="11658597" cy="5590949"/>
        </p:xfrm>
        <a:graphic>
          <a:graphicData uri="http://schemas.openxmlformats.org/drawingml/2006/table">
            <a:tbl>
              <a:tblPr firstRow="1" bandRow="1">
                <a:tableStyleId>{5940675A-B579-460E-94D1-54222C63F5DA}</a:tableStyleId>
              </a:tblPr>
              <a:tblGrid>
                <a:gridCol w="750230">
                  <a:extLst>
                    <a:ext uri="{9D8B030D-6E8A-4147-A177-3AD203B41FA5}">
                      <a16:colId xmlns:a16="http://schemas.microsoft.com/office/drawing/2014/main" val="20000"/>
                    </a:ext>
                  </a:extLst>
                </a:gridCol>
                <a:gridCol w="2035156">
                  <a:extLst>
                    <a:ext uri="{9D8B030D-6E8A-4147-A177-3AD203B41FA5}">
                      <a16:colId xmlns:a16="http://schemas.microsoft.com/office/drawing/2014/main" val="20001"/>
                    </a:ext>
                  </a:extLst>
                </a:gridCol>
                <a:gridCol w="732587">
                  <a:extLst>
                    <a:ext uri="{9D8B030D-6E8A-4147-A177-3AD203B41FA5}">
                      <a16:colId xmlns:a16="http://schemas.microsoft.com/office/drawing/2014/main" val="20002"/>
                    </a:ext>
                  </a:extLst>
                </a:gridCol>
                <a:gridCol w="2035156">
                  <a:extLst>
                    <a:ext uri="{9D8B030D-6E8A-4147-A177-3AD203B41FA5}">
                      <a16:colId xmlns:a16="http://schemas.microsoft.com/office/drawing/2014/main" val="20003"/>
                    </a:ext>
                  </a:extLst>
                </a:gridCol>
                <a:gridCol w="2035156">
                  <a:extLst>
                    <a:ext uri="{9D8B030D-6E8A-4147-A177-3AD203B41FA5}">
                      <a16:colId xmlns:a16="http://schemas.microsoft.com/office/drawing/2014/main" val="20004"/>
                    </a:ext>
                  </a:extLst>
                </a:gridCol>
                <a:gridCol w="2035156">
                  <a:extLst>
                    <a:ext uri="{9D8B030D-6E8A-4147-A177-3AD203B41FA5}">
                      <a16:colId xmlns:a16="http://schemas.microsoft.com/office/drawing/2014/main" val="20005"/>
                    </a:ext>
                  </a:extLst>
                </a:gridCol>
                <a:gridCol w="2035156">
                  <a:extLst>
                    <a:ext uri="{9D8B030D-6E8A-4147-A177-3AD203B41FA5}">
                      <a16:colId xmlns:a16="http://schemas.microsoft.com/office/drawing/2014/main" val="20006"/>
                    </a:ext>
                  </a:extLst>
                </a:gridCol>
              </a:tblGrid>
              <a:tr h="394916">
                <a:tc>
                  <a:txBody>
                    <a:bodyPr/>
                    <a:lstStyle/>
                    <a:p>
                      <a:r>
                        <a:rPr lang="en-GB" sz="1600" dirty="0" err="1"/>
                        <a:t>S.No</a:t>
                      </a:r>
                      <a:endParaRPr lang="en-IN" sz="1600" dirty="0"/>
                    </a:p>
                  </a:txBody>
                  <a:tcPr/>
                </a:tc>
                <a:tc>
                  <a:txBody>
                    <a:bodyPr/>
                    <a:lstStyle/>
                    <a:p>
                      <a:r>
                        <a:rPr lang="en-GB" sz="1600" dirty="0"/>
                        <a:t>Title</a:t>
                      </a:r>
                      <a:endParaRPr lang="en-IN" sz="1600" dirty="0"/>
                    </a:p>
                  </a:txBody>
                  <a:tcPr/>
                </a:tc>
                <a:tc>
                  <a:txBody>
                    <a:bodyPr/>
                    <a:lstStyle/>
                    <a:p>
                      <a:r>
                        <a:rPr lang="en-GB" sz="1600" dirty="0"/>
                        <a:t>Year</a:t>
                      </a:r>
                      <a:endParaRPr lang="en-IN" sz="1600" dirty="0"/>
                    </a:p>
                  </a:txBody>
                  <a:tcPr/>
                </a:tc>
                <a:tc>
                  <a:txBody>
                    <a:bodyPr/>
                    <a:lstStyle/>
                    <a:p>
                      <a:r>
                        <a:rPr lang="en-GB" sz="1600" dirty="0"/>
                        <a:t>Author</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Overview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Merits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t>Demerits</a:t>
                      </a:r>
                    </a:p>
                  </a:txBody>
                  <a:tcPr/>
                </a:tc>
                <a:extLst>
                  <a:ext uri="{0D108BD9-81ED-4DB2-BD59-A6C34878D82A}">
                    <a16:rowId xmlns:a16="http://schemas.microsoft.com/office/drawing/2014/main" val="10000"/>
                  </a:ext>
                </a:extLst>
              </a:tr>
              <a:tr h="1355553">
                <a:tc>
                  <a:txBody>
                    <a:bodyPr/>
                    <a:lstStyle/>
                    <a:p>
                      <a:endParaRPr lang="en-GB" sz="1600" dirty="0"/>
                    </a:p>
                    <a:p>
                      <a:endParaRPr lang="en-GB" sz="1600" dirty="0"/>
                    </a:p>
                    <a:p>
                      <a:r>
                        <a:rPr lang="en-GB" sz="1600" dirty="0"/>
                        <a:t>4.</a:t>
                      </a:r>
                    </a:p>
                  </a:txBody>
                  <a:tcPr/>
                </a:tc>
                <a:tc>
                  <a:txBody>
                    <a:bodyPr/>
                    <a:lstStyle/>
                    <a:p>
                      <a:endParaRPr lang="en-IN" sz="1600" dirty="0"/>
                    </a:p>
                    <a:p>
                      <a:r>
                        <a:rPr lang="en-IN" sz="1600" dirty="0"/>
                        <a:t>Enhanced Prediction of Thyroid Disease Using Machine Learning Method</a:t>
                      </a:r>
                    </a:p>
                  </a:txBody>
                  <a:tcPr/>
                </a:tc>
                <a:tc>
                  <a:txBody>
                    <a:bodyPr/>
                    <a:lstStyle/>
                    <a:p>
                      <a:endParaRPr lang="en-IN" sz="1600" dirty="0"/>
                    </a:p>
                    <a:p>
                      <a:endParaRPr lang="en-IN" sz="1600" dirty="0"/>
                    </a:p>
                    <a:p>
                      <a:r>
                        <a:rPr lang="en-IN" sz="1600" dirty="0"/>
                        <a:t>2022</a:t>
                      </a:r>
                    </a:p>
                  </a:txBody>
                  <a:tcPr/>
                </a:tc>
                <a:tc>
                  <a:txBody>
                    <a:bodyPr/>
                    <a:lstStyle/>
                    <a:p>
                      <a:endParaRPr lang="en-US" sz="1600" dirty="0"/>
                    </a:p>
                    <a:p>
                      <a:endParaRPr lang="en-US" sz="1600" dirty="0"/>
                    </a:p>
                    <a:p>
                      <a:r>
                        <a:rPr lang="en-IN" sz="1600" dirty="0" err="1"/>
                        <a:t>Madhumita</a:t>
                      </a:r>
                      <a:r>
                        <a:rPr lang="en-IN" sz="1600" dirty="0"/>
                        <a:t> Pal </a:t>
                      </a:r>
                      <a:r>
                        <a:rPr lang="en-IN" sz="1600" dirty="0" err="1"/>
                        <a:t>Smita</a:t>
                      </a:r>
                      <a:r>
                        <a:rPr lang="en-IN" sz="1600" dirty="0"/>
                        <a:t> </a:t>
                      </a:r>
                      <a:r>
                        <a:rPr lang="en-IN" sz="1600" dirty="0" err="1"/>
                        <a:t>Parija</a:t>
                      </a:r>
                      <a:r>
                        <a:rPr lang="en-IN" sz="1600" dirty="0"/>
                        <a:t>; </a:t>
                      </a:r>
                      <a:r>
                        <a:rPr lang="en-IN" sz="1600" dirty="0" err="1"/>
                        <a:t>Ganapati</a:t>
                      </a:r>
                      <a:r>
                        <a:rPr lang="en-IN" sz="1600" dirty="0"/>
                        <a:t> Panda</a:t>
                      </a:r>
                    </a:p>
                  </a:txBody>
                  <a:tcPr/>
                </a:tc>
                <a:tc>
                  <a:txBody>
                    <a:bodyPr/>
                    <a:lstStyle/>
                    <a:p>
                      <a:r>
                        <a:rPr lang="en-IN" sz="1600" dirty="0"/>
                        <a:t>Thyroid disease prediction using ML models (K-NN, DT, MLP) with UCI dataset analysis.</a:t>
                      </a:r>
                      <a:endParaRPr lang="en-GB" sz="1600" dirty="0"/>
                    </a:p>
                  </a:txBody>
                  <a:tcPr anchor="ctr"/>
                </a:tc>
                <a:tc>
                  <a:txBody>
                    <a:bodyPr/>
                    <a:lstStyle/>
                    <a:p>
                      <a:r>
                        <a:rPr lang="en-IN" sz="1600" dirty="0"/>
                        <a:t>Evaluated using accuracy and AUC, ensuring reliable predictions.</a:t>
                      </a:r>
                      <a:endParaRPr lang="en-GB" sz="1600" dirty="0"/>
                    </a:p>
                  </a:txBody>
                  <a:tcPr anchor="ctr"/>
                </a:tc>
                <a:tc>
                  <a:txBody>
                    <a:bodyPr/>
                    <a:lstStyle/>
                    <a:p>
                      <a:r>
                        <a:rPr lang="en-IN" sz="1600" dirty="0"/>
                        <a:t>Risk of overfitting if trained on a small or imbalanced dataset</a:t>
                      </a:r>
                      <a:r>
                        <a:rPr lang="en-GB" sz="1600" dirty="0"/>
                        <a:t>.</a:t>
                      </a:r>
                    </a:p>
                  </a:txBody>
                  <a:tcPr anchor="ctr"/>
                </a:tc>
                <a:extLst>
                  <a:ext uri="{0D108BD9-81ED-4DB2-BD59-A6C34878D82A}">
                    <a16:rowId xmlns:a16="http://schemas.microsoft.com/office/drawing/2014/main" val="10001"/>
                  </a:ext>
                </a:extLst>
              </a:tr>
              <a:tr h="1271980">
                <a:tc>
                  <a:txBody>
                    <a:bodyPr/>
                    <a:lstStyle/>
                    <a:p>
                      <a:endParaRPr lang="en-GB" sz="1600" dirty="0"/>
                    </a:p>
                    <a:p>
                      <a:endParaRPr lang="en-GB" sz="1600" dirty="0"/>
                    </a:p>
                    <a:p>
                      <a:endParaRPr lang="en-GB" sz="1600" dirty="0"/>
                    </a:p>
                    <a:p>
                      <a:r>
                        <a:rPr lang="en-IN" sz="1600" dirty="0"/>
                        <a:t>5.</a:t>
                      </a:r>
                    </a:p>
                  </a:txBody>
                  <a:tcPr/>
                </a:tc>
                <a:tc>
                  <a:txBody>
                    <a:bodyPr/>
                    <a:lstStyle/>
                    <a:p>
                      <a:r>
                        <a:rPr lang="en-IN" sz="1600" dirty="0"/>
                        <a:t>Thyroid Disorder Classification using Machine Learning</a:t>
                      </a:r>
                      <a:endParaRPr lang="en-GB" sz="1600" dirty="0"/>
                    </a:p>
                  </a:txBody>
                  <a:tcPr anchor="ctr"/>
                </a:tc>
                <a:tc>
                  <a:txBody>
                    <a:bodyPr/>
                    <a:lstStyle/>
                    <a:p>
                      <a:endParaRPr lang="en-IN" sz="1600" dirty="0"/>
                    </a:p>
                    <a:p>
                      <a:endParaRPr lang="en-IN" sz="1600" dirty="0"/>
                    </a:p>
                    <a:p>
                      <a:endParaRPr lang="en-IN" sz="1600" dirty="0"/>
                    </a:p>
                    <a:p>
                      <a:endParaRPr lang="en-IN" sz="1600" dirty="0"/>
                    </a:p>
                    <a:p>
                      <a:r>
                        <a:rPr lang="en-IN" sz="1600" dirty="0"/>
                        <a:t>2021</a:t>
                      </a:r>
                    </a:p>
                  </a:txBody>
                  <a:tcPr/>
                </a:tc>
                <a:tc>
                  <a:txBody>
                    <a:bodyPr/>
                    <a:lstStyle/>
                    <a:p>
                      <a:r>
                        <a:rPr lang="en-IN" sz="1600" dirty="0" err="1"/>
                        <a:t>Rituraj</a:t>
                      </a:r>
                      <a:r>
                        <a:rPr lang="en-IN" sz="1600" dirty="0"/>
                        <a:t> Dixit, </a:t>
                      </a:r>
                      <a:r>
                        <a:rPr lang="en-IN" sz="1600" dirty="0" err="1"/>
                        <a:t>Madhuri</a:t>
                      </a:r>
                      <a:r>
                        <a:rPr lang="en-IN" sz="1600" dirty="0"/>
                        <a:t> A. </a:t>
                      </a:r>
                      <a:r>
                        <a:rPr lang="en-IN" sz="1600" dirty="0" err="1"/>
                        <a:t>Tayal</a:t>
                      </a:r>
                      <a:endParaRPr lang="en-IN" sz="1600" dirty="0"/>
                    </a:p>
                  </a:txBody>
                  <a:tcPr anchor="ctr"/>
                </a:tc>
                <a:tc>
                  <a:txBody>
                    <a:bodyPr/>
                    <a:lstStyle/>
                    <a:p>
                      <a:r>
                        <a:rPr lang="en-IN" sz="1600" dirty="0"/>
                        <a:t>Thyroid disease classification using ML algorithms like SVM, Random Forest, and MLP on Iraqi patient data.</a:t>
                      </a:r>
                      <a:endParaRPr lang="en-GB" sz="1600" dirty="0"/>
                    </a:p>
                  </a:txBody>
                  <a:tcPr anchor="ctr"/>
                </a:tc>
                <a:tc>
                  <a:txBody>
                    <a:bodyPr/>
                    <a:lstStyle/>
                    <a:p>
                      <a:r>
                        <a:rPr lang="en-IN" sz="1600" dirty="0"/>
                        <a:t>Accuracy</a:t>
                      </a:r>
                      <a:endParaRPr lang="en-GB" sz="1600" dirty="0"/>
                    </a:p>
                  </a:txBody>
                  <a:tcPr anchor="ctr"/>
                </a:tc>
                <a:tc>
                  <a:txBody>
                    <a:bodyPr/>
                    <a:lstStyle/>
                    <a:p>
                      <a:r>
                        <a:rPr lang="en-IN" sz="1600" dirty="0"/>
                        <a:t>Overfitting</a:t>
                      </a:r>
                      <a:endParaRPr lang="en-GB" sz="1600" dirty="0"/>
                    </a:p>
                  </a:txBody>
                  <a:tcPr anchor="ctr"/>
                </a:tc>
                <a:extLst>
                  <a:ext uri="{0D108BD9-81ED-4DB2-BD59-A6C34878D82A}">
                    <a16:rowId xmlns:a16="http://schemas.microsoft.com/office/drawing/2014/main" val="10002"/>
                  </a:ext>
                </a:extLst>
              </a:tr>
              <a:tr h="2027285">
                <a:tc>
                  <a:txBody>
                    <a:bodyPr/>
                    <a:lstStyle/>
                    <a:p>
                      <a:endParaRPr lang="en-GB" sz="1600" dirty="0"/>
                    </a:p>
                    <a:p>
                      <a:endParaRPr lang="en-GB" sz="1600" dirty="0"/>
                    </a:p>
                    <a:p>
                      <a:endParaRPr lang="en-GB" sz="1600" dirty="0"/>
                    </a:p>
                    <a:p>
                      <a:endParaRPr lang="en-GB" sz="1600" dirty="0"/>
                    </a:p>
                    <a:p>
                      <a:endParaRPr lang="en-GB" sz="1600" dirty="0"/>
                    </a:p>
                    <a:p>
                      <a:r>
                        <a:rPr lang="en-IN" sz="16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effectLst/>
                        </a:rPr>
                        <a:t>Interactive Thyroid Disease Prediction System Using Machine Learning Technique</a:t>
                      </a:r>
                    </a:p>
                  </a:txBody>
                  <a:tcPr anchor="ctr"/>
                </a:tc>
                <a:tc>
                  <a:txBody>
                    <a:bodyPr/>
                    <a:lstStyle/>
                    <a:p>
                      <a:endParaRPr lang="en-IN" sz="1600" dirty="0"/>
                    </a:p>
                    <a:p>
                      <a:endParaRPr lang="en-IN" sz="1600" dirty="0"/>
                    </a:p>
                    <a:p>
                      <a:endParaRPr lang="en-IN" sz="1600" dirty="0"/>
                    </a:p>
                    <a:p>
                      <a:endParaRPr lang="en-IN" sz="1600" dirty="0"/>
                    </a:p>
                    <a:p>
                      <a:r>
                        <a:rPr lang="en-IN" sz="1600" dirty="0"/>
                        <a:t>2021</a:t>
                      </a:r>
                    </a:p>
                  </a:txBody>
                  <a:tcPr/>
                </a:tc>
                <a:tc>
                  <a:txBody>
                    <a:bodyPr/>
                    <a:lstStyle/>
                    <a:p>
                      <a:r>
                        <a:rPr lang="en-IN" sz="1600" dirty="0" err="1"/>
                        <a:t>Ankita</a:t>
                      </a:r>
                      <a:r>
                        <a:rPr lang="en-IN" sz="1600" dirty="0"/>
                        <a:t> </a:t>
                      </a:r>
                      <a:r>
                        <a:rPr lang="en-IN" sz="1600" dirty="0" err="1"/>
                        <a:t>Tyagi</a:t>
                      </a:r>
                      <a:r>
                        <a:rPr lang="en-IN" sz="1600" dirty="0"/>
                        <a:t>; </a:t>
                      </a:r>
                      <a:r>
                        <a:rPr lang="en-IN" sz="1600" dirty="0" err="1"/>
                        <a:t>Ritika</a:t>
                      </a:r>
                      <a:r>
                        <a:rPr lang="en-IN" sz="1600" dirty="0"/>
                        <a:t> </a:t>
                      </a:r>
                      <a:r>
                        <a:rPr lang="en-IN" sz="1600" dirty="0" err="1"/>
                        <a:t>Mehra</a:t>
                      </a:r>
                      <a:r>
                        <a:rPr lang="en-IN" sz="1600" dirty="0"/>
                        <a:t>; Aditya </a:t>
                      </a:r>
                      <a:r>
                        <a:rPr lang="en-IN" sz="1600" dirty="0" err="1"/>
                        <a:t>Saxena</a:t>
                      </a:r>
                      <a:endParaRPr lang="en-IN" sz="1600" dirty="0"/>
                    </a:p>
                  </a:txBody>
                  <a:tcPr anchor="ctr"/>
                </a:tc>
                <a:tc>
                  <a:txBody>
                    <a:bodyPr/>
                    <a:lstStyle/>
                    <a:p>
                      <a:r>
                        <a:rPr lang="en-IN" sz="1600" dirty="0"/>
                        <a:t>The study employs machine learning algorithms— (SVM), (K-NN), and Decision Trees—to predict thyroid disease using a cleansed dataset from the UCI repository.</a:t>
                      </a:r>
                      <a:r>
                        <a:rPr lang="en-GB" sz="1600" dirty="0"/>
                        <a:t> </a:t>
                      </a:r>
                    </a:p>
                  </a:txBody>
                  <a:tcPr anchor="ctr"/>
                </a:tc>
                <a:tc>
                  <a:txBody>
                    <a:bodyPr/>
                    <a:lstStyle/>
                    <a:p>
                      <a:r>
                        <a:rPr lang="en-IN" sz="1600" dirty="0"/>
                        <a:t>Applies thorough data cleansing to ensure reliable analytics.</a:t>
                      </a:r>
                      <a:endParaRPr lang="en-GB" sz="1600" dirty="0"/>
                    </a:p>
                  </a:txBody>
                  <a:tcPr anchor="ctr"/>
                </a:tc>
                <a:tc>
                  <a:txBody>
                    <a:bodyPr/>
                    <a:lstStyle/>
                    <a:p>
                      <a:r>
                        <a:rPr lang="en-IN" sz="1600" dirty="0"/>
                        <a:t>Models trained on specific datasets may not perform well across diverse populations</a:t>
                      </a:r>
                      <a:r>
                        <a:rPr lang="en-GB" sz="1600" dirty="0"/>
                        <a:t>.</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p36"/>
          <p:cNvSpPr txBox="1"/>
          <p:nvPr/>
        </p:nvSpPr>
        <p:spPr>
          <a:xfrm>
            <a:off x="460375" y="304305"/>
            <a:ext cx="6870011" cy="9718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u="sng" dirty="0">
                <a:solidFill>
                  <a:srgbClr val="000000"/>
                </a:solidFill>
                <a:latin typeface="Times New Roman" panose="02020603050405020304" pitchFamily="18" charset="0"/>
                <a:ea typeface="Bebas Neue"/>
                <a:cs typeface="Times New Roman" panose="02020603050405020304" pitchFamily="18" charset="0"/>
                <a:sym typeface="Bebas Neue"/>
              </a:rPr>
              <a:t>ARCHITECTURE</a:t>
            </a:r>
            <a:endParaRPr lang="en-IN" sz="4000" b="1" u="sng" dirty="0">
              <a:solidFill>
                <a:srgbClr val="000000"/>
              </a:solidFill>
              <a:latin typeface="Times New Roman" panose="02020603050405020304" pitchFamily="18" charset="0"/>
              <a:ea typeface="Bebas Neue"/>
              <a:cs typeface="Times New Roman" panose="02020603050405020304" pitchFamily="18" charset="0"/>
              <a:sym typeface="Bebas Neue"/>
            </a:endParaRPr>
          </a:p>
        </p:txBody>
      </p:sp>
      <p:sp>
        <p:nvSpPr>
          <p:cNvPr id="9" name="Rectangle 8"/>
          <p:cNvSpPr/>
          <p:nvPr/>
        </p:nvSpPr>
        <p:spPr>
          <a:xfrm>
            <a:off x="107148" y="128028"/>
            <a:ext cx="11951049" cy="66019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utoShape 2" descr="THYROID DETECTION AND CLASSIFICATION USING DNN BASED ON HYBRID META-HEURISTIC AND LSTM TECHNIQ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nvGrpSpPr>
          <p:cNvPr id="10" name="Group 9"/>
          <p:cNvGrpSpPr/>
          <p:nvPr/>
        </p:nvGrpSpPr>
        <p:grpSpPr>
          <a:xfrm>
            <a:off x="2743201" y="1786468"/>
            <a:ext cx="5611905" cy="4261876"/>
            <a:chOff x="2800561" y="1333271"/>
            <a:chExt cx="7834671" cy="5140383"/>
          </a:xfrm>
        </p:grpSpPr>
        <p:sp>
          <p:nvSpPr>
            <p:cNvPr id="11" name="TextBox 10"/>
            <p:cNvSpPr txBox="1"/>
            <p:nvPr/>
          </p:nvSpPr>
          <p:spPr>
            <a:xfrm>
              <a:off x="2829978" y="1333271"/>
              <a:ext cx="2104558" cy="476742"/>
            </a:xfrm>
            <a:prstGeom prst="rect">
              <a:avLst/>
            </a:prstGeom>
            <a:noFill/>
            <a:ln>
              <a:solidFill>
                <a:schemeClr val="tx1"/>
              </a:solidFill>
            </a:ln>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Thyroid Image Dataset</a:t>
              </a:r>
              <a:endParaRPr lang="en-IN" sz="1200" dirty="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5577222" y="1632989"/>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PREPROCESSING </a:t>
              </a:r>
              <a:endParaRPr lang="en-IN" sz="1200" b="1" dirty="0">
                <a:effectLst/>
                <a:latin typeface="Times New Roman" panose="02020603050405020304" pitchFamily="18" charset="0"/>
                <a:ea typeface="Times New Roman" panose="02020603050405020304" pitchFamily="18" charset="0"/>
              </a:endParaRPr>
            </a:p>
          </p:txBody>
        </p:sp>
        <p:grpSp>
          <p:nvGrpSpPr>
            <p:cNvPr id="13" name="Group 12"/>
            <p:cNvGrpSpPr/>
            <p:nvPr/>
          </p:nvGrpSpPr>
          <p:grpSpPr>
            <a:xfrm>
              <a:off x="8447547" y="1506531"/>
              <a:ext cx="2015944" cy="1038887"/>
              <a:chOff x="6962125" y="717356"/>
              <a:chExt cx="2494961" cy="1512939"/>
            </a:xfrm>
          </p:grpSpPr>
          <p:sp>
            <p:nvSpPr>
              <p:cNvPr id="47" name="Rectangle 46"/>
              <p:cNvSpPr/>
              <p:nvPr/>
            </p:nvSpPr>
            <p:spPr>
              <a:xfrm>
                <a:off x="6962125" y="717356"/>
                <a:ext cx="2494961" cy="1512939"/>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48" name="Rectangle 47"/>
              <p:cNvSpPr/>
              <p:nvPr/>
            </p:nvSpPr>
            <p:spPr>
              <a:xfrm>
                <a:off x="7052712" y="816886"/>
                <a:ext cx="2313789" cy="46059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Image Resize</a:t>
                </a:r>
                <a:endParaRPr lang="en-IN" sz="1200" b="1" dirty="0">
                  <a:effectLst/>
                  <a:latin typeface="Times New Roman" panose="02020603050405020304" pitchFamily="18" charset="0"/>
                  <a:ea typeface="Times New Roman" panose="02020603050405020304" pitchFamily="18" charset="0"/>
                </a:endParaRPr>
              </a:p>
            </p:txBody>
          </p:sp>
          <p:sp>
            <p:nvSpPr>
              <p:cNvPr id="49" name="Rectangle 48"/>
              <p:cNvSpPr/>
              <p:nvPr/>
            </p:nvSpPr>
            <p:spPr>
              <a:xfrm>
                <a:off x="7052712" y="1389657"/>
                <a:ext cx="2313788" cy="675148"/>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Gray Scale Conversion</a:t>
                </a:r>
                <a:endParaRPr lang="en-IN" sz="1200" b="1" dirty="0">
                  <a:effectLst/>
                  <a:latin typeface="Times New Roman" panose="02020603050405020304" pitchFamily="18" charset="0"/>
                  <a:ea typeface="Times New Roman" panose="02020603050405020304" pitchFamily="18" charset="0"/>
                </a:endParaRPr>
              </a:p>
            </p:txBody>
          </p:sp>
        </p:grpSp>
        <p:cxnSp>
          <p:nvCxnSpPr>
            <p:cNvPr id="14" name="Straight Arrow Connector 13"/>
            <p:cNvCxnSpPr/>
            <p:nvPr/>
          </p:nvCxnSpPr>
          <p:spPr>
            <a:xfrm>
              <a:off x="7698450" y="1923031"/>
              <a:ext cx="74909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637836" y="2213074"/>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544290" y="2650490"/>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FEATURE EXTRACTION</a:t>
              </a:r>
              <a:endParaRPr lang="en-IN" sz="1200" b="1" dirty="0">
                <a:effectLst/>
                <a:latin typeface="Times New Roman" panose="02020603050405020304" pitchFamily="18" charset="0"/>
                <a:ea typeface="Times New Roman" panose="02020603050405020304" pitchFamily="18" charset="0"/>
              </a:endParaRPr>
            </a:p>
          </p:txBody>
        </p:sp>
        <p:cxnSp>
          <p:nvCxnSpPr>
            <p:cNvPr id="17" name="Straight Arrow Connector 16"/>
            <p:cNvCxnSpPr/>
            <p:nvPr/>
          </p:nvCxnSpPr>
          <p:spPr>
            <a:xfrm>
              <a:off x="6589488" y="3230576"/>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77222" y="3698892"/>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IMAGE SPLITTING</a:t>
              </a:r>
              <a:endParaRPr lang="en-IN" sz="1200" b="1" dirty="0">
                <a:effectLst/>
                <a:latin typeface="Times New Roman" panose="02020603050405020304" pitchFamily="18" charset="0"/>
                <a:ea typeface="Times New Roman" panose="02020603050405020304" pitchFamily="18" charset="0"/>
              </a:endParaRPr>
            </a:p>
          </p:txBody>
        </p:sp>
        <p:cxnSp>
          <p:nvCxnSpPr>
            <p:cNvPr id="19" name="Straight Arrow Connector 18"/>
            <p:cNvCxnSpPr/>
            <p:nvPr/>
          </p:nvCxnSpPr>
          <p:spPr>
            <a:xfrm>
              <a:off x="6589488" y="4278979"/>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577222" y="4743050"/>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CLASSIFICATION</a:t>
              </a:r>
              <a:endParaRPr lang="en-IN" sz="1200" b="1" dirty="0">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5577222" y="5734526"/>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PERFORMANCE ANALYSIS</a:t>
              </a:r>
              <a:endParaRPr lang="en-IN" sz="1200" b="1" dirty="0">
                <a:effectLst/>
                <a:latin typeface="Times New Roman" panose="02020603050405020304" pitchFamily="18" charset="0"/>
                <a:ea typeface="Times New Roman" panose="02020603050405020304" pitchFamily="18" charset="0"/>
              </a:endParaRPr>
            </a:p>
          </p:txBody>
        </p:sp>
        <p:cxnSp>
          <p:nvCxnSpPr>
            <p:cNvPr id="22" name="Straight Arrow Connector 21"/>
            <p:cNvCxnSpPr/>
            <p:nvPr/>
          </p:nvCxnSpPr>
          <p:spPr>
            <a:xfrm>
              <a:off x="6589488" y="5291250"/>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62319" y="2431781"/>
              <a:ext cx="1639410" cy="1508690"/>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cxnSp>
          <p:nvCxnSpPr>
            <p:cNvPr id="24" name="Elbow Connector 23"/>
            <p:cNvCxnSpPr>
              <a:stCxn id="16" idx="1"/>
              <a:endCxn id="23" idx="3"/>
            </p:cNvCxnSpPr>
            <p:nvPr/>
          </p:nvCxnSpPr>
          <p:spPr>
            <a:xfrm rot="10800000" flipV="1">
              <a:off x="5001729" y="2940532"/>
              <a:ext cx="542562" cy="24559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63847" y="2618808"/>
              <a:ext cx="1462204" cy="261766"/>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LBP</a:t>
              </a:r>
              <a:endParaRPr lang="en-IN" sz="1200" b="1" dirty="0">
                <a:effectLst/>
                <a:latin typeface="Times New Roman" panose="02020603050405020304" pitchFamily="18" charset="0"/>
                <a:ea typeface="Times New Roman" panose="02020603050405020304" pitchFamily="18" charset="0"/>
              </a:endParaRPr>
            </a:p>
          </p:txBody>
        </p:sp>
        <p:grpSp>
          <p:nvGrpSpPr>
            <p:cNvPr id="26" name="Group 25"/>
            <p:cNvGrpSpPr/>
            <p:nvPr/>
          </p:nvGrpSpPr>
          <p:grpSpPr>
            <a:xfrm>
              <a:off x="8655156" y="3283728"/>
              <a:ext cx="1808334" cy="757268"/>
              <a:chOff x="7223727" y="2913771"/>
              <a:chExt cx="1866039" cy="1302230"/>
            </a:xfrm>
          </p:grpSpPr>
          <p:sp>
            <p:nvSpPr>
              <p:cNvPr id="44" name="Rectangle 43"/>
              <p:cNvSpPr/>
              <p:nvPr/>
            </p:nvSpPr>
            <p:spPr>
              <a:xfrm>
                <a:off x="7223727" y="2913771"/>
                <a:ext cx="1866039" cy="1302230"/>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45" name="Rectangle 44"/>
              <p:cNvSpPr/>
              <p:nvPr/>
            </p:nvSpPr>
            <p:spPr>
              <a:xfrm>
                <a:off x="7414389" y="3215180"/>
                <a:ext cx="1485097" cy="37896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Test Image</a:t>
                </a:r>
                <a:endParaRPr lang="en-IN" sz="1200" b="1" dirty="0">
                  <a:effectLst/>
                  <a:latin typeface="Times New Roman" panose="02020603050405020304" pitchFamily="18" charset="0"/>
                  <a:ea typeface="Times New Roman" panose="02020603050405020304" pitchFamily="18" charset="0"/>
                </a:endParaRPr>
              </a:p>
            </p:txBody>
          </p:sp>
          <p:sp>
            <p:nvSpPr>
              <p:cNvPr id="46" name="Rectangle 45"/>
              <p:cNvSpPr/>
              <p:nvPr/>
            </p:nvSpPr>
            <p:spPr>
              <a:xfrm>
                <a:off x="7414389" y="3664171"/>
                <a:ext cx="1485097" cy="37896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Train Image</a:t>
                </a:r>
                <a:endParaRPr lang="en-IN" sz="1200" b="1" dirty="0">
                  <a:effectLst/>
                  <a:latin typeface="Times New Roman" panose="02020603050405020304" pitchFamily="18" charset="0"/>
                  <a:ea typeface="Times New Roman" panose="02020603050405020304" pitchFamily="18" charset="0"/>
                </a:endParaRPr>
              </a:p>
            </p:txBody>
          </p:sp>
        </p:grpSp>
        <p:grpSp>
          <p:nvGrpSpPr>
            <p:cNvPr id="27" name="Group 26"/>
            <p:cNvGrpSpPr/>
            <p:nvPr/>
          </p:nvGrpSpPr>
          <p:grpSpPr>
            <a:xfrm>
              <a:off x="3738931" y="4129077"/>
              <a:ext cx="1358297" cy="1055693"/>
              <a:chOff x="2230292" y="4051435"/>
              <a:chExt cx="1866039" cy="1615569"/>
            </a:xfrm>
          </p:grpSpPr>
          <p:sp>
            <p:nvSpPr>
              <p:cNvPr id="41" name="Rectangle 40"/>
              <p:cNvSpPr/>
              <p:nvPr/>
            </p:nvSpPr>
            <p:spPr>
              <a:xfrm>
                <a:off x="2230292" y="4051435"/>
                <a:ext cx="1866039" cy="1615569"/>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42" name="Rectangle 41"/>
              <p:cNvSpPr/>
              <p:nvPr/>
            </p:nvSpPr>
            <p:spPr>
              <a:xfrm>
                <a:off x="2427194" y="4204316"/>
                <a:ext cx="1537940" cy="764912"/>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Deep</a:t>
                </a:r>
              </a:p>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Learning</a:t>
                </a:r>
                <a:endParaRPr lang="en-IN" sz="1200" b="1" dirty="0">
                  <a:effectLst/>
                  <a:latin typeface="Times New Roman" panose="02020603050405020304" pitchFamily="18" charset="0"/>
                  <a:ea typeface="Times New Roman" panose="02020603050405020304" pitchFamily="18" charset="0"/>
                </a:endParaRPr>
              </a:p>
            </p:txBody>
          </p:sp>
          <p:sp>
            <p:nvSpPr>
              <p:cNvPr id="43" name="Rectangle 42"/>
              <p:cNvSpPr/>
              <p:nvPr/>
            </p:nvSpPr>
            <p:spPr>
              <a:xfrm>
                <a:off x="2427194" y="5113910"/>
                <a:ext cx="1485097" cy="37896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CNN</a:t>
                </a:r>
                <a:endParaRPr lang="en-IN" sz="1200" b="1" dirty="0">
                  <a:effectLst/>
                  <a:latin typeface="Times New Roman" panose="02020603050405020304" pitchFamily="18" charset="0"/>
                  <a:ea typeface="Times New Roman" panose="02020603050405020304" pitchFamily="18" charset="0"/>
                </a:endParaRPr>
              </a:p>
            </p:txBody>
          </p:sp>
        </p:grpSp>
        <p:sp>
          <p:nvSpPr>
            <p:cNvPr id="28" name="TextBox 13"/>
            <p:cNvSpPr txBox="1"/>
            <p:nvPr/>
          </p:nvSpPr>
          <p:spPr>
            <a:xfrm>
              <a:off x="2800561" y="5750863"/>
              <a:ext cx="2201167" cy="722791"/>
            </a:xfrm>
            <a:prstGeom prst="rect">
              <a:avLst/>
            </a:prstGeom>
            <a:solidFill>
              <a:schemeClr val="accent1">
                <a:lumMod val="60000"/>
                <a:lumOff val="40000"/>
              </a:schemeClr>
            </a:solid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Times New Roman" panose="02020603050405020304" pitchFamily="18" charset="0"/>
                  <a:cs typeface="Times New Roman" panose="02020603050405020304" pitchFamily="18" charset="0"/>
                </a:rPr>
                <a:t>Normal or Abnormal</a:t>
              </a:r>
              <a:endParaRPr lang="en-IN" sz="1600" b="1" dirty="0">
                <a:latin typeface="Times New Roman" panose="02020603050405020304" pitchFamily="18" charset="0"/>
                <a:cs typeface="Times New Roman" panose="02020603050405020304" pitchFamily="18" charset="0"/>
              </a:endParaRPr>
            </a:p>
          </p:txBody>
        </p:sp>
        <p:cxnSp>
          <p:nvCxnSpPr>
            <p:cNvPr id="29" name="Elbow Connector 28"/>
            <p:cNvCxnSpPr>
              <a:stCxn id="11" idx="3"/>
              <a:endCxn id="12" idx="1"/>
            </p:cNvCxnSpPr>
            <p:nvPr/>
          </p:nvCxnSpPr>
          <p:spPr>
            <a:xfrm>
              <a:off x="4934536" y="1571642"/>
              <a:ext cx="642686" cy="351390"/>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8" idx="3"/>
              <a:endCxn id="44" idx="1"/>
            </p:cNvCxnSpPr>
            <p:nvPr/>
          </p:nvCxnSpPr>
          <p:spPr>
            <a:xfrm flipV="1">
              <a:off x="7698451" y="3662361"/>
              <a:ext cx="956705" cy="32657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0" idx="1"/>
              <a:endCxn id="41" idx="3"/>
            </p:cNvCxnSpPr>
            <p:nvPr/>
          </p:nvCxnSpPr>
          <p:spPr>
            <a:xfrm rot="10800000">
              <a:off x="5097228" y="4656925"/>
              <a:ext cx="479994" cy="376169"/>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8440052" y="4497684"/>
              <a:ext cx="2195180" cy="1648827"/>
              <a:chOff x="6941464" y="3327225"/>
              <a:chExt cx="2090817" cy="2184826"/>
            </a:xfrm>
          </p:grpSpPr>
          <p:sp>
            <p:nvSpPr>
              <p:cNvPr id="38" name="Rectangle 37"/>
              <p:cNvSpPr/>
              <p:nvPr/>
            </p:nvSpPr>
            <p:spPr>
              <a:xfrm>
                <a:off x="6941464" y="3327225"/>
                <a:ext cx="2090817" cy="2184826"/>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39" name="Rectangle 38"/>
              <p:cNvSpPr/>
              <p:nvPr/>
            </p:nvSpPr>
            <p:spPr>
              <a:xfrm>
                <a:off x="7059785" y="3695590"/>
                <a:ext cx="1808919" cy="378962"/>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Accuracy</a:t>
                </a:r>
                <a:endParaRPr lang="en-IN" sz="1200" b="1" dirty="0">
                  <a:effectLst/>
                  <a:latin typeface="Times New Roman" panose="02020603050405020304" pitchFamily="18" charset="0"/>
                  <a:ea typeface="Times New Roman" panose="02020603050405020304" pitchFamily="18" charset="0"/>
                </a:endParaRPr>
              </a:p>
            </p:txBody>
          </p:sp>
          <p:sp>
            <p:nvSpPr>
              <p:cNvPr id="40" name="Rectangle 39"/>
              <p:cNvSpPr/>
              <p:nvPr/>
            </p:nvSpPr>
            <p:spPr>
              <a:xfrm>
                <a:off x="7059785" y="4122694"/>
                <a:ext cx="1808919" cy="378962"/>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dirty="0">
                    <a:solidFill>
                      <a:srgbClr val="000000"/>
                    </a:solidFill>
                    <a:latin typeface="Times New Roman" panose="02020603050405020304" pitchFamily="18" charset="0"/>
                    <a:ea typeface="Times New Roman" panose="02020603050405020304" pitchFamily="18" charset="0"/>
                  </a:rPr>
                  <a:t>Tumor </a:t>
                </a:r>
                <a:endParaRPr lang="en-IN" sz="1200" b="1" dirty="0">
                  <a:effectLst/>
                  <a:latin typeface="Times New Roman" panose="02020603050405020304" pitchFamily="18" charset="0"/>
                  <a:ea typeface="Times New Roman" panose="02020603050405020304" pitchFamily="18" charset="0"/>
                </a:endParaRPr>
              </a:p>
            </p:txBody>
          </p:sp>
        </p:grpSp>
        <p:cxnSp>
          <p:nvCxnSpPr>
            <p:cNvPr id="33" name="Elbow Connector 32"/>
            <p:cNvCxnSpPr>
              <a:stCxn id="21" idx="1"/>
              <a:endCxn id="28" idx="0"/>
            </p:cNvCxnSpPr>
            <p:nvPr/>
          </p:nvCxnSpPr>
          <p:spPr>
            <a:xfrm rot="10800000">
              <a:off x="3901144" y="5750863"/>
              <a:ext cx="1676078" cy="273706"/>
            </a:xfrm>
            <a:prstGeom prst="bentConnector4">
              <a:avLst>
                <a:gd name="adj1" fmla="val 17168"/>
                <a:gd name="adj2" fmla="val 20323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56650" y="2998268"/>
              <a:ext cx="1464448" cy="832016"/>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dirty="0">
                  <a:solidFill>
                    <a:srgbClr val="000000"/>
                  </a:solidFill>
                  <a:latin typeface="Times New Roman" panose="02020603050405020304" pitchFamily="18" charset="0"/>
                  <a:ea typeface="Times New Roman" panose="02020603050405020304" pitchFamily="18" charset="0"/>
                </a:rPr>
                <a:t>Hybrid Meta-heuristic Algorithm</a:t>
              </a:r>
              <a:endParaRPr lang="en-IN" sz="1200" b="1" dirty="0">
                <a:effectLst/>
                <a:latin typeface="Times New Roman" panose="02020603050405020304" pitchFamily="18" charset="0"/>
                <a:ea typeface="Times New Roman" panose="02020603050405020304" pitchFamily="18" charset="0"/>
              </a:endParaRPr>
            </a:p>
          </p:txBody>
        </p:sp>
        <p:sp>
          <p:nvSpPr>
            <p:cNvPr id="35" name="Rectangle 34"/>
            <p:cNvSpPr/>
            <p:nvPr/>
          </p:nvSpPr>
          <p:spPr>
            <a:xfrm>
              <a:off x="8564276" y="5424514"/>
              <a:ext cx="1899214" cy="285992"/>
            </a:xfrm>
            <a:prstGeom prst="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endParaRPr lang="en-US" sz="1200" b="1" kern="1200" dirty="0">
                <a:solidFill>
                  <a:srgbClr val="000000"/>
                </a:solidFill>
                <a:effectLst/>
                <a:latin typeface="Times New Roman" panose="02020603050405020304" pitchFamily="18" charset="0"/>
                <a:ea typeface="Times New Roman" panose="02020603050405020304" pitchFamily="18" charset="0"/>
              </a:endParaRPr>
            </a:p>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Recommendations</a:t>
              </a:r>
              <a:endParaRPr lang="en-IN" sz="1200" b="1" dirty="0">
                <a:effectLst/>
                <a:latin typeface="Times New Roman" panose="02020603050405020304" pitchFamily="18" charset="0"/>
                <a:ea typeface="Times New Roman" panose="02020603050405020304" pitchFamily="18" charset="0"/>
              </a:endParaRPr>
            </a:p>
          </p:txBody>
        </p:sp>
        <p:sp>
          <p:nvSpPr>
            <p:cNvPr id="36" name="Rectangle 35"/>
            <p:cNvSpPr/>
            <p:nvPr/>
          </p:nvSpPr>
          <p:spPr>
            <a:xfrm>
              <a:off x="8564276" y="5755108"/>
              <a:ext cx="1899213" cy="285992"/>
            </a:xfrm>
            <a:prstGeom prst="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View Medicines</a:t>
              </a:r>
              <a:endParaRPr lang="en-IN" sz="1200" b="1" dirty="0">
                <a:effectLst/>
                <a:latin typeface="Times New Roman" panose="02020603050405020304" pitchFamily="18" charset="0"/>
                <a:ea typeface="Times New Roman" panose="02020603050405020304" pitchFamily="18" charset="0"/>
              </a:endParaRPr>
            </a:p>
          </p:txBody>
        </p:sp>
        <p:cxnSp>
          <p:nvCxnSpPr>
            <p:cNvPr id="37" name="Elbow Connector 36"/>
            <p:cNvCxnSpPr>
              <a:stCxn id="21" idx="3"/>
            </p:cNvCxnSpPr>
            <p:nvPr/>
          </p:nvCxnSpPr>
          <p:spPr>
            <a:xfrm flipV="1">
              <a:off x="7698450" y="5323135"/>
              <a:ext cx="822291" cy="70143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1365</TotalTime>
  <Words>2303</Words>
  <Application>Microsoft Office PowerPoint</Application>
  <PresentationFormat>Widescreen</PresentationFormat>
  <Paragraphs>351</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__Inter_d65c78</vt:lpstr>
      <vt:lpstr>Arial</vt:lpstr>
      <vt:lpstr>Calibri</vt:lpstr>
      <vt:lpstr>Calibri Light</vt:lpstr>
      <vt:lpstr>Century Gothic</vt:lpstr>
      <vt:lpstr>Lato</vt:lpstr>
      <vt:lpstr>Overpass</vt:lpstr>
      <vt:lpstr>Times New Roman</vt:lpstr>
      <vt:lpstr>Wingdings</vt:lpstr>
      <vt:lpstr>Office Theme</vt:lpstr>
      <vt:lpstr>     K.RAMAKRISHNAN COLLEGE OF TECHNOLOGY (AUTONOMOUS), TRICHY                 THYROID DETECTION AND CLASSIFICATION    USING DNN BASED ON HYBRID   META-HEURISTIC AND LSTM TECHNIQUE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and Software Specifications</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MUBAASIM T A</dc:creator>
  <cp:lastModifiedBy>Ishan sanjeev</cp:lastModifiedBy>
  <cp:revision>64</cp:revision>
  <dcterms:created xsi:type="dcterms:W3CDTF">2023-12-20T14:22:00Z</dcterms:created>
  <dcterms:modified xsi:type="dcterms:W3CDTF">2025-05-12T17:57:50Z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7D1991F944504394AECAD130FA585167_12</vt:lpwstr>
  </property>
  <property fmtid="{D5CDD505-2E9C-101B-9397-08002B2CF9AE}" pid="3" name="KSOProductBuildVer">
    <vt:lpwstr>1033-12.2.0.18911</vt:lpwstr>
  </property>
</Properties>
</file>