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5" r:id="rId10"/>
    <p:sldId id="266" r:id="rId11"/>
    <p:sldId id="264" r:id="rId12"/>
    <p:sldId id="267" r:id="rId13"/>
    <p:sldId id="268" r:id="rId14"/>
    <p:sldId id="269" r:id="rId15"/>
    <p:sldId id="270" r:id="rId16"/>
    <p:sldId id="271" r:id="rId17"/>
    <p:sldId id="275" r:id="rId18"/>
    <p:sldId id="272"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963F96B-0FE3-48AE-BCEC-66F181118639}">
          <p14:sldIdLst>
            <p14:sldId id="256"/>
            <p14:sldId id="257"/>
            <p14:sldId id="258"/>
            <p14:sldId id="259"/>
            <p14:sldId id="260"/>
            <p14:sldId id="261"/>
            <p14:sldId id="262"/>
            <p14:sldId id="263"/>
            <p14:sldId id="265"/>
            <p14:sldId id="266"/>
            <p14:sldId id="264"/>
            <p14:sldId id="267"/>
            <p14:sldId id="268"/>
            <p14:sldId id="269"/>
            <p14:sldId id="270"/>
            <p14:sldId id="271"/>
            <p14:sldId id="275"/>
            <p14:sldId id="272"/>
            <p14:sldId id="273"/>
            <p14:sldId id="274"/>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shan Sarkar" initials="IS" lastIdx="1" clrIdx="0">
    <p:extLst>
      <p:ext uri="{19B8F6BF-5375-455C-9EA6-DF929625EA0E}">
        <p15:presenceInfo xmlns:p15="http://schemas.microsoft.com/office/powerpoint/2012/main" userId="d9a9f1a9aedc29b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C11813-AE50-484D-8D06-34D3E803B0B3}" type="datetimeFigureOut">
              <a:rPr lang="en-IN" smtClean="0"/>
              <a:t>19-05-2024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F64EF-FF40-4C24-80F9-7267E080B4AE}" type="slidenum">
              <a:rPr lang="en-IN" smtClean="0"/>
              <a:t>‹#›</a:t>
            </a:fld>
            <a:endParaRPr lang="en-IN"/>
          </a:p>
        </p:txBody>
      </p:sp>
    </p:spTree>
    <p:extLst>
      <p:ext uri="{BB962C8B-B14F-4D97-AF65-F5344CB8AC3E}">
        <p14:creationId xmlns:p14="http://schemas.microsoft.com/office/powerpoint/2010/main" val="2599333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0AF64EF-FF40-4C24-80F9-7267E080B4AE}" type="slidenum">
              <a:rPr lang="en-IN" smtClean="0"/>
              <a:t>4</a:t>
            </a:fld>
            <a:endParaRPr lang="en-IN"/>
          </a:p>
        </p:txBody>
      </p:sp>
    </p:spTree>
    <p:extLst>
      <p:ext uri="{BB962C8B-B14F-4D97-AF65-F5344CB8AC3E}">
        <p14:creationId xmlns:p14="http://schemas.microsoft.com/office/powerpoint/2010/main" val="2603679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5/19/2024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5/19/2024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5/19/2024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5/19/2024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5/19/2024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583AF-74EE-A075-8B73-C4FF44FAFE34}"/>
              </a:ext>
            </a:extLst>
          </p:cNvPr>
          <p:cNvSpPr>
            <a:spLocks noGrp="1"/>
          </p:cNvSpPr>
          <p:nvPr>
            <p:ph type="ctrTitle"/>
          </p:nvPr>
        </p:nvSpPr>
        <p:spPr/>
        <p:txBody>
          <a:bodyPr/>
          <a:lstStyle/>
          <a:p>
            <a:r>
              <a:rPr lang="en-US" sz="4800" dirty="0"/>
              <a:t>Data analysis of </a:t>
            </a:r>
            <a:r>
              <a:rPr lang="en-US" sz="4800" dirty="0" err="1"/>
              <a:t>gurujiastro</a:t>
            </a:r>
            <a:r>
              <a:rPr lang="en-US" sz="4800" dirty="0"/>
              <a:t> case study</a:t>
            </a:r>
            <a:endParaRPr lang="en-IN" sz="4800" dirty="0"/>
          </a:p>
        </p:txBody>
      </p:sp>
      <p:sp>
        <p:nvSpPr>
          <p:cNvPr id="3" name="Subtitle 2">
            <a:extLst>
              <a:ext uri="{FF2B5EF4-FFF2-40B4-BE49-F238E27FC236}">
                <a16:creationId xmlns:a16="http://schemas.microsoft.com/office/drawing/2014/main" id="{C4CE2D7B-2364-09C6-3964-DD944F2E3DB7}"/>
              </a:ext>
            </a:extLst>
          </p:cNvPr>
          <p:cNvSpPr>
            <a:spLocks noGrp="1"/>
          </p:cNvSpPr>
          <p:nvPr>
            <p:ph type="subTitle" idx="1"/>
          </p:nvPr>
        </p:nvSpPr>
        <p:spPr/>
        <p:txBody>
          <a:bodyPr/>
          <a:lstStyle/>
          <a:p>
            <a:r>
              <a:rPr lang="en-US" dirty="0"/>
              <a:t>By </a:t>
            </a:r>
            <a:r>
              <a:rPr lang="en-US"/>
              <a:t>Ishan Sarkar</a:t>
            </a:r>
            <a:endParaRPr lang="en-US" dirty="0"/>
          </a:p>
        </p:txBody>
      </p:sp>
    </p:spTree>
    <p:extLst>
      <p:ext uri="{BB962C8B-B14F-4D97-AF65-F5344CB8AC3E}">
        <p14:creationId xmlns:p14="http://schemas.microsoft.com/office/powerpoint/2010/main" val="432440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2C12A5-2A63-CEDC-C963-10A246317990}"/>
              </a:ext>
            </a:extLst>
          </p:cNvPr>
          <p:cNvSpPr txBox="1"/>
          <p:nvPr/>
        </p:nvSpPr>
        <p:spPr>
          <a:xfrm>
            <a:off x="5325533" y="1764297"/>
            <a:ext cx="6468534" cy="2462213"/>
          </a:xfrm>
          <a:prstGeom prst="rect">
            <a:avLst/>
          </a:prstGeom>
          <a:noFill/>
        </p:spPr>
        <p:txBody>
          <a:bodyPr wrap="square" rtlCol="0">
            <a:spAutoFit/>
          </a:bodyPr>
          <a:lstStyle/>
          <a:p>
            <a:r>
              <a:rPr lang="en-US" sz="1100" b="1" dirty="0"/>
              <a:t>Analysis:</a:t>
            </a:r>
          </a:p>
          <a:p>
            <a:pPr marL="171450" indent="-171450">
              <a:buFont typeface="Arial" panose="020B0604020202020204" pitchFamily="34" charset="0"/>
              <a:buChar char="•"/>
            </a:pPr>
            <a:r>
              <a:rPr lang="en-US" sz="1100" b="1" dirty="0"/>
              <a:t>Count:</a:t>
            </a:r>
            <a:r>
              <a:rPr lang="en-US" sz="1100" dirty="0"/>
              <a:t> There are 27446 observations in the dataset.</a:t>
            </a:r>
          </a:p>
          <a:p>
            <a:pPr marL="171450" indent="-171450">
              <a:buFont typeface="Arial" panose="020B0604020202020204" pitchFamily="34" charset="0"/>
              <a:buChar char="•"/>
            </a:pPr>
            <a:r>
              <a:rPr lang="en-US" sz="1100" b="1" dirty="0"/>
              <a:t>Mean: </a:t>
            </a:r>
            <a:r>
              <a:rPr lang="en-US" sz="1100" dirty="0"/>
              <a:t>The average value of the "</a:t>
            </a:r>
            <a:r>
              <a:rPr lang="en-US" sz="1100" dirty="0" err="1"/>
              <a:t>userOnCallDuration</a:t>
            </a:r>
            <a:r>
              <a:rPr lang="en-US" sz="1100" dirty="0"/>
              <a:t>" variable is approximately 98.99.</a:t>
            </a:r>
          </a:p>
          <a:p>
            <a:pPr marL="171450" indent="-171450">
              <a:buFont typeface="Arial" panose="020B0604020202020204" pitchFamily="34" charset="0"/>
              <a:buChar char="•"/>
            </a:pPr>
            <a:r>
              <a:rPr lang="en-US" sz="1100" b="1" dirty="0"/>
              <a:t>Standard Deviation (std):</a:t>
            </a:r>
            <a:r>
              <a:rPr lang="en-US" sz="1100" dirty="0"/>
              <a:t> The standard deviation is about 93.14, indicating a moderate spread or variability in the values of "</a:t>
            </a:r>
            <a:r>
              <a:rPr lang="en-US" sz="1100" dirty="0" err="1"/>
              <a:t>userOnCallDuration</a:t>
            </a:r>
            <a:r>
              <a:rPr lang="en-US" sz="1100" dirty="0"/>
              <a:t>" around the mean.</a:t>
            </a:r>
          </a:p>
          <a:p>
            <a:pPr marL="171450" indent="-171450">
              <a:buFont typeface="Arial" panose="020B0604020202020204" pitchFamily="34" charset="0"/>
              <a:buChar char="•"/>
            </a:pPr>
            <a:r>
              <a:rPr lang="en-US" sz="1100" b="1" dirty="0"/>
              <a:t>Min:</a:t>
            </a:r>
            <a:r>
              <a:rPr lang="en-US" sz="1100" dirty="0"/>
              <a:t> The minimum value of "</a:t>
            </a:r>
            <a:r>
              <a:rPr lang="en-US" sz="1100" dirty="0" err="1"/>
              <a:t>userOnCallDuration</a:t>
            </a:r>
            <a:r>
              <a:rPr lang="en-US" sz="1100" dirty="0"/>
              <a:t>" in the dataset is 0.</a:t>
            </a:r>
          </a:p>
          <a:p>
            <a:pPr marL="171450" indent="-171450">
              <a:buFont typeface="Arial" panose="020B0604020202020204" pitchFamily="34" charset="0"/>
              <a:buChar char="•"/>
            </a:pPr>
            <a:r>
              <a:rPr lang="en-US" sz="1100" b="1" dirty="0"/>
              <a:t>25%: </a:t>
            </a:r>
            <a:r>
              <a:rPr lang="en-US" sz="1100" dirty="0"/>
              <a:t>This is the first quartile, or the 25th percentile. It indicates that 25% of the observations have a "</a:t>
            </a:r>
            <a:r>
              <a:rPr lang="en-US" sz="1100" dirty="0" err="1"/>
              <a:t>userOnCallDuration</a:t>
            </a:r>
            <a:r>
              <a:rPr lang="en-US" sz="1100" dirty="0"/>
              <a:t>" value of 0 or less.</a:t>
            </a:r>
          </a:p>
          <a:p>
            <a:pPr marL="171450" indent="-171450">
              <a:buFont typeface="Arial" panose="020B0604020202020204" pitchFamily="34" charset="0"/>
              <a:buChar char="•"/>
            </a:pPr>
            <a:r>
              <a:rPr lang="en-US" sz="1100" b="1" dirty="0"/>
              <a:t>50%: </a:t>
            </a:r>
            <a:r>
              <a:rPr lang="en-US" sz="1100" dirty="0"/>
              <a:t>This is the median, or the middle value of the dataset when it is ordered from least to greatest. In this case, it's 180, suggesting that half of the observations have a "</a:t>
            </a:r>
            <a:r>
              <a:rPr lang="en-US" sz="1100" dirty="0" err="1"/>
              <a:t>userOnCallDuration</a:t>
            </a:r>
            <a:r>
              <a:rPr lang="en-US" sz="1100" dirty="0"/>
              <a:t>" value of 180 or less.</a:t>
            </a:r>
          </a:p>
          <a:p>
            <a:pPr marL="171450" indent="-171450">
              <a:buFont typeface="Arial" panose="020B0604020202020204" pitchFamily="34" charset="0"/>
              <a:buChar char="•"/>
            </a:pPr>
            <a:r>
              <a:rPr lang="en-US" sz="1100" b="1" dirty="0"/>
              <a:t>75%: </a:t>
            </a:r>
            <a:r>
              <a:rPr lang="en-US" sz="1100" dirty="0"/>
              <a:t>This is the third quartile, or the 75th percentile. It also indicates that 75% of the observations have a "</a:t>
            </a:r>
            <a:r>
              <a:rPr lang="en-US" sz="1100" dirty="0" err="1"/>
              <a:t>userOnCallDuration</a:t>
            </a:r>
            <a:r>
              <a:rPr lang="en-US" sz="1100" dirty="0"/>
              <a:t>" value of 180 or less.</a:t>
            </a:r>
          </a:p>
          <a:p>
            <a:pPr marL="171450" indent="-171450">
              <a:buFont typeface="Arial" panose="020B0604020202020204" pitchFamily="34" charset="0"/>
              <a:buChar char="•"/>
            </a:pPr>
            <a:r>
              <a:rPr lang="en-US" sz="1100" b="1" dirty="0"/>
              <a:t>Max:</a:t>
            </a:r>
            <a:r>
              <a:rPr lang="en-US" sz="1100" dirty="0"/>
              <a:t> The maximum value of "</a:t>
            </a:r>
            <a:r>
              <a:rPr lang="en-US" sz="1100" dirty="0" err="1"/>
              <a:t>userOnCallDuration</a:t>
            </a:r>
            <a:r>
              <a:rPr lang="en-US" sz="1100" dirty="0"/>
              <a:t>" in the dataset is 449.</a:t>
            </a:r>
            <a:endParaRPr lang="en-IN" sz="1100" dirty="0"/>
          </a:p>
        </p:txBody>
      </p:sp>
      <p:sp>
        <p:nvSpPr>
          <p:cNvPr id="5" name="TextBox 4">
            <a:extLst>
              <a:ext uri="{FF2B5EF4-FFF2-40B4-BE49-F238E27FC236}">
                <a16:creationId xmlns:a16="http://schemas.microsoft.com/office/drawing/2014/main" id="{68D3E3D3-7BEC-E443-FDAD-ED1479296EF0}"/>
              </a:ext>
            </a:extLst>
          </p:cNvPr>
          <p:cNvSpPr txBox="1"/>
          <p:nvPr/>
        </p:nvSpPr>
        <p:spPr>
          <a:xfrm>
            <a:off x="4283420" y="172247"/>
            <a:ext cx="3667479" cy="369332"/>
          </a:xfrm>
          <a:prstGeom prst="rect">
            <a:avLst/>
          </a:prstGeom>
          <a:noFill/>
        </p:spPr>
        <p:txBody>
          <a:bodyPr wrap="none" rtlCol="0">
            <a:spAutoFit/>
          </a:bodyPr>
          <a:lstStyle/>
          <a:p>
            <a:r>
              <a:rPr lang="en-US" b="1" dirty="0"/>
              <a:t>Analysis of Duration of Call by Users</a:t>
            </a:r>
          </a:p>
        </p:txBody>
      </p:sp>
      <p:sp>
        <p:nvSpPr>
          <p:cNvPr id="6" name="TextBox 5">
            <a:extLst>
              <a:ext uri="{FF2B5EF4-FFF2-40B4-BE49-F238E27FC236}">
                <a16:creationId xmlns:a16="http://schemas.microsoft.com/office/drawing/2014/main" id="{7F0B51AE-B6D2-461C-6688-6CA6341AFB92}"/>
              </a:ext>
            </a:extLst>
          </p:cNvPr>
          <p:cNvSpPr txBox="1"/>
          <p:nvPr/>
        </p:nvSpPr>
        <p:spPr>
          <a:xfrm>
            <a:off x="5325534" y="541579"/>
            <a:ext cx="6468532" cy="1277273"/>
          </a:xfrm>
          <a:prstGeom prst="rect">
            <a:avLst/>
          </a:prstGeom>
          <a:noFill/>
        </p:spPr>
        <p:txBody>
          <a:bodyPr wrap="square" rtlCol="0">
            <a:spAutoFit/>
          </a:bodyPr>
          <a:lstStyle/>
          <a:p>
            <a:r>
              <a:rPr lang="en-US" sz="1100" b="1" dirty="0"/>
              <a:t>Conditions:</a:t>
            </a:r>
          </a:p>
          <a:p>
            <a:r>
              <a:rPr lang="en-US" sz="1100" dirty="0"/>
              <a:t>Removing the outliner as The 50th and 75th percentiles being the same (180) suggests a clustering of values at 180. This indicates a large portion of the data points are exactly 180, which might be due to a common cutoff or a default value. A significant number of entries are zeros, as both the minimum and 25th percentile are 0. The large standard deviation compared to the mean indicates high variability within the dataset. The maximum value of 4020 suggests the presence of outliers or significantly high values in the dataset.</a:t>
            </a:r>
          </a:p>
        </p:txBody>
      </p:sp>
      <p:sp>
        <p:nvSpPr>
          <p:cNvPr id="7" name="TextBox 6">
            <a:extLst>
              <a:ext uri="{FF2B5EF4-FFF2-40B4-BE49-F238E27FC236}">
                <a16:creationId xmlns:a16="http://schemas.microsoft.com/office/drawing/2014/main" id="{E2945071-C41C-BCA9-30C1-908F8B2299CA}"/>
              </a:ext>
            </a:extLst>
          </p:cNvPr>
          <p:cNvSpPr txBox="1"/>
          <p:nvPr/>
        </p:nvSpPr>
        <p:spPr>
          <a:xfrm>
            <a:off x="5325533" y="5064507"/>
            <a:ext cx="6468533" cy="769441"/>
          </a:xfrm>
          <a:prstGeom prst="rect">
            <a:avLst/>
          </a:prstGeom>
          <a:noFill/>
        </p:spPr>
        <p:txBody>
          <a:bodyPr wrap="square" rtlCol="0">
            <a:spAutoFit/>
          </a:bodyPr>
          <a:lstStyle/>
          <a:p>
            <a:r>
              <a:rPr lang="en-US" sz="1100" dirty="0"/>
              <a:t>Overall, the histogram suggests that there are two main clusters of call durations: very short durations (likely missed or immediately terminated calls) and longer durations around the (180-200) seconds range. The majority of calls fall within these two clusters, with very few calls having durations between 100 and 180 seconds.</a:t>
            </a:r>
            <a:endParaRPr lang="en-IN" sz="1100" dirty="0"/>
          </a:p>
        </p:txBody>
      </p:sp>
      <p:pic>
        <p:nvPicPr>
          <p:cNvPr id="5124" name="Picture 4">
            <a:extLst>
              <a:ext uri="{FF2B5EF4-FFF2-40B4-BE49-F238E27FC236}">
                <a16:creationId xmlns:a16="http://schemas.microsoft.com/office/drawing/2014/main" id="{B37B1C4A-EC84-0595-AE8D-CDC9AB4120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513" y="820979"/>
            <a:ext cx="3779645" cy="260802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AA0361D9-B6CD-B67A-342F-578F311EC8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6513" y="3903133"/>
            <a:ext cx="3779645" cy="2772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083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7E5081-CDDD-D030-BF2C-B403BA467EC3}"/>
              </a:ext>
            </a:extLst>
          </p:cNvPr>
          <p:cNvPicPr>
            <a:picLocks noChangeAspect="1"/>
          </p:cNvPicPr>
          <p:nvPr/>
        </p:nvPicPr>
        <p:blipFill>
          <a:blip r:embed="rId2"/>
          <a:stretch>
            <a:fillRect/>
          </a:stretch>
        </p:blipFill>
        <p:spPr>
          <a:xfrm>
            <a:off x="1011369" y="654233"/>
            <a:ext cx="4839098" cy="3650272"/>
          </a:xfrm>
          <a:prstGeom prst="rect">
            <a:avLst/>
          </a:prstGeom>
        </p:spPr>
      </p:pic>
      <p:sp>
        <p:nvSpPr>
          <p:cNvPr id="4" name="TextBox 3">
            <a:extLst>
              <a:ext uri="{FF2B5EF4-FFF2-40B4-BE49-F238E27FC236}">
                <a16:creationId xmlns:a16="http://schemas.microsoft.com/office/drawing/2014/main" id="{667D7716-2473-087A-BDE2-2D1A7B0EABEC}"/>
              </a:ext>
            </a:extLst>
          </p:cNvPr>
          <p:cNvSpPr txBox="1"/>
          <p:nvPr/>
        </p:nvSpPr>
        <p:spPr>
          <a:xfrm>
            <a:off x="6096000" y="694265"/>
            <a:ext cx="5791200" cy="2800767"/>
          </a:xfrm>
          <a:prstGeom prst="rect">
            <a:avLst/>
          </a:prstGeom>
          <a:noFill/>
        </p:spPr>
        <p:txBody>
          <a:bodyPr wrap="square" rtlCol="0">
            <a:spAutoFit/>
          </a:bodyPr>
          <a:lstStyle/>
          <a:p>
            <a:r>
              <a:rPr lang="en-US" sz="1100" b="1" dirty="0"/>
              <a:t>Busy and No-answer:</a:t>
            </a:r>
          </a:p>
          <a:p>
            <a:pPr marL="171450" indent="-171450">
              <a:buFont typeface="Arial" panose="020B0604020202020204" pitchFamily="34" charset="0"/>
              <a:buChar char="•"/>
            </a:pPr>
            <a:r>
              <a:rPr lang="en-US" sz="1100" dirty="0"/>
              <a:t>Both statuses have an average duration of 0.00 seconds.</a:t>
            </a:r>
          </a:p>
          <a:p>
            <a:pPr marL="171450" indent="-171450">
              <a:buFont typeface="Arial" panose="020B0604020202020204" pitchFamily="34" charset="0"/>
              <a:buChar char="•"/>
            </a:pPr>
            <a:r>
              <a:rPr lang="en-US" sz="1100" dirty="0"/>
              <a:t>This indicates that these calls were not connected at all, possibly due to immediate disconnections or the calls not being picked up.</a:t>
            </a:r>
          </a:p>
          <a:p>
            <a:r>
              <a:rPr lang="en-US" sz="1100" b="1" dirty="0"/>
              <a:t>Completed:</a:t>
            </a:r>
          </a:p>
          <a:p>
            <a:pPr marL="171450" indent="-171450">
              <a:buFont typeface="Arial" panose="020B0604020202020204" pitchFamily="34" charset="0"/>
              <a:buChar char="•"/>
            </a:pPr>
            <a:r>
              <a:rPr lang="en-US" sz="1100" dirty="0"/>
              <a:t>The average duration for completed calls is significantly higher at 283.61 seconds.</a:t>
            </a:r>
          </a:p>
          <a:p>
            <a:pPr marL="171450" indent="-171450">
              <a:buFont typeface="Arial" panose="020B0604020202020204" pitchFamily="34" charset="0"/>
              <a:buChar char="•"/>
            </a:pPr>
            <a:r>
              <a:rPr lang="en-US" sz="1100" dirty="0"/>
              <a:t>This suggests that completed calls tend to be the longest, as they involve full conversations or consultations.</a:t>
            </a:r>
          </a:p>
          <a:p>
            <a:r>
              <a:rPr lang="en-US" sz="1100" b="1" dirty="0"/>
              <a:t>Failed:</a:t>
            </a:r>
          </a:p>
          <a:p>
            <a:pPr marL="171450" indent="-171450">
              <a:buFont typeface="Arial" panose="020B0604020202020204" pitchFamily="34" charset="0"/>
              <a:buChar char="•"/>
            </a:pPr>
            <a:r>
              <a:rPr lang="en-US" sz="1100" dirty="0"/>
              <a:t>The average duration for failed calls is 1.22 seconds.</a:t>
            </a:r>
          </a:p>
          <a:p>
            <a:pPr marL="171450" indent="-171450">
              <a:buFont typeface="Arial" panose="020B0604020202020204" pitchFamily="34" charset="0"/>
              <a:buChar char="•"/>
            </a:pPr>
            <a:r>
              <a:rPr lang="en-US" sz="1100" dirty="0"/>
              <a:t>This indicates that these calls were connected briefly but were unable to be completed, possibly due to technical issues or immediate hang-ups.</a:t>
            </a:r>
          </a:p>
          <a:p>
            <a:r>
              <a:rPr lang="en-US" sz="1100" b="1" dirty="0"/>
              <a:t>Incomplete:</a:t>
            </a:r>
          </a:p>
          <a:p>
            <a:pPr marL="171450" indent="-171450">
              <a:buFont typeface="Arial" panose="020B0604020202020204" pitchFamily="34" charset="0"/>
              <a:buChar char="•"/>
            </a:pPr>
            <a:r>
              <a:rPr lang="en-US" sz="1100" dirty="0"/>
              <a:t>The average duration for incomplete calls is 16.65 seconds.</a:t>
            </a:r>
          </a:p>
          <a:p>
            <a:pPr marL="171450" indent="-171450">
              <a:buFont typeface="Arial" panose="020B0604020202020204" pitchFamily="34" charset="0"/>
              <a:buChar char="•"/>
            </a:pPr>
            <a:r>
              <a:rPr lang="en-US" sz="1100" dirty="0"/>
              <a:t>These calls are longer than failed calls but significantly shorter than completed calls, indicating that the connection was made, but the call did not proceed to a full conversation.</a:t>
            </a:r>
            <a:endParaRPr lang="en-IN" sz="1100" dirty="0"/>
          </a:p>
        </p:txBody>
      </p:sp>
      <p:sp>
        <p:nvSpPr>
          <p:cNvPr id="5" name="TextBox 4">
            <a:extLst>
              <a:ext uri="{FF2B5EF4-FFF2-40B4-BE49-F238E27FC236}">
                <a16:creationId xmlns:a16="http://schemas.microsoft.com/office/drawing/2014/main" id="{678EC809-47EC-AD5C-6AEF-524AD07184B9}"/>
              </a:ext>
            </a:extLst>
          </p:cNvPr>
          <p:cNvSpPr txBox="1"/>
          <p:nvPr/>
        </p:nvSpPr>
        <p:spPr>
          <a:xfrm>
            <a:off x="1197634" y="4717185"/>
            <a:ext cx="10689566" cy="1446550"/>
          </a:xfrm>
          <a:prstGeom prst="rect">
            <a:avLst/>
          </a:prstGeom>
          <a:noFill/>
        </p:spPr>
        <p:txBody>
          <a:bodyPr wrap="square" rtlCol="0">
            <a:spAutoFit/>
          </a:bodyPr>
          <a:lstStyle/>
          <a:p>
            <a:r>
              <a:rPr lang="en-US" sz="1100" b="1" dirty="0"/>
              <a:t>Service Efficiency:</a:t>
            </a:r>
          </a:p>
          <a:p>
            <a:pPr marL="171450" indent="-171450">
              <a:buFont typeface="Arial" panose="020B0604020202020204" pitchFamily="34" charset="0"/>
              <a:buChar char="•"/>
            </a:pPr>
            <a:r>
              <a:rPr lang="en-US" sz="1100" dirty="0"/>
              <a:t>The high average duration for completed calls (283.61 seconds) implies that when calls are successful, they provide substantial interaction time, which could be beneficial for service quality.</a:t>
            </a:r>
          </a:p>
          <a:p>
            <a:pPr marL="171450" indent="-171450">
              <a:buFont typeface="Arial" panose="020B0604020202020204" pitchFamily="34" charset="0"/>
              <a:buChar char="•"/>
            </a:pPr>
            <a:r>
              <a:rPr lang="en-US" sz="1100" dirty="0"/>
              <a:t>Short durations for failed and incomplete calls suggest areas where service improvements could reduce the number of such occurrences.</a:t>
            </a:r>
          </a:p>
          <a:p>
            <a:r>
              <a:rPr lang="en-US" sz="1100" b="1" dirty="0"/>
              <a:t>Technical and Operational Issues:</a:t>
            </a:r>
          </a:p>
          <a:p>
            <a:pPr marL="171450" indent="-171450">
              <a:buFont typeface="Arial" panose="020B0604020202020204" pitchFamily="34" charset="0"/>
              <a:buChar char="•"/>
            </a:pPr>
            <a:r>
              <a:rPr lang="en-US" sz="1100" dirty="0"/>
              <a:t>The presence of 0.00-second durations for busy and no-answer calls indicates potential areas for improvement in call connection rates and handling.</a:t>
            </a:r>
          </a:p>
          <a:p>
            <a:r>
              <a:rPr lang="en-US" sz="1100" b="1" dirty="0"/>
              <a:t>User Experience:</a:t>
            </a:r>
          </a:p>
          <a:p>
            <a:pPr marL="171450" indent="-171450">
              <a:buFont typeface="Arial" panose="020B0604020202020204" pitchFamily="34" charset="0"/>
              <a:buChar char="•"/>
            </a:pPr>
            <a:r>
              <a:rPr lang="en-US" sz="1100" dirty="0"/>
              <a:t>Understanding the reasons behind failed and incomplete calls can help improve user experience by addressing technical issues and enhancing connection reliability.</a:t>
            </a:r>
            <a:endParaRPr lang="en-IN" sz="1100" dirty="0"/>
          </a:p>
        </p:txBody>
      </p:sp>
      <p:sp>
        <p:nvSpPr>
          <p:cNvPr id="6" name="TextBox 5">
            <a:extLst>
              <a:ext uri="{FF2B5EF4-FFF2-40B4-BE49-F238E27FC236}">
                <a16:creationId xmlns:a16="http://schemas.microsoft.com/office/drawing/2014/main" id="{BB7BF3BE-2BED-B10B-A334-C52E106D09E6}"/>
              </a:ext>
            </a:extLst>
          </p:cNvPr>
          <p:cNvSpPr txBox="1"/>
          <p:nvPr/>
        </p:nvSpPr>
        <p:spPr>
          <a:xfrm>
            <a:off x="3551887" y="210775"/>
            <a:ext cx="5981061" cy="369332"/>
          </a:xfrm>
          <a:prstGeom prst="rect">
            <a:avLst/>
          </a:prstGeom>
          <a:noFill/>
        </p:spPr>
        <p:txBody>
          <a:bodyPr wrap="none" rtlCol="0">
            <a:spAutoFit/>
          </a:bodyPr>
          <a:lstStyle/>
          <a:p>
            <a:r>
              <a:rPr lang="en-US" b="1" dirty="0"/>
              <a:t>Analysis of Average Time Duration in Seconds by Call Status</a:t>
            </a:r>
            <a:endParaRPr lang="en-IN" b="1" dirty="0"/>
          </a:p>
        </p:txBody>
      </p:sp>
    </p:spTree>
    <p:extLst>
      <p:ext uri="{BB962C8B-B14F-4D97-AF65-F5344CB8AC3E}">
        <p14:creationId xmlns:p14="http://schemas.microsoft.com/office/powerpoint/2010/main" val="2228329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4D8A60-96BA-38A0-0863-D06191083AF8}"/>
              </a:ext>
            </a:extLst>
          </p:cNvPr>
          <p:cNvPicPr>
            <a:picLocks noChangeAspect="1"/>
          </p:cNvPicPr>
          <p:nvPr/>
        </p:nvPicPr>
        <p:blipFill>
          <a:blip r:embed="rId2"/>
          <a:stretch>
            <a:fillRect/>
          </a:stretch>
        </p:blipFill>
        <p:spPr>
          <a:xfrm>
            <a:off x="1324655" y="665665"/>
            <a:ext cx="2781277" cy="2795967"/>
          </a:xfrm>
          <a:prstGeom prst="rect">
            <a:avLst/>
          </a:prstGeom>
        </p:spPr>
      </p:pic>
      <p:sp>
        <p:nvSpPr>
          <p:cNvPr id="4" name="TextBox 3">
            <a:extLst>
              <a:ext uri="{FF2B5EF4-FFF2-40B4-BE49-F238E27FC236}">
                <a16:creationId xmlns:a16="http://schemas.microsoft.com/office/drawing/2014/main" id="{5F8EF685-5628-DB9D-D016-4271159010E5}"/>
              </a:ext>
            </a:extLst>
          </p:cNvPr>
          <p:cNvSpPr txBox="1"/>
          <p:nvPr/>
        </p:nvSpPr>
        <p:spPr>
          <a:xfrm>
            <a:off x="4557382" y="1596009"/>
            <a:ext cx="6722533" cy="938719"/>
          </a:xfrm>
          <a:prstGeom prst="rect">
            <a:avLst/>
          </a:prstGeom>
          <a:noFill/>
        </p:spPr>
        <p:txBody>
          <a:bodyPr wrap="square" rtlCol="0">
            <a:spAutoFit/>
          </a:bodyPr>
          <a:lstStyle/>
          <a:p>
            <a:pPr algn="l"/>
            <a:r>
              <a:rPr lang="en-US" sz="1100" b="1" i="0" dirty="0">
                <a:effectLst/>
                <a:latin typeface="system-ui"/>
              </a:rPr>
              <a:t>Insights:</a:t>
            </a:r>
          </a:p>
          <a:p>
            <a:pPr marL="171450" indent="-171450" algn="l">
              <a:buFont typeface="Arial" panose="020B0604020202020204" pitchFamily="34" charset="0"/>
              <a:buChar char="•"/>
            </a:pPr>
            <a:r>
              <a:rPr lang="en-US" sz="1100" b="0" i="0" dirty="0">
                <a:effectLst/>
                <a:latin typeface="system-ui"/>
              </a:rPr>
              <a:t>The 'app' platform handles a much higher volume of calls but also experiences more issues with calls not being completed successfully.</a:t>
            </a:r>
          </a:p>
          <a:p>
            <a:pPr marL="171450" indent="-171450" algn="l">
              <a:buFont typeface="Arial" panose="020B0604020202020204" pitchFamily="34" charset="0"/>
              <a:buChar char="•"/>
            </a:pPr>
            <a:r>
              <a:rPr lang="en-US" sz="1100" b="0" i="0" dirty="0">
                <a:effectLst/>
                <a:latin typeface="system-ui"/>
              </a:rPr>
              <a:t>The '</a:t>
            </a:r>
            <a:r>
              <a:rPr lang="en-US" sz="1100" b="0" i="0" dirty="0" err="1">
                <a:effectLst/>
                <a:latin typeface="system-ui"/>
              </a:rPr>
              <a:t>gurucool</a:t>
            </a:r>
            <a:r>
              <a:rPr lang="en-US" sz="1100" b="0" i="0" dirty="0">
                <a:effectLst/>
                <a:latin typeface="system-ui"/>
              </a:rPr>
              <a:t>' platform, while handling fewer calls, appears to have a relatively better completion rate and fewer issues with no-answer, busy, failed, and incomplete calls.</a:t>
            </a:r>
          </a:p>
        </p:txBody>
      </p:sp>
      <p:sp>
        <p:nvSpPr>
          <p:cNvPr id="5" name="TextBox 4">
            <a:extLst>
              <a:ext uri="{FF2B5EF4-FFF2-40B4-BE49-F238E27FC236}">
                <a16:creationId xmlns:a16="http://schemas.microsoft.com/office/drawing/2014/main" id="{127E9AC9-65A0-3E5C-6894-7FEF010E05BC}"/>
              </a:ext>
            </a:extLst>
          </p:cNvPr>
          <p:cNvSpPr txBox="1"/>
          <p:nvPr/>
        </p:nvSpPr>
        <p:spPr>
          <a:xfrm>
            <a:off x="4371938" y="296333"/>
            <a:ext cx="3448123" cy="369332"/>
          </a:xfrm>
          <a:prstGeom prst="rect">
            <a:avLst/>
          </a:prstGeom>
          <a:noFill/>
        </p:spPr>
        <p:txBody>
          <a:bodyPr wrap="none" rtlCol="0">
            <a:spAutoFit/>
          </a:bodyPr>
          <a:lstStyle/>
          <a:p>
            <a:r>
              <a:rPr lang="en-US" b="1" dirty="0"/>
              <a:t>The most common source of calls</a:t>
            </a:r>
            <a:endParaRPr lang="en-IN" b="1" dirty="0"/>
          </a:p>
        </p:txBody>
      </p:sp>
      <p:pic>
        <p:nvPicPr>
          <p:cNvPr id="7" name="Picture 6">
            <a:extLst>
              <a:ext uri="{FF2B5EF4-FFF2-40B4-BE49-F238E27FC236}">
                <a16:creationId xmlns:a16="http://schemas.microsoft.com/office/drawing/2014/main" id="{4CFB635A-A58C-809D-C011-5C62197DC6F8}"/>
              </a:ext>
            </a:extLst>
          </p:cNvPr>
          <p:cNvPicPr>
            <a:picLocks noChangeAspect="1"/>
          </p:cNvPicPr>
          <p:nvPr/>
        </p:nvPicPr>
        <p:blipFill>
          <a:blip r:embed="rId3"/>
          <a:stretch>
            <a:fillRect/>
          </a:stretch>
        </p:blipFill>
        <p:spPr>
          <a:xfrm>
            <a:off x="1324655" y="3876816"/>
            <a:ext cx="2781277" cy="2637030"/>
          </a:xfrm>
          <a:prstGeom prst="rect">
            <a:avLst/>
          </a:prstGeom>
        </p:spPr>
      </p:pic>
      <p:sp>
        <p:nvSpPr>
          <p:cNvPr id="8" name="TextBox 7">
            <a:extLst>
              <a:ext uri="{FF2B5EF4-FFF2-40B4-BE49-F238E27FC236}">
                <a16:creationId xmlns:a16="http://schemas.microsoft.com/office/drawing/2014/main" id="{423732E9-55E0-BCF9-C02D-DFBCBD128BB6}"/>
              </a:ext>
            </a:extLst>
          </p:cNvPr>
          <p:cNvSpPr txBox="1"/>
          <p:nvPr/>
        </p:nvSpPr>
        <p:spPr>
          <a:xfrm>
            <a:off x="4557382" y="4212087"/>
            <a:ext cx="6722533" cy="1615827"/>
          </a:xfrm>
          <a:prstGeom prst="rect">
            <a:avLst/>
          </a:prstGeom>
          <a:noFill/>
        </p:spPr>
        <p:txBody>
          <a:bodyPr wrap="square" rtlCol="0">
            <a:spAutoFit/>
          </a:bodyPr>
          <a:lstStyle/>
          <a:p>
            <a:r>
              <a:rPr lang="en-US" sz="1100" b="1" dirty="0"/>
              <a:t>Service Quality in Production:</a:t>
            </a:r>
          </a:p>
          <a:p>
            <a:pPr marL="171450" indent="-171450">
              <a:buFont typeface="Arial" panose="020B0604020202020204" pitchFamily="34" charset="0"/>
              <a:buChar char="•"/>
            </a:pPr>
            <a:r>
              <a:rPr lang="en-US" sz="1100" dirty="0"/>
              <a:t>The high number of completed calls in Production (1582) suggests that the majority of calls are successfully connected and completed.</a:t>
            </a:r>
          </a:p>
          <a:p>
            <a:pPr marL="171450" indent="-171450">
              <a:buFont typeface="Arial" panose="020B0604020202020204" pitchFamily="34" charset="0"/>
              <a:buChar char="•"/>
            </a:pPr>
            <a:r>
              <a:rPr lang="en-US" sz="1100" dirty="0"/>
              <a:t>However, the presence of a significant number of no-answer, failed, busy, and incomplete calls indicates areas for improvement in call handling and connection reliability.</a:t>
            </a:r>
          </a:p>
          <a:p>
            <a:r>
              <a:rPr lang="en-US" sz="1100" b="1" dirty="0"/>
              <a:t>Testing Phase:</a:t>
            </a:r>
          </a:p>
          <a:p>
            <a:pPr marL="171450" indent="-171450">
              <a:buFont typeface="Arial" panose="020B0604020202020204" pitchFamily="34" charset="0"/>
              <a:buChar char="•"/>
            </a:pPr>
            <a:r>
              <a:rPr lang="en-US" sz="1100" dirty="0"/>
              <a:t>The Test source shows very few calls overall, with no completed or incomplete calls recorded.</a:t>
            </a:r>
          </a:p>
          <a:p>
            <a:pPr marL="171450" indent="-171450">
              <a:buFont typeface="Arial" panose="020B0604020202020204" pitchFamily="34" charset="0"/>
              <a:buChar char="•"/>
            </a:pPr>
            <a:r>
              <a:rPr lang="en-US" sz="1100" dirty="0"/>
              <a:t>The presence of failed, no-answer, and busy calls in the Test source suggests issues that might need addressing before scaling or deploying to Production.</a:t>
            </a:r>
            <a:endParaRPr lang="en-IN" sz="1100" dirty="0"/>
          </a:p>
        </p:txBody>
      </p:sp>
    </p:spTree>
    <p:extLst>
      <p:ext uri="{BB962C8B-B14F-4D97-AF65-F5344CB8AC3E}">
        <p14:creationId xmlns:p14="http://schemas.microsoft.com/office/powerpoint/2010/main" val="1629637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8EF685-5628-DB9D-D016-4271159010E5}"/>
              </a:ext>
            </a:extLst>
          </p:cNvPr>
          <p:cNvSpPr txBox="1"/>
          <p:nvPr/>
        </p:nvSpPr>
        <p:spPr>
          <a:xfrm>
            <a:off x="5150048" y="1970064"/>
            <a:ext cx="6722533" cy="430887"/>
          </a:xfrm>
          <a:prstGeom prst="rect">
            <a:avLst/>
          </a:prstGeom>
          <a:noFill/>
        </p:spPr>
        <p:txBody>
          <a:bodyPr wrap="square" rtlCol="0">
            <a:spAutoFit/>
          </a:bodyPr>
          <a:lstStyle/>
          <a:p>
            <a:pPr algn="l"/>
            <a:r>
              <a:rPr lang="en-US" sz="1100" i="0" dirty="0">
                <a:effectLst/>
                <a:latin typeface="system-ui"/>
              </a:rPr>
              <a:t>This is the bar graph showing the highest earners among Gurus. Dr </a:t>
            </a:r>
            <a:r>
              <a:rPr lang="en-US" sz="1100" i="0" dirty="0" err="1">
                <a:effectLst/>
                <a:latin typeface="system-ui"/>
              </a:rPr>
              <a:t>Balkrisna</a:t>
            </a:r>
            <a:r>
              <a:rPr lang="en-US" sz="1100" i="0" dirty="0">
                <a:effectLst/>
                <a:latin typeface="system-ui"/>
              </a:rPr>
              <a:t> earned around 16% of total earnings and Astro Ruchi earned around 10.36% of total earnings.</a:t>
            </a:r>
          </a:p>
        </p:txBody>
      </p:sp>
      <p:sp>
        <p:nvSpPr>
          <p:cNvPr id="5" name="TextBox 4">
            <a:extLst>
              <a:ext uri="{FF2B5EF4-FFF2-40B4-BE49-F238E27FC236}">
                <a16:creationId xmlns:a16="http://schemas.microsoft.com/office/drawing/2014/main" id="{127E9AC9-65A0-3E5C-6894-7FEF010E05BC}"/>
              </a:ext>
            </a:extLst>
          </p:cNvPr>
          <p:cNvSpPr txBox="1"/>
          <p:nvPr/>
        </p:nvSpPr>
        <p:spPr>
          <a:xfrm>
            <a:off x="4671681" y="296333"/>
            <a:ext cx="4119782" cy="369332"/>
          </a:xfrm>
          <a:prstGeom prst="rect">
            <a:avLst/>
          </a:prstGeom>
          <a:noFill/>
        </p:spPr>
        <p:txBody>
          <a:bodyPr wrap="none" rtlCol="0">
            <a:spAutoFit/>
          </a:bodyPr>
          <a:lstStyle/>
          <a:p>
            <a:r>
              <a:rPr lang="en-US" b="1" dirty="0"/>
              <a:t>Gurus and Users Earning and Spendings</a:t>
            </a:r>
            <a:endParaRPr lang="en-IN" b="1" dirty="0"/>
          </a:p>
        </p:txBody>
      </p:sp>
      <p:sp>
        <p:nvSpPr>
          <p:cNvPr id="8" name="TextBox 7">
            <a:extLst>
              <a:ext uri="{FF2B5EF4-FFF2-40B4-BE49-F238E27FC236}">
                <a16:creationId xmlns:a16="http://schemas.microsoft.com/office/drawing/2014/main" id="{423732E9-55E0-BCF9-C02D-DFBCBD128BB6}"/>
              </a:ext>
            </a:extLst>
          </p:cNvPr>
          <p:cNvSpPr txBox="1"/>
          <p:nvPr/>
        </p:nvSpPr>
        <p:spPr>
          <a:xfrm>
            <a:off x="2746285" y="4820338"/>
            <a:ext cx="1894218" cy="769441"/>
          </a:xfrm>
          <a:prstGeom prst="rect">
            <a:avLst/>
          </a:prstGeom>
          <a:noFill/>
        </p:spPr>
        <p:txBody>
          <a:bodyPr wrap="square" rtlCol="0">
            <a:spAutoFit/>
          </a:bodyPr>
          <a:lstStyle/>
          <a:p>
            <a:r>
              <a:rPr lang="en-US" sz="1100" dirty="0"/>
              <a:t>This is the list of Guru Names which have earned lowest and among them 38 haven't earned anything</a:t>
            </a:r>
            <a:endParaRPr lang="en-IN" sz="1100" dirty="0"/>
          </a:p>
        </p:txBody>
      </p:sp>
      <p:pic>
        <p:nvPicPr>
          <p:cNvPr id="6" name="Picture 5">
            <a:extLst>
              <a:ext uri="{FF2B5EF4-FFF2-40B4-BE49-F238E27FC236}">
                <a16:creationId xmlns:a16="http://schemas.microsoft.com/office/drawing/2014/main" id="{B5CBDFD3-5F32-FF21-7EEE-697AC1061DF0}"/>
              </a:ext>
            </a:extLst>
          </p:cNvPr>
          <p:cNvPicPr>
            <a:picLocks noChangeAspect="1"/>
          </p:cNvPicPr>
          <p:nvPr/>
        </p:nvPicPr>
        <p:blipFill>
          <a:blip r:embed="rId2"/>
          <a:stretch>
            <a:fillRect/>
          </a:stretch>
        </p:blipFill>
        <p:spPr>
          <a:xfrm>
            <a:off x="1324655" y="665665"/>
            <a:ext cx="3232727" cy="2853026"/>
          </a:xfrm>
          <a:prstGeom prst="rect">
            <a:avLst/>
          </a:prstGeom>
        </p:spPr>
      </p:pic>
      <p:pic>
        <p:nvPicPr>
          <p:cNvPr id="10" name="Picture 9">
            <a:extLst>
              <a:ext uri="{FF2B5EF4-FFF2-40B4-BE49-F238E27FC236}">
                <a16:creationId xmlns:a16="http://schemas.microsoft.com/office/drawing/2014/main" id="{E1111788-925E-D196-C48B-2A0357474619}"/>
              </a:ext>
            </a:extLst>
          </p:cNvPr>
          <p:cNvPicPr>
            <a:picLocks noChangeAspect="1"/>
          </p:cNvPicPr>
          <p:nvPr/>
        </p:nvPicPr>
        <p:blipFill>
          <a:blip r:embed="rId3"/>
          <a:stretch>
            <a:fillRect/>
          </a:stretch>
        </p:blipFill>
        <p:spPr>
          <a:xfrm>
            <a:off x="1427518" y="3695382"/>
            <a:ext cx="1131718" cy="3019355"/>
          </a:xfrm>
          <a:prstGeom prst="rect">
            <a:avLst/>
          </a:prstGeom>
        </p:spPr>
      </p:pic>
      <p:pic>
        <p:nvPicPr>
          <p:cNvPr id="12" name="Picture 11">
            <a:extLst>
              <a:ext uri="{FF2B5EF4-FFF2-40B4-BE49-F238E27FC236}">
                <a16:creationId xmlns:a16="http://schemas.microsoft.com/office/drawing/2014/main" id="{3F306D47-4603-7359-3FE9-35FBF06594A2}"/>
              </a:ext>
            </a:extLst>
          </p:cNvPr>
          <p:cNvPicPr>
            <a:picLocks noChangeAspect="1"/>
          </p:cNvPicPr>
          <p:nvPr/>
        </p:nvPicPr>
        <p:blipFill>
          <a:blip r:embed="rId4"/>
          <a:stretch>
            <a:fillRect/>
          </a:stretch>
        </p:blipFill>
        <p:spPr>
          <a:xfrm>
            <a:off x="4778283" y="3967260"/>
            <a:ext cx="1815509" cy="2239751"/>
          </a:xfrm>
          <a:prstGeom prst="rect">
            <a:avLst/>
          </a:prstGeom>
        </p:spPr>
      </p:pic>
      <p:pic>
        <p:nvPicPr>
          <p:cNvPr id="14" name="Picture 13">
            <a:extLst>
              <a:ext uri="{FF2B5EF4-FFF2-40B4-BE49-F238E27FC236}">
                <a16:creationId xmlns:a16="http://schemas.microsoft.com/office/drawing/2014/main" id="{40536B72-45C0-F2DA-41E5-B4E3D872A47E}"/>
              </a:ext>
            </a:extLst>
          </p:cNvPr>
          <p:cNvPicPr>
            <a:picLocks noChangeAspect="1"/>
          </p:cNvPicPr>
          <p:nvPr/>
        </p:nvPicPr>
        <p:blipFill>
          <a:blip r:embed="rId5"/>
          <a:stretch>
            <a:fillRect/>
          </a:stretch>
        </p:blipFill>
        <p:spPr>
          <a:xfrm>
            <a:off x="8511314" y="4363669"/>
            <a:ext cx="1774491" cy="1247594"/>
          </a:xfrm>
          <a:prstGeom prst="rect">
            <a:avLst/>
          </a:prstGeom>
        </p:spPr>
      </p:pic>
      <p:sp>
        <p:nvSpPr>
          <p:cNvPr id="15" name="TextBox 14">
            <a:extLst>
              <a:ext uri="{FF2B5EF4-FFF2-40B4-BE49-F238E27FC236}">
                <a16:creationId xmlns:a16="http://schemas.microsoft.com/office/drawing/2014/main" id="{7ADE87D3-9424-5FAA-28A4-22F91AE449D5}"/>
              </a:ext>
            </a:extLst>
          </p:cNvPr>
          <p:cNvSpPr txBox="1"/>
          <p:nvPr/>
        </p:nvSpPr>
        <p:spPr>
          <a:xfrm>
            <a:off x="6731572" y="4194583"/>
            <a:ext cx="1591733" cy="1785104"/>
          </a:xfrm>
          <a:prstGeom prst="rect">
            <a:avLst/>
          </a:prstGeom>
          <a:noFill/>
        </p:spPr>
        <p:txBody>
          <a:bodyPr wrap="square" rtlCol="0">
            <a:spAutoFit/>
          </a:bodyPr>
          <a:lstStyle/>
          <a:p>
            <a:r>
              <a:rPr lang="en-US" sz="1100" dirty="0"/>
              <a:t>In the given time period, some users spend quite high amounts, such as around 12.25% of the total amount spent by all users, and then another user spends 8.75% of the total amount spent.</a:t>
            </a:r>
            <a:endParaRPr lang="en-IN" sz="1100" dirty="0"/>
          </a:p>
        </p:txBody>
      </p:sp>
      <p:sp>
        <p:nvSpPr>
          <p:cNvPr id="16" name="TextBox 15">
            <a:extLst>
              <a:ext uri="{FF2B5EF4-FFF2-40B4-BE49-F238E27FC236}">
                <a16:creationId xmlns:a16="http://schemas.microsoft.com/office/drawing/2014/main" id="{0149DE1F-8E51-1B05-8D0A-5B7A1E81A429}"/>
              </a:ext>
            </a:extLst>
          </p:cNvPr>
          <p:cNvSpPr txBox="1"/>
          <p:nvPr/>
        </p:nvSpPr>
        <p:spPr>
          <a:xfrm>
            <a:off x="10451763" y="4433468"/>
            <a:ext cx="1348514" cy="1107996"/>
          </a:xfrm>
          <a:prstGeom prst="rect">
            <a:avLst/>
          </a:prstGeom>
          <a:noFill/>
        </p:spPr>
        <p:txBody>
          <a:bodyPr wrap="square" rtlCol="0">
            <a:spAutoFit/>
          </a:bodyPr>
          <a:lstStyle/>
          <a:p>
            <a:r>
              <a:rPr lang="en-US" sz="1100" dirty="0"/>
              <a:t>After further filtering, among users who chose paid call/chat, 8030 users haven't spent any money.</a:t>
            </a:r>
            <a:endParaRPr lang="en-IN" sz="1100" dirty="0"/>
          </a:p>
        </p:txBody>
      </p:sp>
    </p:spTree>
    <p:extLst>
      <p:ext uri="{BB962C8B-B14F-4D97-AF65-F5344CB8AC3E}">
        <p14:creationId xmlns:p14="http://schemas.microsoft.com/office/powerpoint/2010/main" val="690228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27E9AC9-65A0-3E5C-6894-7FEF010E05BC}"/>
              </a:ext>
            </a:extLst>
          </p:cNvPr>
          <p:cNvSpPr txBox="1"/>
          <p:nvPr/>
        </p:nvSpPr>
        <p:spPr>
          <a:xfrm>
            <a:off x="3444920" y="310622"/>
            <a:ext cx="5302157" cy="369332"/>
          </a:xfrm>
          <a:prstGeom prst="rect">
            <a:avLst/>
          </a:prstGeom>
          <a:noFill/>
        </p:spPr>
        <p:txBody>
          <a:bodyPr wrap="none" rtlCol="0">
            <a:spAutoFit/>
          </a:bodyPr>
          <a:lstStyle/>
          <a:p>
            <a:r>
              <a:rPr lang="en-US" b="1" dirty="0"/>
              <a:t>Analyzing Relationship between </a:t>
            </a:r>
            <a:r>
              <a:rPr lang="en-US" b="1" dirty="0" err="1"/>
              <a:t>Talktime</a:t>
            </a:r>
            <a:r>
              <a:rPr lang="en-US" b="1" dirty="0"/>
              <a:t> and Charge</a:t>
            </a:r>
            <a:endParaRPr lang="en-IN" b="1" dirty="0"/>
          </a:p>
        </p:txBody>
      </p:sp>
      <p:pic>
        <p:nvPicPr>
          <p:cNvPr id="3" name="Picture 2">
            <a:extLst>
              <a:ext uri="{FF2B5EF4-FFF2-40B4-BE49-F238E27FC236}">
                <a16:creationId xmlns:a16="http://schemas.microsoft.com/office/drawing/2014/main" id="{5B231D37-5C19-C5CB-7D23-2AB4EAEC24E5}"/>
              </a:ext>
            </a:extLst>
          </p:cNvPr>
          <p:cNvPicPr>
            <a:picLocks noChangeAspect="1"/>
          </p:cNvPicPr>
          <p:nvPr/>
        </p:nvPicPr>
        <p:blipFill>
          <a:blip r:embed="rId2"/>
          <a:stretch>
            <a:fillRect/>
          </a:stretch>
        </p:blipFill>
        <p:spPr>
          <a:xfrm>
            <a:off x="3811663" y="679954"/>
            <a:ext cx="4568669" cy="3330595"/>
          </a:xfrm>
          <a:prstGeom prst="rect">
            <a:avLst/>
          </a:prstGeom>
        </p:spPr>
      </p:pic>
      <p:sp>
        <p:nvSpPr>
          <p:cNvPr id="7" name="TextBox 6">
            <a:extLst>
              <a:ext uri="{FF2B5EF4-FFF2-40B4-BE49-F238E27FC236}">
                <a16:creationId xmlns:a16="http://schemas.microsoft.com/office/drawing/2014/main" id="{B9031839-9609-9D92-7895-860B9B3D58AC}"/>
              </a:ext>
            </a:extLst>
          </p:cNvPr>
          <p:cNvSpPr txBox="1"/>
          <p:nvPr/>
        </p:nvSpPr>
        <p:spPr>
          <a:xfrm>
            <a:off x="1246038" y="4136180"/>
            <a:ext cx="10302495" cy="2123658"/>
          </a:xfrm>
          <a:prstGeom prst="rect">
            <a:avLst/>
          </a:prstGeom>
          <a:noFill/>
        </p:spPr>
        <p:txBody>
          <a:bodyPr wrap="square" rtlCol="0">
            <a:spAutoFit/>
          </a:bodyPr>
          <a:lstStyle/>
          <a:p>
            <a:r>
              <a:rPr lang="en-US" sz="1100" b="1" dirty="0"/>
              <a:t>Strongest Relationships:</a:t>
            </a:r>
          </a:p>
          <a:p>
            <a:pPr marL="171450" indent="-171450">
              <a:buFont typeface="Arial" panose="020B0604020202020204" pitchFamily="34" charset="0"/>
              <a:buChar char="•"/>
            </a:pPr>
            <a:r>
              <a:rPr lang="en-US" sz="1100" dirty="0" err="1"/>
              <a:t>astrologerOnCallDuration</a:t>
            </a:r>
            <a:r>
              <a:rPr lang="en-US" sz="1100" dirty="0"/>
              <a:t> and </a:t>
            </a:r>
            <a:r>
              <a:rPr lang="en-US" sz="1100" dirty="0" err="1"/>
              <a:t>userOnCallDuration</a:t>
            </a:r>
            <a:r>
              <a:rPr lang="en-US" sz="1100" dirty="0"/>
              <a:t> (0.998971): These durations are almost perfectly correlated, indicating they tend to increase and decrease together.</a:t>
            </a:r>
          </a:p>
          <a:p>
            <a:pPr marL="171450" indent="-171450">
              <a:buFont typeface="Arial" panose="020B0604020202020204" pitchFamily="34" charset="0"/>
              <a:buChar char="•"/>
            </a:pPr>
            <a:r>
              <a:rPr lang="en-US" sz="1100" dirty="0"/>
              <a:t>amount and </a:t>
            </a:r>
            <a:r>
              <a:rPr lang="en-US" sz="1100" dirty="0" err="1"/>
              <a:t>astrologersEarnings</a:t>
            </a:r>
            <a:r>
              <a:rPr lang="en-US" sz="1100" dirty="0"/>
              <a:t> (0.995047): A very strong correlation, implying that the amount spent by users is almost directly reflected in astrologers' earnings.</a:t>
            </a:r>
          </a:p>
          <a:p>
            <a:pPr marL="171450" indent="-171450">
              <a:buFont typeface="Arial" panose="020B0604020202020204" pitchFamily="34" charset="0"/>
              <a:buChar char="•"/>
            </a:pPr>
            <a:r>
              <a:rPr lang="en-US" sz="1100" dirty="0" err="1"/>
              <a:t>timeDuration</a:t>
            </a:r>
            <a:r>
              <a:rPr lang="en-US" sz="1100" dirty="0"/>
              <a:t> and </a:t>
            </a:r>
            <a:r>
              <a:rPr lang="en-US" sz="1100" dirty="0" err="1"/>
              <a:t>astrologerOnCallDuration</a:t>
            </a:r>
            <a:r>
              <a:rPr lang="en-US" sz="1100" dirty="0"/>
              <a:t> (0.998971): These two variables are almost perfectly correlated.</a:t>
            </a:r>
          </a:p>
          <a:p>
            <a:r>
              <a:rPr lang="en-US" sz="1100" b="1" dirty="0"/>
              <a:t>Moderate Relationships:</a:t>
            </a:r>
          </a:p>
          <a:p>
            <a:pPr marL="171450" indent="-171450">
              <a:buFont typeface="Arial" panose="020B0604020202020204" pitchFamily="34" charset="0"/>
              <a:buChar char="•"/>
            </a:pPr>
            <a:r>
              <a:rPr lang="en-US" sz="1100" dirty="0" err="1"/>
              <a:t>timeDuration</a:t>
            </a:r>
            <a:r>
              <a:rPr lang="en-US" sz="1100" dirty="0"/>
              <a:t> and amount (0.602448): Indicates a tendency for higher </a:t>
            </a:r>
            <a:r>
              <a:rPr lang="en-US" sz="1100" dirty="0" err="1"/>
              <a:t>timeDuration</a:t>
            </a:r>
            <a:r>
              <a:rPr lang="en-US" sz="1100" dirty="0"/>
              <a:t> to be associated with higher amounts.</a:t>
            </a:r>
          </a:p>
          <a:p>
            <a:pPr marL="171450" indent="-171450">
              <a:buFont typeface="Arial" panose="020B0604020202020204" pitchFamily="34" charset="0"/>
              <a:buChar char="•"/>
            </a:pPr>
            <a:r>
              <a:rPr lang="en-US" sz="1100" dirty="0" err="1"/>
              <a:t>timeDuration</a:t>
            </a:r>
            <a:r>
              <a:rPr lang="en-US" sz="1100" dirty="0"/>
              <a:t> and </a:t>
            </a:r>
            <a:r>
              <a:rPr lang="en-US" sz="1100" dirty="0" err="1"/>
              <a:t>astrologersEarnings</a:t>
            </a:r>
            <a:r>
              <a:rPr lang="en-US" sz="1100" dirty="0"/>
              <a:t> (0.561469): Shows a moderate positive association.</a:t>
            </a:r>
          </a:p>
          <a:p>
            <a:pPr marL="171450" indent="-171450">
              <a:buFont typeface="Arial" panose="020B0604020202020204" pitchFamily="34" charset="0"/>
              <a:buChar char="•"/>
            </a:pPr>
            <a:r>
              <a:rPr lang="en-US" sz="1100" dirty="0" err="1"/>
              <a:t>userOnCallDuration</a:t>
            </a:r>
            <a:r>
              <a:rPr lang="en-US" sz="1100" dirty="0"/>
              <a:t> with </a:t>
            </a:r>
            <a:r>
              <a:rPr lang="en-US" sz="1100" dirty="0" err="1"/>
              <a:t>timeDuration</a:t>
            </a:r>
            <a:r>
              <a:rPr lang="en-US" sz="1100" dirty="0"/>
              <a:t> (0.785163) and </a:t>
            </a:r>
            <a:r>
              <a:rPr lang="en-US" sz="1100" dirty="0" err="1"/>
              <a:t>astrologerOnCallDuration</a:t>
            </a:r>
            <a:r>
              <a:rPr lang="en-US" sz="1100" dirty="0"/>
              <a:t> (0.998971): Indicates that </a:t>
            </a:r>
            <a:r>
              <a:rPr lang="en-US" sz="1100" dirty="0" err="1"/>
              <a:t>userOnCallDuration</a:t>
            </a:r>
            <a:r>
              <a:rPr lang="en-US" sz="1100" dirty="0"/>
              <a:t> is strongly related to both </a:t>
            </a:r>
            <a:r>
              <a:rPr lang="en-US" sz="1100" dirty="0" err="1"/>
              <a:t>timeDuration</a:t>
            </a:r>
            <a:r>
              <a:rPr lang="en-US" sz="1100" dirty="0"/>
              <a:t> and </a:t>
            </a:r>
            <a:r>
              <a:rPr lang="en-US" sz="1100" dirty="0" err="1"/>
              <a:t>astrologerOnCallDuration</a:t>
            </a:r>
            <a:r>
              <a:rPr lang="en-US" sz="1100" dirty="0"/>
              <a:t>.</a:t>
            </a:r>
          </a:p>
          <a:p>
            <a:r>
              <a:rPr lang="en-US" sz="1100" b="1" dirty="0"/>
              <a:t>Weaker but Notable Relationships:</a:t>
            </a:r>
          </a:p>
          <a:p>
            <a:pPr marL="171450" indent="-171450">
              <a:buFont typeface="Arial" panose="020B0604020202020204" pitchFamily="34" charset="0"/>
              <a:buChar char="•"/>
            </a:pPr>
            <a:r>
              <a:rPr lang="en-US" sz="1100" dirty="0" err="1"/>
              <a:t>userOnCallDuration</a:t>
            </a:r>
            <a:r>
              <a:rPr lang="en-US" sz="1100" dirty="0"/>
              <a:t> and amount (0.584393): Moderate positive correlation.</a:t>
            </a:r>
          </a:p>
          <a:p>
            <a:pPr marL="171450" indent="-171450">
              <a:buFont typeface="Arial" panose="020B0604020202020204" pitchFamily="34" charset="0"/>
              <a:buChar char="•"/>
            </a:pPr>
            <a:r>
              <a:rPr lang="en-US" sz="1100" dirty="0" err="1"/>
              <a:t>astrologersEarnings</a:t>
            </a:r>
            <a:r>
              <a:rPr lang="en-US" sz="1100" dirty="0"/>
              <a:t> and </a:t>
            </a:r>
            <a:r>
              <a:rPr lang="en-US" sz="1100" dirty="0" err="1"/>
              <a:t>userOnCallDuration</a:t>
            </a:r>
            <a:r>
              <a:rPr lang="en-US" sz="1100" dirty="0"/>
              <a:t> (0.548681): Moderate positive correlation.</a:t>
            </a:r>
            <a:endParaRPr lang="en-IN" sz="1100" dirty="0"/>
          </a:p>
        </p:txBody>
      </p:sp>
    </p:spTree>
    <p:extLst>
      <p:ext uri="{BB962C8B-B14F-4D97-AF65-F5344CB8AC3E}">
        <p14:creationId xmlns:p14="http://schemas.microsoft.com/office/powerpoint/2010/main" val="2445409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27E9AC9-65A0-3E5C-6894-7FEF010E05BC}"/>
              </a:ext>
            </a:extLst>
          </p:cNvPr>
          <p:cNvSpPr txBox="1"/>
          <p:nvPr/>
        </p:nvSpPr>
        <p:spPr>
          <a:xfrm>
            <a:off x="4153670" y="247807"/>
            <a:ext cx="3884653" cy="369332"/>
          </a:xfrm>
          <a:prstGeom prst="rect">
            <a:avLst/>
          </a:prstGeom>
          <a:noFill/>
        </p:spPr>
        <p:txBody>
          <a:bodyPr wrap="none" rtlCol="0">
            <a:spAutoFit/>
          </a:bodyPr>
          <a:lstStyle/>
          <a:p>
            <a:r>
              <a:rPr lang="en-US" b="1" dirty="0"/>
              <a:t>Average time for calls to be connected</a:t>
            </a:r>
          </a:p>
        </p:txBody>
      </p:sp>
      <p:pic>
        <p:nvPicPr>
          <p:cNvPr id="4" name="Picture 3">
            <a:extLst>
              <a:ext uri="{FF2B5EF4-FFF2-40B4-BE49-F238E27FC236}">
                <a16:creationId xmlns:a16="http://schemas.microsoft.com/office/drawing/2014/main" id="{DA5361C9-BA82-3440-F2CB-B868A1B659F6}"/>
              </a:ext>
            </a:extLst>
          </p:cNvPr>
          <p:cNvPicPr>
            <a:picLocks noChangeAspect="1"/>
          </p:cNvPicPr>
          <p:nvPr/>
        </p:nvPicPr>
        <p:blipFill>
          <a:blip r:embed="rId2"/>
          <a:stretch>
            <a:fillRect/>
          </a:stretch>
        </p:blipFill>
        <p:spPr>
          <a:xfrm>
            <a:off x="1365373" y="724099"/>
            <a:ext cx="3098408" cy="2510167"/>
          </a:xfrm>
          <a:prstGeom prst="rect">
            <a:avLst/>
          </a:prstGeom>
        </p:spPr>
      </p:pic>
      <p:pic>
        <p:nvPicPr>
          <p:cNvPr id="8" name="Picture 7">
            <a:extLst>
              <a:ext uri="{FF2B5EF4-FFF2-40B4-BE49-F238E27FC236}">
                <a16:creationId xmlns:a16="http://schemas.microsoft.com/office/drawing/2014/main" id="{0C7EF0BB-7715-3EFC-A3EA-51332F28853D}"/>
              </a:ext>
            </a:extLst>
          </p:cNvPr>
          <p:cNvPicPr>
            <a:picLocks noChangeAspect="1"/>
          </p:cNvPicPr>
          <p:nvPr/>
        </p:nvPicPr>
        <p:blipFill>
          <a:blip r:embed="rId3"/>
          <a:stretch>
            <a:fillRect/>
          </a:stretch>
        </p:blipFill>
        <p:spPr>
          <a:xfrm>
            <a:off x="1365373" y="3623736"/>
            <a:ext cx="3046613" cy="2510166"/>
          </a:xfrm>
          <a:prstGeom prst="rect">
            <a:avLst/>
          </a:prstGeom>
        </p:spPr>
      </p:pic>
      <p:sp>
        <p:nvSpPr>
          <p:cNvPr id="9" name="TextBox 8">
            <a:extLst>
              <a:ext uri="{FF2B5EF4-FFF2-40B4-BE49-F238E27FC236}">
                <a16:creationId xmlns:a16="http://schemas.microsoft.com/office/drawing/2014/main" id="{D0B86D84-3ECA-17E4-4BDD-545D03E30EC2}"/>
              </a:ext>
            </a:extLst>
          </p:cNvPr>
          <p:cNvSpPr txBox="1"/>
          <p:nvPr/>
        </p:nvSpPr>
        <p:spPr>
          <a:xfrm>
            <a:off x="4732866" y="1594461"/>
            <a:ext cx="6757358" cy="769441"/>
          </a:xfrm>
          <a:prstGeom prst="rect">
            <a:avLst/>
          </a:prstGeom>
          <a:noFill/>
        </p:spPr>
        <p:txBody>
          <a:bodyPr wrap="square" rtlCol="0">
            <a:spAutoFit/>
          </a:bodyPr>
          <a:lstStyle/>
          <a:p>
            <a:pPr marL="171450" indent="-171450">
              <a:buFont typeface="Arial" panose="020B0604020202020204" pitchFamily="34" charset="0"/>
              <a:buChar char="•"/>
            </a:pPr>
            <a:r>
              <a:rPr lang="en-US" sz="1100" dirty="0"/>
              <a:t>The average difference in time between </a:t>
            </a:r>
            <a:r>
              <a:rPr lang="en-US" sz="1100" dirty="0" err="1"/>
              <a:t>createdAt</a:t>
            </a:r>
            <a:r>
              <a:rPr lang="en-US" sz="1100" dirty="0"/>
              <a:t> and </a:t>
            </a:r>
            <a:r>
              <a:rPr lang="en-US" sz="1100" dirty="0" err="1"/>
              <a:t>chatStarttime</a:t>
            </a:r>
            <a:r>
              <a:rPr lang="en-US" sz="1100" dirty="0"/>
              <a:t> varies significantly across different call statuses, indicating varying levels of efficiency and effectiveness in initiating these calls.</a:t>
            </a:r>
          </a:p>
          <a:p>
            <a:pPr marL="171450" indent="-171450">
              <a:buFont typeface="Arial" panose="020B0604020202020204" pitchFamily="34" charset="0"/>
              <a:buChar char="•"/>
            </a:pPr>
            <a:r>
              <a:rPr lang="en-US" sz="1100" dirty="0"/>
              <a:t>Identifying and addressing the factors contributing to delays in initiating calls, especially for failed calls with exceptionally high average differences, can help improve operational efficiency and user experience.</a:t>
            </a:r>
            <a:endParaRPr lang="en-IN" sz="1100" dirty="0"/>
          </a:p>
        </p:txBody>
      </p:sp>
      <p:sp>
        <p:nvSpPr>
          <p:cNvPr id="10" name="TextBox 9">
            <a:extLst>
              <a:ext uri="{FF2B5EF4-FFF2-40B4-BE49-F238E27FC236}">
                <a16:creationId xmlns:a16="http://schemas.microsoft.com/office/drawing/2014/main" id="{60D37DB3-CF28-3FDD-9E3F-0899B626693D}"/>
              </a:ext>
            </a:extLst>
          </p:cNvPr>
          <p:cNvSpPr txBox="1"/>
          <p:nvPr/>
        </p:nvSpPr>
        <p:spPr>
          <a:xfrm>
            <a:off x="4732866" y="4240182"/>
            <a:ext cx="6604957" cy="1277273"/>
          </a:xfrm>
          <a:prstGeom prst="rect">
            <a:avLst/>
          </a:prstGeom>
          <a:noFill/>
        </p:spPr>
        <p:txBody>
          <a:bodyPr wrap="square" rtlCol="0">
            <a:spAutoFit/>
          </a:bodyPr>
          <a:lstStyle/>
          <a:p>
            <a:r>
              <a:rPr lang="en-US" sz="1100" b="1" dirty="0"/>
              <a:t>Response Time:</a:t>
            </a:r>
          </a:p>
          <a:p>
            <a:pPr marL="171450" indent="-171450">
              <a:buFont typeface="Arial" panose="020B0604020202020204" pitchFamily="34" charset="0"/>
              <a:buChar char="•"/>
            </a:pPr>
            <a:r>
              <a:rPr lang="en-US" sz="1100" dirty="0"/>
              <a:t>Completed chats have the shortest average difference, indicating a quick response time.</a:t>
            </a:r>
          </a:p>
          <a:p>
            <a:pPr marL="171450" indent="-171450">
              <a:buFont typeface="Arial" panose="020B0604020202020204" pitchFamily="34" charset="0"/>
              <a:buChar char="•"/>
            </a:pPr>
            <a:r>
              <a:rPr lang="en-US" sz="1100" dirty="0"/>
              <a:t>Failed and incomplete chats have considerably longer average differences, suggesting delays or issues in starting these chats.</a:t>
            </a:r>
          </a:p>
          <a:p>
            <a:r>
              <a:rPr lang="en-US" sz="1100" b="1" dirty="0"/>
              <a:t>User Experience:</a:t>
            </a:r>
          </a:p>
          <a:p>
            <a:pPr marL="171450" indent="-171450">
              <a:buFont typeface="Arial" panose="020B0604020202020204" pitchFamily="34" charset="0"/>
              <a:buChar char="•"/>
            </a:pPr>
            <a:r>
              <a:rPr lang="en-US" sz="1100" dirty="0"/>
              <a:t>Long delays, as seen in started chats, can significantly impact user experience and satisfaction.</a:t>
            </a:r>
          </a:p>
          <a:p>
            <a:pPr marL="171450" indent="-171450">
              <a:buFont typeface="Arial" panose="020B0604020202020204" pitchFamily="34" charset="0"/>
              <a:buChar char="•"/>
            </a:pPr>
            <a:r>
              <a:rPr lang="en-US" sz="1100" dirty="0"/>
              <a:t>Short response times, as seen in completed chats, contribute to a positive user experience.</a:t>
            </a:r>
            <a:endParaRPr lang="en-IN" sz="1100" dirty="0"/>
          </a:p>
        </p:txBody>
      </p:sp>
    </p:spTree>
    <p:extLst>
      <p:ext uri="{BB962C8B-B14F-4D97-AF65-F5344CB8AC3E}">
        <p14:creationId xmlns:p14="http://schemas.microsoft.com/office/powerpoint/2010/main" val="1288500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27E9AC9-65A0-3E5C-6894-7FEF010E05BC}"/>
              </a:ext>
            </a:extLst>
          </p:cNvPr>
          <p:cNvSpPr txBox="1"/>
          <p:nvPr/>
        </p:nvSpPr>
        <p:spPr>
          <a:xfrm>
            <a:off x="4153670" y="247807"/>
            <a:ext cx="3974486" cy="369332"/>
          </a:xfrm>
          <a:prstGeom prst="rect">
            <a:avLst/>
          </a:prstGeom>
          <a:noFill/>
        </p:spPr>
        <p:txBody>
          <a:bodyPr wrap="none" rtlCol="0">
            <a:spAutoFit/>
          </a:bodyPr>
          <a:lstStyle/>
          <a:p>
            <a:r>
              <a:rPr lang="en-US" b="1" dirty="0"/>
              <a:t>Common Reason for call Disconnection</a:t>
            </a:r>
          </a:p>
        </p:txBody>
      </p:sp>
      <p:sp>
        <p:nvSpPr>
          <p:cNvPr id="9" name="TextBox 8">
            <a:extLst>
              <a:ext uri="{FF2B5EF4-FFF2-40B4-BE49-F238E27FC236}">
                <a16:creationId xmlns:a16="http://schemas.microsoft.com/office/drawing/2014/main" id="{D0B86D84-3ECA-17E4-4BDD-545D03E30EC2}"/>
              </a:ext>
            </a:extLst>
          </p:cNvPr>
          <p:cNvSpPr txBox="1"/>
          <p:nvPr/>
        </p:nvSpPr>
        <p:spPr>
          <a:xfrm>
            <a:off x="4656665" y="889331"/>
            <a:ext cx="6757358" cy="2462213"/>
          </a:xfrm>
          <a:prstGeom prst="rect">
            <a:avLst/>
          </a:prstGeom>
          <a:noFill/>
        </p:spPr>
        <p:txBody>
          <a:bodyPr wrap="square" rtlCol="0">
            <a:spAutoFit/>
          </a:bodyPr>
          <a:lstStyle/>
          <a:p>
            <a:pPr marL="171450" indent="-171450">
              <a:buFont typeface="Arial" panose="020B0604020202020204" pitchFamily="34" charset="0"/>
              <a:buChar char="•"/>
            </a:pPr>
            <a:r>
              <a:rPr lang="en-US" sz="1100" b="1" dirty="0"/>
              <a:t>Mean: </a:t>
            </a:r>
            <a:r>
              <a:rPr lang="en-US" sz="1100" dirty="0"/>
              <a:t>The mean time difference is approximately 152.86 seconds. This indicates that, on average, chats last for around 2 minutes and 32.86 seconds.</a:t>
            </a:r>
          </a:p>
          <a:p>
            <a:pPr marL="171450" indent="-171450">
              <a:buFont typeface="Arial" panose="020B0604020202020204" pitchFamily="34" charset="0"/>
              <a:buChar char="•"/>
            </a:pPr>
            <a:r>
              <a:rPr lang="en-US" sz="1100" b="1" dirty="0"/>
              <a:t>Standard Deviation: </a:t>
            </a:r>
            <a:r>
              <a:rPr lang="en-US" sz="1100" dirty="0"/>
              <a:t>The standard deviation is relatively high at approximately 139.15 seconds. This suggests a notable variability or dispersion in the duration of chats around the mean.</a:t>
            </a:r>
          </a:p>
          <a:p>
            <a:pPr marL="171450" indent="-171450">
              <a:buFont typeface="Arial" panose="020B0604020202020204" pitchFamily="34" charset="0"/>
              <a:buChar char="•"/>
            </a:pPr>
            <a:r>
              <a:rPr lang="en-US" sz="1100" b="1" dirty="0"/>
              <a:t>Minimum: </a:t>
            </a:r>
            <a:r>
              <a:rPr lang="en-US" sz="1100" dirty="0"/>
              <a:t>The minimum time difference is approximately 0.011833 seconds. This suggests that some chats end almost immediately after they start, possibly indicating quick resolutions or interruptions.</a:t>
            </a:r>
          </a:p>
          <a:p>
            <a:pPr marL="171450" indent="-171450">
              <a:buFont typeface="Arial" panose="020B0604020202020204" pitchFamily="34" charset="0"/>
              <a:buChar char="•"/>
            </a:pPr>
            <a:r>
              <a:rPr lang="en-US" sz="1100" b="1" dirty="0"/>
              <a:t>25th Percentile (Q1): </a:t>
            </a:r>
            <a:r>
              <a:rPr lang="en-US" sz="1100" dirty="0"/>
              <a:t>25% of the chats have a time difference of 14.696 seconds or less. This indicates that a quarter of the chats are relatively short in duration.</a:t>
            </a:r>
          </a:p>
          <a:p>
            <a:pPr marL="171450" indent="-171450">
              <a:buFont typeface="Arial" panose="020B0604020202020204" pitchFamily="34" charset="0"/>
              <a:buChar char="•"/>
            </a:pPr>
            <a:r>
              <a:rPr lang="en-US" sz="1100" b="1" dirty="0"/>
              <a:t>Median (50th Percentile, Q2): </a:t>
            </a:r>
            <a:r>
              <a:rPr lang="en-US" sz="1100" dirty="0"/>
              <a:t>The median time difference is approximately 126.38 seconds. This suggests that half of the chats have a duration of 2 minutes and 6.38 seconds or less.</a:t>
            </a:r>
          </a:p>
          <a:p>
            <a:pPr marL="171450" indent="-171450">
              <a:buFont typeface="Arial" panose="020B0604020202020204" pitchFamily="34" charset="0"/>
              <a:buChar char="•"/>
            </a:pPr>
            <a:r>
              <a:rPr lang="en-US" sz="1100" b="1" dirty="0"/>
              <a:t>75th Percentile (Q3): </a:t>
            </a:r>
            <a:r>
              <a:rPr lang="en-US" sz="1100" dirty="0"/>
              <a:t>75% of the chats have a time difference of 300.574 seconds or less. This indicates that most chats are relatively short, with only a quarter having longer durations.</a:t>
            </a:r>
          </a:p>
          <a:p>
            <a:pPr marL="171450" indent="-171450">
              <a:buFont typeface="Arial" panose="020B0604020202020204" pitchFamily="34" charset="0"/>
              <a:buChar char="•"/>
            </a:pPr>
            <a:r>
              <a:rPr lang="en-US" sz="1100" b="1" dirty="0"/>
              <a:t>Maximum: </a:t>
            </a:r>
            <a:r>
              <a:rPr lang="en-US" sz="1100" dirty="0"/>
              <a:t>The maximum time difference is 730.735 seconds, which is approximately 12 minutes and 10.735 seconds. This represents the longest duration observed in the dataset.</a:t>
            </a:r>
            <a:endParaRPr lang="en-IN" sz="1100" dirty="0"/>
          </a:p>
        </p:txBody>
      </p:sp>
      <p:sp>
        <p:nvSpPr>
          <p:cNvPr id="10" name="TextBox 9">
            <a:extLst>
              <a:ext uri="{FF2B5EF4-FFF2-40B4-BE49-F238E27FC236}">
                <a16:creationId xmlns:a16="http://schemas.microsoft.com/office/drawing/2014/main" id="{60D37DB3-CF28-3FDD-9E3F-0899B626693D}"/>
              </a:ext>
            </a:extLst>
          </p:cNvPr>
          <p:cNvSpPr txBox="1"/>
          <p:nvPr/>
        </p:nvSpPr>
        <p:spPr>
          <a:xfrm>
            <a:off x="1532467" y="4709167"/>
            <a:ext cx="9881556" cy="938719"/>
          </a:xfrm>
          <a:prstGeom prst="rect">
            <a:avLst/>
          </a:prstGeom>
          <a:noFill/>
        </p:spPr>
        <p:txBody>
          <a:bodyPr wrap="square" rtlCol="0">
            <a:spAutoFit/>
          </a:bodyPr>
          <a:lstStyle/>
          <a:p>
            <a:r>
              <a:rPr lang="en-US" sz="1100" b="1" dirty="0"/>
              <a:t>Trends and Patterns:</a:t>
            </a:r>
          </a:p>
          <a:p>
            <a:pPr marL="171450" indent="-171450">
              <a:buFont typeface="Arial" panose="020B0604020202020204" pitchFamily="34" charset="0"/>
              <a:buChar char="•"/>
            </a:pPr>
            <a:r>
              <a:rPr lang="en-US" sz="1100" dirty="0"/>
              <a:t>Short Chats: There is a significant proportion of short chats, as indicated by the low values in the 25th percentile and below.</a:t>
            </a:r>
          </a:p>
          <a:p>
            <a:pPr marL="171450" indent="-171450">
              <a:buFont typeface="Arial" panose="020B0604020202020204" pitchFamily="34" charset="0"/>
              <a:buChar char="•"/>
            </a:pPr>
            <a:r>
              <a:rPr lang="en-US" sz="1100" dirty="0"/>
              <a:t>Variability: The relatively high standard deviation suggests that there is considerable variability in chat durations.</a:t>
            </a:r>
          </a:p>
          <a:p>
            <a:pPr marL="171450" indent="-171450">
              <a:buFont typeface="Arial" panose="020B0604020202020204" pitchFamily="34" charset="0"/>
              <a:buChar char="•"/>
            </a:pPr>
            <a:r>
              <a:rPr lang="en-US" sz="1100" dirty="0"/>
              <a:t>Common Duration: The median duration of 2 minutes and 6.38 seconds suggests that this is a common duration for chats.</a:t>
            </a:r>
          </a:p>
          <a:p>
            <a:pPr marL="171450" indent="-171450">
              <a:buFont typeface="Arial" panose="020B0604020202020204" pitchFamily="34" charset="0"/>
              <a:buChar char="•"/>
            </a:pPr>
            <a:r>
              <a:rPr lang="en-US" sz="1100" dirty="0"/>
              <a:t>Longer Chats: While most chats are relatively short, there are also some longer chats, as indicated by the maximum value.</a:t>
            </a:r>
            <a:endParaRPr lang="en-IN" sz="1100" dirty="0"/>
          </a:p>
        </p:txBody>
      </p:sp>
      <p:pic>
        <p:nvPicPr>
          <p:cNvPr id="3" name="Picture 2">
            <a:extLst>
              <a:ext uri="{FF2B5EF4-FFF2-40B4-BE49-F238E27FC236}">
                <a16:creationId xmlns:a16="http://schemas.microsoft.com/office/drawing/2014/main" id="{E2704733-87E7-0C02-F1D6-123FAF1D0B2C}"/>
              </a:ext>
            </a:extLst>
          </p:cNvPr>
          <p:cNvPicPr>
            <a:picLocks noChangeAspect="1"/>
          </p:cNvPicPr>
          <p:nvPr/>
        </p:nvPicPr>
        <p:blipFill>
          <a:blip r:embed="rId2"/>
          <a:stretch>
            <a:fillRect/>
          </a:stretch>
        </p:blipFill>
        <p:spPr>
          <a:xfrm>
            <a:off x="1616008" y="889331"/>
            <a:ext cx="2795978" cy="3564136"/>
          </a:xfrm>
          <a:prstGeom prst="rect">
            <a:avLst/>
          </a:prstGeom>
        </p:spPr>
      </p:pic>
    </p:spTree>
    <p:extLst>
      <p:ext uri="{BB962C8B-B14F-4D97-AF65-F5344CB8AC3E}">
        <p14:creationId xmlns:p14="http://schemas.microsoft.com/office/powerpoint/2010/main" val="3839594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8D1083-18A6-F21C-0BB7-3914B68071BE}"/>
              </a:ext>
            </a:extLst>
          </p:cNvPr>
          <p:cNvPicPr>
            <a:picLocks noChangeAspect="1"/>
          </p:cNvPicPr>
          <p:nvPr/>
        </p:nvPicPr>
        <p:blipFill>
          <a:blip r:embed="rId2"/>
          <a:stretch>
            <a:fillRect/>
          </a:stretch>
        </p:blipFill>
        <p:spPr>
          <a:xfrm>
            <a:off x="2872373" y="715806"/>
            <a:ext cx="6447253" cy="3263528"/>
          </a:xfrm>
          <a:prstGeom prst="rect">
            <a:avLst/>
          </a:prstGeom>
        </p:spPr>
      </p:pic>
      <p:sp>
        <p:nvSpPr>
          <p:cNvPr id="4" name="TextBox 3">
            <a:extLst>
              <a:ext uri="{FF2B5EF4-FFF2-40B4-BE49-F238E27FC236}">
                <a16:creationId xmlns:a16="http://schemas.microsoft.com/office/drawing/2014/main" id="{17A6CBC0-5F26-A33C-8A7D-5A0242B535D9}"/>
              </a:ext>
            </a:extLst>
          </p:cNvPr>
          <p:cNvSpPr txBox="1"/>
          <p:nvPr/>
        </p:nvSpPr>
        <p:spPr>
          <a:xfrm>
            <a:off x="768309" y="4781750"/>
            <a:ext cx="10980868" cy="769441"/>
          </a:xfrm>
          <a:prstGeom prst="rect">
            <a:avLst/>
          </a:prstGeom>
          <a:noFill/>
        </p:spPr>
        <p:txBody>
          <a:bodyPr wrap="square" rtlCol="0">
            <a:spAutoFit/>
          </a:bodyPr>
          <a:lstStyle/>
          <a:p>
            <a:pPr marL="171450" indent="-171450">
              <a:buFont typeface="Arial" panose="020B0604020202020204" pitchFamily="34" charset="0"/>
              <a:buChar char="•"/>
            </a:pPr>
            <a:r>
              <a:rPr lang="en-US" sz="1100" dirty="0"/>
              <a:t>It appears the call charges fluctuate over time, but there is no clear upward or downward trend. There are some spikes in the data, with the highest charge being around 10,000 on December 21st, 2023</a:t>
            </a:r>
          </a:p>
          <a:p>
            <a:pPr marL="171450" indent="-171450">
              <a:buFont typeface="Arial" panose="020B0604020202020204" pitchFamily="34" charset="0"/>
              <a:buChar char="•"/>
            </a:pPr>
            <a:r>
              <a:rPr lang="en-US" sz="1100" dirty="0"/>
              <a:t>By the polynomial trend line, we can see a curve being drawn, we can simply understand that revenue started to pick from Dec 13th till Dec 24th. Most probably due to beginning of holiday season.</a:t>
            </a:r>
            <a:endParaRPr lang="en-IN" sz="1100" dirty="0"/>
          </a:p>
        </p:txBody>
      </p:sp>
    </p:spTree>
    <p:extLst>
      <p:ext uri="{BB962C8B-B14F-4D97-AF65-F5344CB8AC3E}">
        <p14:creationId xmlns:p14="http://schemas.microsoft.com/office/powerpoint/2010/main" val="1502481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69216-C03D-40A1-FC9D-C7D4E74B9B5F}"/>
              </a:ext>
            </a:extLst>
          </p:cNvPr>
          <p:cNvSpPr>
            <a:spLocks noGrp="1"/>
          </p:cNvSpPr>
          <p:nvPr>
            <p:ph type="title"/>
          </p:nvPr>
        </p:nvSpPr>
        <p:spPr>
          <a:xfrm>
            <a:off x="1371600" y="338667"/>
            <a:ext cx="9601200" cy="711200"/>
          </a:xfrm>
        </p:spPr>
        <p:txBody>
          <a:bodyPr/>
          <a:lstStyle/>
          <a:p>
            <a:r>
              <a:rPr lang="en-US" dirty="0"/>
              <a:t>Overall Insight:</a:t>
            </a:r>
            <a:endParaRPr lang="en-IN" dirty="0"/>
          </a:p>
        </p:txBody>
      </p:sp>
      <p:sp>
        <p:nvSpPr>
          <p:cNvPr id="3" name="Content Placeholder 2">
            <a:extLst>
              <a:ext uri="{FF2B5EF4-FFF2-40B4-BE49-F238E27FC236}">
                <a16:creationId xmlns:a16="http://schemas.microsoft.com/office/drawing/2014/main" id="{CED6F33B-849D-2D86-D777-15B9A31B7B31}"/>
              </a:ext>
            </a:extLst>
          </p:cNvPr>
          <p:cNvSpPr>
            <a:spLocks noGrp="1"/>
          </p:cNvSpPr>
          <p:nvPr>
            <p:ph idx="1"/>
          </p:nvPr>
        </p:nvSpPr>
        <p:spPr>
          <a:xfrm>
            <a:off x="1371600" y="1396999"/>
            <a:ext cx="9601200" cy="5274734"/>
          </a:xfrm>
        </p:spPr>
        <p:txBody>
          <a:bodyPr>
            <a:noAutofit/>
          </a:bodyPr>
          <a:lstStyle/>
          <a:p>
            <a:r>
              <a:rPr lang="en-US" sz="1100" b="1" dirty="0"/>
              <a:t>Correlations and Feature Engineering:</a:t>
            </a:r>
          </a:p>
          <a:p>
            <a:pPr lvl="1"/>
            <a:r>
              <a:rPr lang="en-US" sz="1100" dirty="0"/>
              <a:t>Some variables may be redundant due to high correlations.</a:t>
            </a:r>
          </a:p>
          <a:p>
            <a:pPr lvl="1"/>
            <a:r>
              <a:rPr lang="en-US" sz="1100" dirty="0"/>
              <a:t>Outliers in amount and earnings should be investigated.</a:t>
            </a:r>
          </a:p>
          <a:p>
            <a:pPr lvl="1"/>
            <a:r>
              <a:rPr lang="en-US" sz="1100" dirty="0"/>
              <a:t>Consider creating new features to capture important relationships.</a:t>
            </a:r>
          </a:p>
          <a:p>
            <a:r>
              <a:rPr lang="en-US" sz="1100" b="1" dirty="0"/>
              <a:t>Non-Numerical Column Analysis:</a:t>
            </a:r>
          </a:p>
          <a:p>
            <a:pPr lvl="1"/>
            <a:r>
              <a:rPr lang="en-US" sz="1100" dirty="0"/>
              <a:t>Unique identifiers ensure data integrity.</a:t>
            </a:r>
          </a:p>
          <a:p>
            <a:pPr lvl="1"/>
            <a:r>
              <a:rPr lang="en-US" sz="1100" dirty="0"/>
              <a:t>"Failed" chats are common, and most transactions are non-refundable.</a:t>
            </a:r>
          </a:p>
          <a:p>
            <a:pPr lvl="1"/>
            <a:r>
              <a:rPr lang="en-US" sz="1100" dirty="0"/>
              <a:t>Certain gurus and consultation types are more popular.</a:t>
            </a:r>
          </a:p>
          <a:p>
            <a:r>
              <a:rPr lang="en-US" sz="1100" b="1" dirty="0"/>
              <a:t>Analysis on Amount: </a:t>
            </a:r>
            <a:r>
              <a:rPr lang="en-US" sz="1100" dirty="0"/>
              <a:t>After outlier removal, average spending is around 32.55.</a:t>
            </a:r>
          </a:p>
          <a:p>
            <a:r>
              <a:rPr lang="en-US" sz="1100" b="1" dirty="0"/>
              <a:t>Call Duration Analysis: </a:t>
            </a:r>
            <a:r>
              <a:rPr lang="en-US" sz="1100" dirty="0"/>
              <a:t>Most calls have short durations, with strong correlations between astrologer and user durations.</a:t>
            </a:r>
          </a:p>
          <a:p>
            <a:r>
              <a:rPr lang="en-US" sz="1100" b="1" dirty="0"/>
              <a:t>Average Talk Time of Different Call Activities: </a:t>
            </a:r>
            <a:r>
              <a:rPr lang="en-US" sz="1100" dirty="0"/>
              <a:t>Completed calls have the highest average talk time.</a:t>
            </a:r>
          </a:p>
          <a:p>
            <a:r>
              <a:rPr lang="en-US" sz="1100" b="1" dirty="0"/>
              <a:t>Common Source of Calls: </a:t>
            </a:r>
            <a:r>
              <a:rPr lang="en-US" sz="1100" dirty="0"/>
              <a:t>The 'app' platform is commonly used but faces more completion issues.</a:t>
            </a:r>
          </a:p>
          <a:p>
            <a:r>
              <a:rPr lang="en-US" sz="1100" b="1" dirty="0"/>
              <a:t>Total Earnings and Spendings: </a:t>
            </a:r>
            <a:r>
              <a:rPr lang="en-US" sz="1100" dirty="0"/>
              <a:t>Some users haven't spent any money, and certain gurus earn significantly more.</a:t>
            </a:r>
          </a:p>
          <a:p>
            <a:r>
              <a:rPr lang="en-US" sz="1100" b="1" dirty="0"/>
              <a:t>Relationship between Talk Time and Amount: </a:t>
            </a:r>
            <a:r>
              <a:rPr lang="en-US" sz="1100" dirty="0"/>
              <a:t>Higher talk times tend to correlate with higher spending.</a:t>
            </a:r>
          </a:p>
          <a:p>
            <a:r>
              <a:rPr lang="en-US" sz="1100" b="1" dirty="0"/>
              <a:t>Average Time for Calls to Connect: </a:t>
            </a:r>
            <a:r>
              <a:rPr lang="en-US" sz="1100" dirty="0"/>
              <a:t>Median values suggest quick chat initiation, longer for calls.</a:t>
            </a:r>
          </a:p>
          <a:p>
            <a:r>
              <a:rPr lang="en-US" sz="1100" b="1" dirty="0"/>
              <a:t>Average Time Difference by Call/Chat Status: </a:t>
            </a:r>
            <a:r>
              <a:rPr lang="en-US" sz="1100" dirty="0"/>
              <a:t>Failed calls have the longest average delay, completed chats have the shortest.</a:t>
            </a:r>
          </a:p>
          <a:p>
            <a:r>
              <a:rPr lang="en-US" sz="1100" b="1" dirty="0"/>
              <a:t>Reasons for Call Disconnection: </a:t>
            </a:r>
            <a:r>
              <a:rPr lang="en-US" sz="1100" dirty="0"/>
              <a:t>Most chats are short, common duration around 2 minutes.</a:t>
            </a:r>
          </a:p>
          <a:p>
            <a:r>
              <a:rPr lang="en-US" sz="1100" b="1" dirty="0"/>
              <a:t>Refund Analysis: </a:t>
            </a:r>
            <a:r>
              <a:rPr lang="en-US" sz="1100" dirty="0"/>
              <a:t>Refunds are rare, with a minimal total refund amount.</a:t>
            </a:r>
            <a:endParaRPr lang="en-IN" sz="1100" dirty="0"/>
          </a:p>
        </p:txBody>
      </p:sp>
    </p:spTree>
    <p:extLst>
      <p:ext uri="{BB962C8B-B14F-4D97-AF65-F5344CB8AC3E}">
        <p14:creationId xmlns:p14="http://schemas.microsoft.com/office/powerpoint/2010/main" val="1935998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69216-C03D-40A1-FC9D-C7D4E74B9B5F}"/>
              </a:ext>
            </a:extLst>
          </p:cNvPr>
          <p:cNvSpPr>
            <a:spLocks noGrp="1"/>
          </p:cNvSpPr>
          <p:nvPr>
            <p:ph type="title"/>
          </p:nvPr>
        </p:nvSpPr>
        <p:spPr>
          <a:xfrm>
            <a:off x="1371600" y="338667"/>
            <a:ext cx="9601200" cy="711200"/>
          </a:xfrm>
        </p:spPr>
        <p:txBody>
          <a:bodyPr/>
          <a:lstStyle/>
          <a:p>
            <a:r>
              <a:rPr lang="en-US" dirty="0"/>
              <a:t>Actionable Recommendations:</a:t>
            </a:r>
            <a:endParaRPr lang="en-IN" dirty="0"/>
          </a:p>
        </p:txBody>
      </p:sp>
      <p:sp>
        <p:nvSpPr>
          <p:cNvPr id="3" name="Content Placeholder 2">
            <a:extLst>
              <a:ext uri="{FF2B5EF4-FFF2-40B4-BE49-F238E27FC236}">
                <a16:creationId xmlns:a16="http://schemas.microsoft.com/office/drawing/2014/main" id="{CED6F33B-849D-2D86-D777-15B9A31B7B31}"/>
              </a:ext>
            </a:extLst>
          </p:cNvPr>
          <p:cNvSpPr>
            <a:spLocks noGrp="1"/>
          </p:cNvSpPr>
          <p:nvPr>
            <p:ph idx="1"/>
          </p:nvPr>
        </p:nvSpPr>
        <p:spPr>
          <a:xfrm>
            <a:off x="1295400" y="1523998"/>
            <a:ext cx="9601200" cy="4758269"/>
          </a:xfrm>
        </p:spPr>
        <p:txBody>
          <a:bodyPr>
            <a:noAutofit/>
          </a:bodyPr>
          <a:lstStyle/>
          <a:p>
            <a:r>
              <a:rPr lang="en-US" sz="1100" b="1" dirty="0"/>
              <a:t>Streamline Platform Usage:</a:t>
            </a:r>
          </a:p>
          <a:p>
            <a:pPr lvl="1"/>
            <a:r>
              <a:rPr lang="en-US" sz="1100" dirty="0"/>
              <a:t>Analyze user preferences and behaviors to optimize the platform for better user experience, especially focusing on reducing completion issues on the 'app' platform.</a:t>
            </a:r>
          </a:p>
          <a:p>
            <a:pPr lvl="1"/>
            <a:r>
              <a:rPr lang="en-US" sz="1100" dirty="0"/>
              <a:t>Offer incentives or promotions to encourage users to complete their chats successfully, especially targeting users experiencing failed or incomplete chats.</a:t>
            </a:r>
          </a:p>
          <a:p>
            <a:r>
              <a:rPr lang="en-US" sz="1100" b="1" dirty="0"/>
              <a:t>Refund Policy Review:</a:t>
            </a:r>
          </a:p>
          <a:p>
            <a:pPr marL="841248" lvl="2">
              <a:spcBef>
                <a:spcPts val="1000"/>
              </a:spcBef>
            </a:pPr>
            <a:r>
              <a:rPr lang="en-US" sz="1100" dirty="0"/>
              <a:t>Since almost all transactions are non-refundable, ensure transparency in refund policies and communicate them clearly to users.</a:t>
            </a:r>
          </a:p>
          <a:p>
            <a:pPr marL="841248" lvl="2">
              <a:spcBef>
                <a:spcPts val="1000"/>
              </a:spcBef>
            </a:pPr>
            <a:r>
              <a:rPr lang="en-US" sz="1100" dirty="0"/>
              <a:t>Consider implementing a flexible refund policy for exceptional cases to enhance customer satisfaction and trust.</a:t>
            </a:r>
          </a:p>
          <a:p>
            <a:r>
              <a:rPr lang="en-US" sz="1100" b="1" dirty="0"/>
              <a:t>Feature Engineering for Efficiency: </a:t>
            </a:r>
            <a:r>
              <a:rPr lang="en-US" sz="1100" dirty="0"/>
              <a:t>Utilize feature engineering techniques to create new variables capturing important relationships, such as average earnings per unit time, to improve efficiency in earnings analysis and resource allocation.</a:t>
            </a:r>
          </a:p>
          <a:p>
            <a:r>
              <a:rPr lang="en-US" sz="1100" b="1" dirty="0"/>
              <a:t>Optimize Call Initiation Process: </a:t>
            </a:r>
            <a:r>
              <a:rPr lang="en-US" sz="1100" dirty="0"/>
              <a:t>Focus on reducing the average time for calls to connect, especially for failed and incomplete calls, by addressing technical glitches, improving network infrastructure, and optimizing call handling procedures.</a:t>
            </a:r>
          </a:p>
          <a:p>
            <a:r>
              <a:rPr lang="en-US" sz="1100" b="1" dirty="0"/>
              <a:t>Enhance User Engagement: </a:t>
            </a:r>
            <a:r>
              <a:rPr lang="en-US" sz="1100" dirty="0"/>
              <a:t>Offer personalized recommendations or incentives to encourage users to spend more time on the platform, leading to longer call durations and potentially higher spending. Implement features that improve chat initiation times, ensuring quick responses to user queries or requests.</a:t>
            </a:r>
          </a:p>
          <a:p>
            <a:r>
              <a:rPr lang="en-US" sz="1100" b="1" dirty="0"/>
              <a:t>Guru Performance Management:</a:t>
            </a:r>
          </a:p>
          <a:p>
            <a:pPr marL="841248" lvl="2">
              <a:spcBef>
                <a:spcPts val="1000"/>
              </a:spcBef>
            </a:pPr>
            <a:r>
              <a:rPr lang="en-US" sz="1100" dirty="0"/>
              <a:t>Provide additional support or training to less active gurus to increase their engagement and earnings.</a:t>
            </a:r>
          </a:p>
          <a:p>
            <a:pPr marL="841248" lvl="2">
              <a:spcBef>
                <a:spcPts val="1000"/>
              </a:spcBef>
            </a:pPr>
            <a:r>
              <a:rPr lang="en-US" sz="1100" dirty="0"/>
              <a:t>Recognize and incentivize top-performing gurus to maintain their motivation and commitment to the platform.</a:t>
            </a:r>
          </a:p>
        </p:txBody>
      </p:sp>
    </p:spTree>
    <p:extLst>
      <p:ext uri="{BB962C8B-B14F-4D97-AF65-F5344CB8AC3E}">
        <p14:creationId xmlns:p14="http://schemas.microsoft.com/office/powerpoint/2010/main" val="1688461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BD8E9-27B2-76A9-3434-4DE440C8FAD2}"/>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FD671834-8DF4-DAF4-3C6E-3FE4E7D18747}"/>
              </a:ext>
            </a:extLst>
          </p:cNvPr>
          <p:cNvSpPr>
            <a:spLocks noGrp="1"/>
          </p:cNvSpPr>
          <p:nvPr>
            <p:ph idx="1"/>
          </p:nvPr>
        </p:nvSpPr>
        <p:spPr>
          <a:xfrm>
            <a:off x="1371600" y="2285999"/>
            <a:ext cx="9601200" cy="4326468"/>
          </a:xfrm>
        </p:spPr>
        <p:txBody>
          <a:bodyPr>
            <a:noAutofit/>
          </a:bodyPr>
          <a:lstStyle/>
          <a:p>
            <a:r>
              <a:rPr lang="en-IN" sz="1100" b="1" dirty="0"/>
              <a:t>About Me</a:t>
            </a:r>
          </a:p>
          <a:p>
            <a:pPr lvl="1"/>
            <a:r>
              <a:rPr lang="en-IN" sz="1100" b="1" dirty="0"/>
              <a:t>Name:</a:t>
            </a:r>
            <a:r>
              <a:rPr lang="en-IN" sz="1100" dirty="0"/>
              <a:t> Ishan</a:t>
            </a:r>
          </a:p>
          <a:p>
            <a:pPr lvl="1"/>
            <a:r>
              <a:rPr lang="en-IN" sz="1100" b="1" dirty="0"/>
              <a:t>Career Aspiration: </a:t>
            </a:r>
            <a:r>
              <a:rPr lang="en-IN" sz="1100" dirty="0"/>
              <a:t>Aspiring Data Analyst</a:t>
            </a:r>
          </a:p>
          <a:p>
            <a:r>
              <a:rPr lang="en-IN" sz="1100" b="1" dirty="0"/>
              <a:t>Education</a:t>
            </a:r>
          </a:p>
          <a:p>
            <a:pPr lvl="1"/>
            <a:r>
              <a:rPr lang="en-IN" sz="1100" b="1" dirty="0"/>
              <a:t>Current Course:</a:t>
            </a:r>
            <a:r>
              <a:rPr lang="en-IN" sz="1100" dirty="0"/>
              <a:t> Data Science and Machine Learning</a:t>
            </a:r>
          </a:p>
          <a:p>
            <a:pPr lvl="1"/>
            <a:r>
              <a:rPr lang="en-IN" sz="1100" b="1" dirty="0"/>
              <a:t>Institution: </a:t>
            </a:r>
            <a:r>
              <a:rPr lang="en-IN" sz="1100" dirty="0"/>
              <a:t>Scaler</a:t>
            </a:r>
          </a:p>
          <a:p>
            <a:pPr lvl="1"/>
            <a:r>
              <a:rPr lang="en-IN" sz="1100" b="1" dirty="0"/>
              <a:t>Enrolment Date:</a:t>
            </a:r>
            <a:r>
              <a:rPr lang="en-IN" sz="1100" dirty="0"/>
              <a:t> July 2023</a:t>
            </a:r>
          </a:p>
          <a:p>
            <a:r>
              <a:rPr lang="en-IN" sz="1100" b="1" dirty="0"/>
              <a:t>Professional Experience</a:t>
            </a:r>
          </a:p>
          <a:p>
            <a:pPr lvl="1"/>
            <a:r>
              <a:rPr lang="en-IN" sz="1100" b="1" dirty="0"/>
              <a:t>Internship:</a:t>
            </a:r>
          </a:p>
          <a:p>
            <a:pPr lvl="2"/>
            <a:r>
              <a:rPr lang="en-IN" sz="1100" b="1" dirty="0"/>
              <a:t>Role: </a:t>
            </a:r>
            <a:r>
              <a:rPr lang="en-IN" sz="1100" dirty="0"/>
              <a:t>Data Analyst</a:t>
            </a:r>
          </a:p>
          <a:p>
            <a:pPr lvl="2"/>
            <a:r>
              <a:rPr lang="en-IN" sz="1100" b="1" dirty="0"/>
              <a:t>Company:</a:t>
            </a:r>
            <a:r>
              <a:rPr lang="en-IN" sz="1100" dirty="0"/>
              <a:t> </a:t>
            </a:r>
            <a:r>
              <a:rPr lang="en-IN" sz="1100" dirty="0" err="1"/>
              <a:t>KultureHire</a:t>
            </a:r>
            <a:endParaRPr lang="en-IN" sz="1100" dirty="0"/>
          </a:p>
          <a:p>
            <a:r>
              <a:rPr lang="en-IN" sz="1100" b="1" dirty="0"/>
              <a:t>Work Experience:</a:t>
            </a:r>
          </a:p>
          <a:p>
            <a:pPr lvl="1"/>
            <a:r>
              <a:rPr lang="en-IN" sz="1100" b="1" dirty="0"/>
              <a:t>Industry: </a:t>
            </a:r>
            <a:r>
              <a:rPr lang="en-IN" sz="1100" dirty="0"/>
              <a:t>Non-Tech</a:t>
            </a:r>
          </a:p>
          <a:p>
            <a:pPr lvl="1"/>
            <a:r>
              <a:rPr lang="en-IN" sz="1100" b="1" dirty="0"/>
              <a:t>Duration:</a:t>
            </a:r>
            <a:r>
              <a:rPr lang="en-IN" sz="1100" dirty="0"/>
              <a:t> 5 years</a:t>
            </a:r>
          </a:p>
          <a:p>
            <a:pPr marL="530352" lvl="1" indent="0">
              <a:buNone/>
            </a:pPr>
            <a:endParaRPr lang="en-US" sz="1100" dirty="0"/>
          </a:p>
          <a:p>
            <a:pPr marL="530352" lvl="1" indent="0">
              <a:buNone/>
            </a:pPr>
            <a:r>
              <a:rPr lang="en-US" sz="1100" dirty="0"/>
              <a:t>I am dedicated to transitioning into a data-driven career, leveraging my extensive experience and recent education to excel in the field of data analysis.</a:t>
            </a:r>
            <a:endParaRPr lang="en-IN" sz="1100" dirty="0"/>
          </a:p>
        </p:txBody>
      </p:sp>
    </p:spTree>
    <p:extLst>
      <p:ext uri="{BB962C8B-B14F-4D97-AF65-F5344CB8AC3E}">
        <p14:creationId xmlns:p14="http://schemas.microsoft.com/office/powerpoint/2010/main" val="3911164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69216-C03D-40A1-FC9D-C7D4E74B9B5F}"/>
              </a:ext>
            </a:extLst>
          </p:cNvPr>
          <p:cNvSpPr>
            <a:spLocks noGrp="1"/>
          </p:cNvSpPr>
          <p:nvPr>
            <p:ph type="title"/>
          </p:nvPr>
        </p:nvSpPr>
        <p:spPr>
          <a:xfrm>
            <a:off x="1371600" y="338667"/>
            <a:ext cx="9601200" cy="711200"/>
          </a:xfrm>
        </p:spPr>
        <p:txBody>
          <a:bodyPr/>
          <a:lstStyle/>
          <a:p>
            <a:r>
              <a:rPr lang="en-US" dirty="0"/>
              <a:t>Actionable Recommendations:</a:t>
            </a:r>
            <a:endParaRPr lang="en-IN" dirty="0"/>
          </a:p>
        </p:txBody>
      </p:sp>
      <p:sp>
        <p:nvSpPr>
          <p:cNvPr id="3" name="Content Placeholder 2">
            <a:extLst>
              <a:ext uri="{FF2B5EF4-FFF2-40B4-BE49-F238E27FC236}">
                <a16:creationId xmlns:a16="http://schemas.microsoft.com/office/drawing/2014/main" id="{CED6F33B-849D-2D86-D777-15B9A31B7B31}"/>
              </a:ext>
            </a:extLst>
          </p:cNvPr>
          <p:cNvSpPr>
            <a:spLocks noGrp="1"/>
          </p:cNvSpPr>
          <p:nvPr>
            <p:ph idx="1"/>
          </p:nvPr>
        </p:nvSpPr>
        <p:spPr>
          <a:xfrm>
            <a:off x="1295400" y="1523998"/>
            <a:ext cx="9601200" cy="4487335"/>
          </a:xfrm>
        </p:spPr>
        <p:txBody>
          <a:bodyPr>
            <a:noAutofit/>
          </a:bodyPr>
          <a:lstStyle/>
          <a:p>
            <a:r>
              <a:rPr lang="en-US" sz="1100" b="1" dirty="0"/>
              <a:t>Data Quality Assurance:</a:t>
            </a:r>
          </a:p>
          <a:p>
            <a:pPr marL="841248" lvl="2">
              <a:spcBef>
                <a:spcPts val="1000"/>
              </a:spcBef>
            </a:pPr>
            <a:r>
              <a:rPr lang="en-US" sz="1100" dirty="0"/>
              <a:t>Continuously monitor and validate data quality, especially concerning outliers and irregularities, to ensure accurate analysis and decision-making.</a:t>
            </a:r>
          </a:p>
          <a:p>
            <a:pPr marL="841248" lvl="2">
              <a:spcBef>
                <a:spcPts val="1000"/>
              </a:spcBef>
            </a:pPr>
            <a:r>
              <a:rPr lang="en-US" sz="1100" dirty="0"/>
              <a:t>Implement data cleansing and preprocessing techniques to address data inconsistencies and improve the reliability of insights derived from the dataset.</a:t>
            </a:r>
          </a:p>
          <a:p>
            <a:r>
              <a:rPr lang="en-US" sz="1100" b="1" dirty="0"/>
              <a:t>Marketing and Promotion Strategies:</a:t>
            </a:r>
          </a:p>
          <a:p>
            <a:pPr marL="841248" lvl="2">
              <a:spcBef>
                <a:spcPts val="1000"/>
              </a:spcBef>
            </a:pPr>
            <a:r>
              <a:rPr lang="en-US" sz="1100" dirty="0"/>
              <a:t>Leverage insights on user spending patterns and preferences to tailor marketing campaigns and promotions effectively, driving user acquisition and retention.</a:t>
            </a:r>
          </a:p>
          <a:p>
            <a:pPr marL="841248" lvl="2">
              <a:spcBef>
                <a:spcPts val="1000"/>
              </a:spcBef>
            </a:pPr>
            <a:r>
              <a:rPr lang="en-US" sz="1100" dirty="0"/>
              <a:t>Highlight platform strengths, such as quick chat initiation times or high completion rates, in marketing materials to attract new users and build trust.</a:t>
            </a:r>
          </a:p>
          <a:p>
            <a:r>
              <a:rPr lang="en-US" sz="1100" b="1" dirty="0"/>
              <a:t>Customer Feedback Utilization:</a:t>
            </a:r>
          </a:p>
          <a:p>
            <a:pPr marL="841248" lvl="2">
              <a:spcBef>
                <a:spcPts val="1000"/>
              </a:spcBef>
            </a:pPr>
            <a:r>
              <a:rPr lang="en-US" sz="1100" dirty="0"/>
              <a:t>Actively gather and analyze customer feedback to identify areas for improvement and address pain points effectively.</a:t>
            </a:r>
          </a:p>
          <a:p>
            <a:pPr marL="841248" lvl="2">
              <a:spcBef>
                <a:spcPts val="1000"/>
              </a:spcBef>
            </a:pPr>
            <a:r>
              <a:rPr lang="en-US" sz="1100" dirty="0"/>
              <a:t>Implement changes based on customer feedback to enhance overall customer satisfaction and loyalty.</a:t>
            </a:r>
          </a:p>
          <a:p>
            <a:r>
              <a:rPr lang="en-US" sz="1100" b="1" dirty="0"/>
              <a:t>Competitive Analysis:</a:t>
            </a:r>
          </a:p>
          <a:p>
            <a:pPr marL="841248" lvl="2">
              <a:spcBef>
                <a:spcPts val="1000"/>
              </a:spcBef>
            </a:pPr>
            <a:r>
              <a:rPr lang="en-US" sz="1100" dirty="0"/>
              <a:t>Conduct a competitive analysis to benchmark platform performance against industry standards and identify areas where the platform can differentiate itself and gain a competitive advantage.</a:t>
            </a:r>
          </a:p>
          <a:p>
            <a:pPr marL="841248" lvl="2">
              <a:spcBef>
                <a:spcPts val="1000"/>
              </a:spcBef>
            </a:pPr>
            <a:r>
              <a:rPr lang="en-US" sz="1100" dirty="0"/>
              <a:t>Learn from competitors' successes and failures to refine business strategies and tactics accordingly.</a:t>
            </a:r>
          </a:p>
        </p:txBody>
      </p:sp>
    </p:spTree>
    <p:extLst>
      <p:ext uri="{BB962C8B-B14F-4D97-AF65-F5344CB8AC3E}">
        <p14:creationId xmlns:p14="http://schemas.microsoft.com/office/powerpoint/2010/main" val="2293063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F5CA7-E160-CB07-E731-262130442916}"/>
              </a:ext>
            </a:extLst>
          </p:cNvPr>
          <p:cNvSpPr>
            <a:spLocks noGrp="1"/>
          </p:cNvSpPr>
          <p:nvPr>
            <p:ph type="title"/>
          </p:nvPr>
        </p:nvSpPr>
        <p:spPr/>
        <p:txBody>
          <a:bodyPr/>
          <a:lstStyle/>
          <a:p>
            <a:r>
              <a:rPr lang="en-US" dirty="0"/>
              <a:t>Understanding Non-Numerical Columns</a:t>
            </a:r>
            <a:endParaRPr lang="en-IN" dirty="0"/>
          </a:p>
        </p:txBody>
      </p:sp>
      <p:sp>
        <p:nvSpPr>
          <p:cNvPr id="3" name="Content Placeholder 2">
            <a:extLst>
              <a:ext uri="{FF2B5EF4-FFF2-40B4-BE49-F238E27FC236}">
                <a16:creationId xmlns:a16="http://schemas.microsoft.com/office/drawing/2014/main" id="{5FF9EC9D-6496-EFD9-64DC-5E7867DFBDAF}"/>
              </a:ext>
            </a:extLst>
          </p:cNvPr>
          <p:cNvSpPr>
            <a:spLocks noGrp="1"/>
          </p:cNvSpPr>
          <p:nvPr>
            <p:ph idx="1"/>
          </p:nvPr>
        </p:nvSpPr>
        <p:spPr>
          <a:xfrm>
            <a:off x="1371600" y="2285999"/>
            <a:ext cx="9601200" cy="4231341"/>
          </a:xfrm>
        </p:spPr>
        <p:txBody>
          <a:bodyPr>
            <a:normAutofit fontScale="55000" lnSpcReduction="20000"/>
          </a:bodyPr>
          <a:lstStyle/>
          <a:p>
            <a:r>
              <a:rPr lang="en-US" b="1" dirty="0"/>
              <a:t>Shape: </a:t>
            </a:r>
            <a:r>
              <a:rPr lang="en-US" dirty="0"/>
              <a:t>There are 28047 rows and 45 columns</a:t>
            </a:r>
          </a:p>
          <a:p>
            <a:r>
              <a:rPr lang="en-US" b="1" dirty="0"/>
              <a:t>_id:</a:t>
            </a:r>
            <a:r>
              <a:rPr lang="en-US" dirty="0"/>
              <a:t> Each record has a unique identifier (_id), ensuring that there are no duplicates in the dataset.</a:t>
            </a:r>
          </a:p>
          <a:p>
            <a:r>
              <a:rPr lang="en-US" b="1" dirty="0"/>
              <a:t>user: </a:t>
            </a:r>
            <a:r>
              <a:rPr lang="en-US" dirty="0"/>
              <a:t>There are 10344 unique users, with the most frequent user appearing 158 times. This indicates some users have multiple interactions.</a:t>
            </a:r>
          </a:p>
          <a:p>
            <a:r>
              <a:rPr lang="en-US" b="1" dirty="0" err="1"/>
              <a:t>chatStatus</a:t>
            </a:r>
            <a:r>
              <a:rPr lang="en-US" b="1" dirty="0"/>
              <a:t>: </a:t>
            </a:r>
            <a:r>
              <a:rPr lang="en-US" dirty="0"/>
              <a:t>There are 5 unique chat statuses, with "failed" being the most frequent (7256 times). This suggests a significant proportion of chats are not completed successfully.</a:t>
            </a:r>
          </a:p>
          <a:p>
            <a:r>
              <a:rPr lang="en-US" b="1" dirty="0"/>
              <a:t>guru: </a:t>
            </a:r>
            <a:r>
              <a:rPr lang="en-US" dirty="0"/>
              <a:t>There are 133 unique gurus, with the top guru appearing 1580 times. This indicates that certain gurus are more active or preferred than others.</a:t>
            </a:r>
          </a:p>
          <a:p>
            <a:r>
              <a:rPr lang="en-US" b="1" dirty="0" err="1"/>
              <a:t>guruName</a:t>
            </a:r>
            <a:r>
              <a:rPr lang="en-US" b="1" dirty="0"/>
              <a:t>: </a:t>
            </a:r>
            <a:r>
              <a:rPr lang="en-US" dirty="0"/>
              <a:t>There are 151 unique guru names, with "Astro </a:t>
            </a:r>
            <a:r>
              <a:rPr lang="en-US" dirty="0" err="1"/>
              <a:t>Krishaa</a:t>
            </a:r>
            <a:r>
              <a:rPr lang="en-US" dirty="0"/>
              <a:t>" being the most frequent, appearing 1580 times. This suggests that some gurus are highly popular or active.</a:t>
            </a:r>
          </a:p>
          <a:p>
            <a:r>
              <a:rPr lang="en-US" b="1" dirty="0" err="1"/>
              <a:t>consultationType</a:t>
            </a:r>
            <a:r>
              <a:rPr lang="en-US" b="1" dirty="0"/>
              <a:t>: </a:t>
            </a:r>
            <a:r>
              <a:rPr lang="en-US" dirty="0"/>
              <a:t>There are 4 unique consultation types, with "Chat" being the most common (19514 times). This indicates that chat is the preferred mode of consultation.</a:t>
            </a:r>
          </a:p>
          <a:p>
            <a:r>
              <a:rPr lang="en-US" b="1" dirty="0"/>
              <a:t>website: </a:t>
            </a:r>
            <a:r>
              <a:rPr lang="en-US" dirty="0"/>
              <a:t>There are 3 unique websites, with "</a:t>
            </a:r>
            <a:r>
              <a:rPr lang="en-US" dirty="0" err="1"/>
              <a:t>gurucool</a:t>
            </a:r>
            <a:r>
              <a:rPr lang="en-US" dirty="0"/>
              <a:t>" being the most frequent (20225 times). This suggests that "</a:t>
            </a:r>
            <a:r>
              <a:rPr lang="en-US" dirty="0" err="1"/>
              <a:t>gurucool</a:t>
            </a:r>
            <a:r>
              <a:rPr lang="en-US" dirty="0"/>
              <a:t>" is the dominant platform for these consultations.</a:t>
            </a:r>
          </a:p>
          <a:p>
            <a:r>
              <a:rPr lang="en-US" b="1" dirty="0" err="1"/>
              <a:t>refundStatus</a:t>
            </a:r>
            <a:r>
              <a:rPr lang="en-US" b="1" dirty="0"/>
              <a:t>: </a:t>
            </a:r>
            <a:r>
              <a:rPr lang="en-US" dirty="0"/>
              <a:t>There are 4 unique refund statuses, with "no-refund" being the most frequent (28022 times). This indicates that almost all transactions are non-refundable.</a:t>
            </a:r>
          </a:p>
          <a:p>
            <a:r>
              <a:rPr lang="en-US" b="1" dirty="0" err="1"/>
              <a:t>createdAt</a:t>
            </a:r>
            <a:r>
              <a:rPr lang="en-US" b="1" dirty="0"/>
              <a:t>: </a:t>
            </a:r>
            <a:r>
              <a:rPr lang="en-US" dirty="0"/>
              <a:t>Each record has a unique creation timestamp, indicating when the record was created.</a:t>
            </a:r>
          </a:p>
          <a:p>
            <a:r>
              <a:rPr lang="en-US" b="1" dirty="0" err="1"/>
              <a:t>updatedAt</a:t>
            </a:r>
            <a:r>
              <a:rPr lang="en-US" b="1" dirty="0"/>
              <a:t>: </a:t>
            </a:r>
            <a:r>
              <a:rPr lang="en-US" dirty="0"/>
              <a:t>Almost all records have unique update timestamps, suggesting frequent updates or modifications to the records.</a:t>
            </a:r>
          </a:p>
          <a:p>
            <a:r>
              <a:rPr lang="en-US" b="1" dirty="0" err="1"/>
              <a:t>statementEntryId</a:t>
            </a:r>
            <a:r>
              <a:rPr lang="en-US" b="1" dirty="0"/>
              <a:t>: </a:t>
            </a:r>
            <a:r>
              <a:rPr lang="en-US" dirty="0"/>
              <a:t>Each statement entry is unique, indicating no duplicates in financial records.</a:t>
            </a:r>
          </a:p>
          <a:p>
            <a:r>
              <a:rPr lang="en-US" b="1" dirty="0" err="1"/>
              <a:t>chatStartTime</a:t>
            </a:r>
            <a:r>
              <a:rPr lang="en-US" b="1" dirty="0"/>
              <a:t>: </a:t>
            </a:r>
            <a:r>
              <a:rPr lang="en-US" dirty="0"/>
              <a:t>Each chat start time is unique, indicating that chats are starting at different times without any overlap.</a:t>
            </a:r>
            <a:endParaRPr lang="en-IN" dirty="0"/>
          </a:p>
        </p:txBody>
      </p:sp>
    </p:spTree>
    <p:extLst>
      <p:ext uri="{BB962C8B-B14F-4D97-AF65-F5344CB8AC3E}">
        <p14:creationId xmlns:p14="http://schemas.microsoft.com/office/powerpoint/2010/main" val="118884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F9EC9D-6496-EFD9-64DC-5E7867DFBDAF}"/>
              </a:ext>
            </a:extLst>
          </p:cNvPr>
          <p:cNvSpPr>
            <a:spLocks noGrp="1"/>
          </p:cNvSpPr>
          <p:nvPr>
            <p:ph idx="1"/>
          </p:nvPr>
        </p:nvSpPr>
        <p:spPr>
          <a:xfrm>
            <a:off x="1371600" y="685801"/>
            <a:ext cx="9601200" cy="5831540"/>
          </a:xfrm>
        </p:spPr>
        <p:txBody>
          <a:bodyPr>
            <a:normAutofit fontScale="55000" lnSpcReduction="20000"/>
          </a:bodyPr>
          <a:lstStyle/>
          <a:p>
            <a:r>
              <a:rPr lang="en-US" b="1" dirty="0" err="1"/>
              <a:t>chatEndTime</a:t>
            </a:r>
            <a:r>
              <a:rPr lang="en-US" b="1" dirty="0"/>
              <a:t>:</a:t>
            </a:r>
            <a:r>
              <a:rPr lang="en-US" dirty="0"/>
              <a:t> Each record has a unique </a:t>
            </a:r>
            <a:r>
              <a:rPr lang="en-US" dirty="0" err="1"/>
              <a:t>chatEndTime</a:t>
            </a:r>
            <a:r>
              <a:rPr lang="en-US" dirty="0"/>
              <a:t>, indicating a wide range of chat end times with no overlaps.</a:t>
            </a:r>
          </a:p>
          <a:p>
            <a:r>
              <a:rPr lang="en-US" b="1" dirty="0" err="1"/>
              <a:t>callChannel</a:t>
            </a:r>
            <a:r>
              <a:rPr lang="en-US" b="1" dirty="0"/>
              <a:t> and </a:t>
            </a:r>
            <a:r>
              <a:rPr lang="en-US" b="1" dirty="0" err="1"/>
              <a:t>callIvrType</a:t>
            </a:r>
            <a:r>
              <a:rPr lang="en-US" b="1" dirty="0"/>
              <a:t>:</a:t>
            </a:r>
            <a:r>
              <a:rPr lang="en-US" dirty="0"/>
              <a:t> All records for </a:t>
            </a:r>
            <a:r>
              <a:rPr lang="en-US" dirty="0" err="1"/>
              <a:t>callChannel</a:t>
            </a:r>
            <a:r>
              <a:rPr lang="en-US" dirty="0"/>
              <a:t> are "Normal" and all for </a:t>
            </a:r>
            <a:r>
              <a:rPr lang="en-US" dirty="0" err="1"/>
              <a:t>callIvrType</a:t>
            </a:r>
            <a:r>
              <a:rPr lang="en-US" dirty="0"/>
              <a:t> are "</a:t>
            </a:r>
            <a:r>
              <a:rPr lang="en-US" dirty="0" err="1"/>
              <a:t>Exotel</a:t>
            </a:r>
            <a:r>
              <a:rPr lang="en-US" dirty="0"/>
              <a:t>", suggesting a uniform system setup for these attributes.</a:t>
            </a:r>
          </a:p>
          <a:p>
            <a:r>
              <a:rPr lang="en-US" b="1" dirty="0" err="1"/>
              <a:t>callStatus</a:t>
            </a:r>
            <a:r>
              <a:rPr lang="en-US" b="1" dirty="0"/>
              <a:t>:</a:t>
            </a:r>
            <a:r>
              <a:rPr lang="en-US" dirty="0"/>
              <a:t> There are 5 unique call statuses, with "completed" being the most frequent (3453 times). This indicates that a majority of calls are successfully completed.</a:t>
            </a:r>
          </a:p>
          <a:p>
            <a:r>
              <a:rPr lang="en-US" b="1" dirty="0" err="1"/>
              <a:t>CallSid</a:t>
            </a:r>
            <a:r>
              <a:rPr lang="en-US" b="1" dirty="0"/>
              <a:t>: </a:t>
            </a:r>
            <a:r>
              <a:rPr lang="en-US" dirty="0"/>
              <a:t>Each record has a unique </a:t>
            </a:r>
            <a:r>
              <a:rPr lang="en-US" dirty="0" err="1"/>
              <a:t>CallSid</a:t>
            </a:r>
            <a:r>
              <a:rPr lang="en-US" dirty="0"/>
              <a:t>, ensuring no duplicate call identifiers.</a:t>
            </a:r>
          </a:p>
          <a:p>
            <a:r>
              <a:rPr lang="en-US" b="1" dirty="0" err="1"/>
              <a:t>astrologerCallStatus</a:t>
            </a:r>
            <a:r>
              <a:rPr lang="en-US" b="1" dirty="0"/>
              <a:t>: </a:t>
            </a:r>
            <a:r>
              <a:rPr lang="en-US" dirty="0"/>
              <a:t>There are 4 unique astrologer call statuses, with "completed" being the most frequent (9172 times), indicating successful interactions from the astrologer's side in most cases.</a:t>
            </a:r>
          </a:p>
          <a:p>
            <a:r>
              <a:rPr lang="en-US" b="1" dirty="0"/>
              <a:t>region:</a:t>
            </a:r>
            <a:r>
              <a:rPr lang="en-US" dirty="0"/>
              <a:t> All records have the region set to "Indian", indicating a geographical uniformity.</a:t>
            </a:r>
          </a:p>
          <a:p>
            <a:r>
              <a:rPr lang="en-US" b="1" dirty="0" err="1"/>
              <a:t>userCallStatus</a:t>
            </a:r>
            <a:r>
              <a:rPr lang="en-US" b="1" dirty="0"/>
              <a:t>: </a:t>
            </a:r>
            <a:r>
              <a:rPr lang="en-US" dirty="0"/>
              <a:t>There are 5 unique user call statuses, with "completed" being the most frequent (7621 times), indicating most users also complete their calls successfully.</a:t>
            </a:r>
          </a:p>
          <a:p>
            <a:r>
              <a:rPr lang="en-US" b="1" dirty="0" err="1"/>
              <a:t>RecordingUrl</a:t>
            </a:r>
            <a:r>
              <a:rPr lang="en-US" b="1" dirty="0"/>
              <a:t>: </a:t>
            </a:r>
            <a:r>
              <a:rPr lang="en-US" dirty="0"/>
              <a:t>Each record has a unique </a:t>
            </a:r>
            <a:r>
              <a:rPr lang="en-US" dirty="0" err="1"/>
              <a:t>RecordingUrl</a:t>
            </a:r>
            <a:r>
              <a:rPr lang="en-US" dirty="0"/>
              <a:t>, showing that call recordings are distinct for each interaction.</a:t>
            </a:r>
          </a:p>
          <a:p>
            <a:r>
              <a:rPr lang="en-US" b="1" dirty="0"/>
              <a:t>feedback: </a:t>
            </a:r>
            <a:r>
              <a:rPr lang="en-US" dirty="0"/>
              <a:t>Each record has unique feedback entries, indicating personalized feedback for each interaction.</a:t>
            </a:r>
          </a:p>
          <a:p>
            <a:r>
              <a:rPr lang="en-US" b="1" dirty="0" err="1"/>
              <a:t>hideHistory</a:t>
            </a:r>
            <a:r>
              <a:rPr lang="en-US" b="1" dirty="0"/>
              <a:t>: </a:t>
            </a:r>
            <a:r>
              <a:rPr lang="en-US" dirty="0"/>
              <a:t>The majority of the records (19175) have </a:t>
            </a:r>
            <a:r>
              <a:rPr lang="en-US" dirty="0" err="1"/>
              <a:t>hideHistory</a:t>
            </a:r>
            <a:r>
              <a:rPr lang="en-US" dirty="0"/>
              <a:t> set to "False", suggesting that most users prefer to keep their call history visible.</a:t>
            </a:r>
          </a:p>
          <a:p>
            <a:r>
              <a:rPr lang="en-US" b="1" dirty="0" err="1"/>
              <a:t>cardPosition</a:t>
            </a:r>
            <a:r>
              <a:rPr lang="en-US" b="1" dirty="0"/>
              <a:t>: </a:t>
            </a:r>
            <a:r>
              <a:rPr lang="en-US" dirty="0"/>
              <a:t>There are 35 unique card positions, with "profile_1" being the most frequent (132 times), indicating varied card positions but with a common preference.</a:t>
            </a:r>
          </a:p>
          <a:p>
            <a:r>
              <a:rPr lang="en-US" b="1" dirty="0"/>
              <a:t>Remedies:</a:t>
            </a:r>
            <a:r>
              <a:rPr lang="en-US" dirty="0"/>
              <a:t> There are 97 unique remedies, with the most frequent remedy ("Hello") appearing only 3 times, indicating a diverse range of remedies provided.</a:t>
            </a:r>
          </a:p>
          <a:p>
            <a:r>
              <a:rPr lang="en-US" b="1" dirty="0"/>
              <a:t>offer:</a:t>
            </a:r>
            <a:r>
              <a:rPr lang="en-US" dirty="0"/>
              <a:t> There are 6 unique offers, with "first" being the most frequent (15887 times), suggesting that the "first" offer is highly prevalent.</a:t>
            </a:r>
          </a:p>
          <a:p>
            <a:r>
              <a:rPr lang="en-US" b="1" dirty="0"/>
              <a:t>refunds[0]:</a:t>
            </a:r>
            <a:r>
              <a:rPr lang="en-US" dirty="0"/>
              <a:t> There are 5 unique refund entries, each appearing only once, indicating rare refund cases.</a:t>
            </a:r>
          </a:p>
          <a:p>
            <a:r>
              <a:rPr lang="en-US" b="1" dirty="0"/>
              <a:t>source:</a:t>
            </a:r>
            <a:r>
              <a:rPr lang="en-US" dirty="0"/>
              <a:t> The majority of records (16256) come from the "Production" source, showing a dominant source of data.</a:t>
            </a:r>
          </a:p>
          <a:p>
            <a:r>
              <a:rPr lang="en-US" b="1" dirty="0" err="1"/>
              <a:t>complementaryCallOrganiser</a:t>
            </a:r>
            <a:r>
              <a:rPr lang="en-US" b="1" dirty="0"/>
              <a:t>: </a:t>
            </a:r>
            <a:r>
              <a:rPr lang="en-US" dirty="0"/>
              <a:t>Both records have the same organizer, indicating a single entity handling complementary calls.</a:t>
            </a:r>
          </a:p>
          <a:p>
            <a:r>
              <a:rPr lang="en-US" b="1" dirty="0" err="1"/>
              <a:t>disconnectedBy</a:t>
            </a:r>
            <a:r>
              <a:rPr lang="en-US" b="1" dirty="0"/>
              <a:t>: </a:t>
            </a:r>
            <a:r>
              <a:rPr lang="en-US" dirty="0"/>
              <a:t>There are 4 unique entities that can disconnect a call, with "user" being the most frequent (6 times), indicating that users are the primary disconnections initiators.</a:t>
            </a:r>
            <a:endParaRPr lang="en-IN" dirty="0"/>
          </a:p>
        </p:txBody>
      </p:sp>
      <p:sp>
        <p:nvSpPr>
          <p:cNvPr id="5" name="Title 4">
            <a:extLst>
              <a:ext uri="{FF2B5EF4-FFF2-40B4-BE49-F238E27FC236}">
                <a16:creationId xmlns:a16="http://schemas.microsoft.com/office/drawing/2014/main" id="{26214FDF-8F71-308D-C7AA-20C91C091318}"/>
              </a:ext>
            </a:extLst>
          </p:cNvPr>
          <p:cNvSpPr>
            <a:spLocks noGrp="1"/>
          </p:cNvSpPr>
          <p:nvPr>
            <p:ph type="title"/>
          </p:nvPr>
        </p:nvSpPr>
        <p:spPr>
          <a:xfrm>
            <a:off x="-822960" y="5495544"/>
            <a:ext cx="45719" cy="584768"/>
          </a:xfrm>
        </p:spPr>
        <p:txBody>
          <a:bodyPr>
            <a:normAutofit fontScale="90000"/>
          </a:bodyPr>
          <a:lstStyle/>
          <a:p>
            <a:endParaRPr lang="en-IN" dirty="0"/>
          </a:p>
        </p:txBody>
      </p:sp>
    </p:spTree>
    <p:extLst>
      <p:ext uri="{BB962C8B-B14F-4D97-AF65-F5344CB8AC3E}">
        <p14:creationId xmlns:p14="http://schemas.microsoft.com/office/powerpoint/2010/main" val="2784726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D2980-0D25-3413-B4D3-6ACCFC970DF5}"/>
              </a:ext>
            </a:extLst>
          </p:cNvPr>
          <p:cNvSpPr>
            <a:spLocks noGrp="1"/>
          </p:cNvSpPr>
          <p:nvPr>
            <p:ph type="title"/>
          </p:nvPr>
        </p:nvSpPr>
        <p:spPr/>
        <p:txBody>
          <a:bodyPr/>
          <a:lstStyle/>
          <a:p>
            <a:r>
              <a:rPr lang="en-US" dirty="0"/>
              <a:t>Understanding Numerical Columns</a:t>
            </a:r>
            <a:endParaRPr lang="en-IN" dirty="0"/>
          </a:p>
        </p:txBody>
      </p:sp>
      <p:sp>
        <p:nvSpPr>
          <p:cNvPr id="3" name="Content Placeholder 2">
            <a:extLst>
              <a:ext uri="{FF2B5EF4-FFF2-40B4-BE49-F238E27FC236}">
                <a16:creationId xmlns:a16="http://schemas.microsoft.com/office/drawing/2014/main" id="{DBDB443F-D598-DA41-B029-B11A5FCB455E}"/>
              </a:ext>
            </a:extLst>
          </p:cNvPr>
          <p:cNvSpPr>
            <a:spLocks noGrp="1"/>
          </p:cNvSpPr>
          <p:nvPr>
            <p:ph idx="1"/>
          </p:nvPr>
        </p:nvSpPr>
        <p:spPr>
          <a:xfrm>
            <a:off x="1371600" y="2285999"/>
            <a:ext cx="9601200" cy="4106333"/>
          </a:xfrm>
        </p:spPr>
        <p:txBody>
          <a:bodyPr>
            <a:normAutofit fontScale="55000" lnSpcReduction="20000"/>
          </a:bodyPr>
          <a:lstStyle/>
          <a:p>
            <a:r>
              <a:rPr lang="en-US" b="1" dirty="0"/>
              <a:t>gid and </a:t>
            </a:r>
            <a:r>
              <a:rPr lang="en-US" b="1" dirty="0" err="1"/>
              <a:t>uid</a:t>
            </a:r>
            <a:r>
              <a:rPr lang="en-US" b="1" dirty="0"/>
              <a:t>: </a:t>
            </a:r>
            <a:r>
              <a:rPr lang="en-US" dirty="0"/>
              <a:t>The gid values range from 8 to 325 with a mean of 220.89, suggesting a fairly uniform distribution within this range. The </a:t>
            </a:r>
            <a:r>
              <a:rPr lang="en-US" dirty="0" err="1"/>
              <a:t>uid</a:t>
            </a:r>
            <a:r>
              <a:rPr lang="en-US" dirty="0"/>
              <a:t> values range widely from 1 to 44005 with a mean of 34846.34 and a high standard deviation of 7812.32, indicating significant variability among user IDs.</a:t>
            </a:r>
          </a:p>
          <a:p>
            <a:r>
              <a:rPr lang="en-US" b="1" dirty="0" err="1"/>
              <a:t>chatSeconds</a:t>
            </a:r>
            <a:r>
              <a:rPr lang="en-US" b="1" dirty="0"/>
              <a:t>: </a:t>
            </a:r>
            <a:r>
              <a:rPr lang="en-US" dirty="0"/>
              <a:t>The majority of </a:t>
            </a:r>
            <a:r>
              <a:rPr lang="en-US" dirty="0" err="1"/>
              <a:t>chatSeconds</a:t>
            </a:r>
            <a:r>
              <a:rPr lang="en-US" dirty="0"/>
              <a:t> values are consistently 300 seconds, as indicated by the 25th, 50th, and 75th percentiles all being 300. The outliers, with a maximum of 7980 seconds, contribute to the high standard deviation.</a:t>
            </a:r>
          </a:p>
          <a:p>
            <a:r>
              <a:rPr lang="en-US" b="1" dirty="0"/>
              <a:t>__v:</a:t>
            </a:r>
            <a:r>
              <a:rPr lang="en-US" dirty="0"/>
              <a:t> This column appears to be largely zero with a few entries set to 1, suggesting it may be a versioning or status indicator with minimal variance.</a:t>
            </a:r>
          </a:p>
          <a:p>
            <a:r>
              <a:rPr lang="en-US" b="1" dirty="0" err="1"/>
              <a:t>timeDuration</a:t>
            </a:r>
            <a:r>
              <a:rPr lang="en-US" b="1" dirty="0"/>
              <a:t>: </a:t>
            </a:r>
            <a:r>
              <a:rPr lang="en-US" dirty="0"/>
              <a:t>The </a:t>
            </a:r>
            <a:r>
              <a:rPr lang="en-US" dirty="0" err="1"/>
              <a:t>timeDuration</a:t>
            </a:r>
            <a:r>
              <a:rPr lang="en-US" dirty="0"/>
              <a:t> values show a skewed distribution with a mean of 1.98 and a median of 0.1, and a wide range up to 67. This indicates a large number of zero or near-zero durations, with some significantly higher durations.</a:t>
            </a:r>
          </a:p>
          <a:p>
            <a:r>
              <a:rPr lang="en-US" b="1" dirty="0"/>
              <a:t>amount: </a:t>
            </a:r>
            <a:r>
              <a:rPr lang="en-US" dirty="0"/>
              <a:t>The amount data shows a large number of zero values, with the mean being 23.74 but the 75th percentile being 0, indicating a high skewness with a few high values (max 1800).</a:t>
            </a:r>
          </a:p>
          <a:p>
            <a:r>
              <a:rPr lang="en-US" b="1" dirty="0" err="1"/>
              <a:t>astrologerOnCallDuration</a:t>
            </a:r>
            <a:r>
              <a:rPr lang="en-US" b="1" dirty="0"/>
              <a:t>: </a:t>
            </a:r>
            <a:r>
              <a:rPr lang="en-US" dirty="0"/>
              <a:t>The </a:t>
            </a:r>
            <a:r>
              <a:rPr lang="en-US" dirty="0" err="1"/>
              <a:t>astrologerOnCallDuration</a:t>
            </a:r>
            <a:r>
              <a:rPr lang="en-US" dirty="0"/>
              <a:t> values also show a skewed distribution with a mean of 128.79, a median of 34, and a maximum of 4029. This suggests many short calls and a few much longer calls.</a:t>
            </a:r>
          </a:p>
          <a:p>
            <a:r>
              <a:rPr lang="en-US" b="1" dirty="0" err="1"/>
              <a:t>astrologersEarnings</a:t>
            </a:r>
            <a:r>
              <a:rPr lang="en-US" b="1" dirty="0"/>
              <a:t>: </a:t>
            </a:r>
            <a:r>
              <a:rPr lang="en-US" dirty="0"/>
              <a:t>Similar to amount, the </a:t>
            </a:r>
            <a:r>
              <a:rPr lang="en-US" dirty="0" err="1"/>
              <a:t>astrologersEarnings</a:t>
            </a:r>
            <a:r>
              <a:rPr lang="en-US" dirty="0"/>
              <a:t> shows a high skewness with most values at 0 (75th percentile is 0) and a few higher earnings (max 900).</a:t>
            </a:r>
          </a:p>
          <a:p>
            <a:r>
              <a:rPr lang="en-US" b="1" dirty="0" err="1"/>
              <a:t>netAmount</a:t>
            </a:r>
            <a:r>
              <a:rPr lang="en-US" b="1" dirty="0"/>
              <a:t>:</a:t>
            </a:r>
            <a:r>
              <a:rPr lang="en-US" dirty="0"/>
              <a:t> The </a:t>
            </a:r>
            <a:r>
              <a:rPr lang="en-US" dirty="0" err="1"/>
              <a:t>netAmount</a:t>
            </a:r>
            <a:r>
              <a:rPr lang="en-US" dirty="0"/>
              <a:t> mirrors the amount values, indicating a similar skewed distribution with most values at 0.</a:t>
            </a:r>
          </a:p>
          <a:p>
            <a:r>
              <a:rPr lang="en-US" b="1" dirty="0" err="1"/>
              <a:t>userOnCallDuration</a:t>
            </a:r>
            <a:r>
              <a:rPr lang="en-US" b="1" dirty="0"/>
              <a:t>: </a:t>
            </a:r>
            <a:r>
              <a:rPr lang="en-US" dirty="0"/>
              <a:t>The </a:t>
            </a:r>
            <a:r>
              <a:rPr lang="en-US" dirty="0" err="1"/>
              <a:t>userOnCallDuration</a:t>
            </a:r>
            <a:r>
              <a:rPr lang="en-US" dirty="0"/>
              <a:t> shows a similar distribution to </a:t>
            </a:r>
            <a:r>
              <a:rPr lang="en-US" dirty="0" err="1"/>
              <a:t>astrologerOnCallDuration</a:t>
            </a:r>
            <a:r>
              <a:rPr lang="en-US" dirty="0"/>
              <a:t>, with a mean of 118.78, median of 8, and maximum of 4020. This suggests many short user durations and some long ones.</a:t>
            </a:r>
          </a:p>
          <a:p>
            <a:r>
              <a:rPr lang="en-US" b="1" dirty="0" err="1"/>
              <a:t>callSeconds</a:t>
            </a:r>
            <a:r>
              <a:rPr lang="en-US" b="1" dirty="0"/>
              <a:t>:</a:t>
            </a:r>
            <a:r>
              <a:rPr lang="en-US" dirty="0"/>
              <a:t> With only 2 data points, the </a:t>
            </a:r>
            <a:r>
              <a:rPr lang="en-US" dirty="0" err="1"/>
              <a:t>callSeconds</a:t>
            </a:r>
            <a:r>
              <a:rPr lang="en-US" dirty="0"/>
              <a:t> values show extreme variability (min 6000, max 60000), making it difficult to draw conclusions without more data.</a:t>
            </a:r>
            <a:endParaRPr lang="en-IN" dirty="0"/>
          </a:p>
        </p:txBody>
      </p:sp>
    </p:spTree>
    <p:extLst>
      <p:ext uri="{BB962C8B-B14F-4D97-AF65-F5344CB8AC3E}">
        <p14:creationId xmlns:p14="http://schemas.microsoft.com/office/powerpoint/2010/main" val="1659084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A0B64-8E70-77C0-0EBC-2AAAFFD490AB}"/>
              </a:ext>
            </a:extLst>
          </p:cNvPr>
          <p:cNvSpPr>
            <a:spLocks noGrp="1"/>
          </p:cNvSpPr>
          <p:nvPr>
            <p:ph type="title"/>
          </p:nvPr>
        </p:nvSpPr>
        <p:spPr>
          <a:xfrm>
            <a:off x="1371599" y="254000"/>
            <a:ext cx="9601200" cy="762000"/>
          </a:xfrm>
        </p:spPr>
        <p:txBody>
          <a:bodyPr/>
          <a:lstStyle/>
          <a:p>
            <a:pPr algn="ctr"/>
            <a:r>
              <a:rPr lang="en-US" dirty="0"/>
              <a:t>Data Exploration</a:t>
            </a:r>
            <a:endParaRPr lang="en-IN" dirty="0"/>
          </a:p>
        </p:txBody>
      </p:sp>
      <p:pic>
        <p:nvPicPr>
          <p:cNvPr id="1026" name="Picture 2">
            <a:extLst>
              <a:ext uri="{FF2B5EF4-FFF2-40B4-BE49-F238E27FC236}">
                <a16:creationId xmlns:a16="http://schemas.microsoft.com/office/drawing/2014/main" id="{AC5C7EAF-CF00-8AF9-BA57-C43729CE889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7266" y="1016000"/>
            <a:ext cx="8322734" cy="5723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711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995EEAC-619B-CD21-0187-265015476E30}"/>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4214811" y="765400"/>
            <a:ext cx="3762375" cy="32241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BD3959F-5163-6361-3E8D-153B1C6412E1}"/>
              </a:ext>
            </a:extLst>
          </p:cNvPr>
          <p:cNvSpPr txBox="1"/>
          <p:nvPr/>
        </p:nvSpPr>
        <p:spPr>
          <a:xfrm>
            <a:off x="1557866" y="3852333"/>
            <a:ext cx="9076267" cy="2800767"/>
          </a:xfrm>
          <a:prstGeom prst="rect">
            <a:avLst/>
          </a:prstGeom>
          <a:noFill/>
        </p:spPr>
        <p:txBody>
          <a:bodyPr wrap="square">
            <a:spAutoFit/>
          </a:bodyPr>
          <a:lstStyle/>
          <a:p>
            <a:pPr algn="l"/>
            <a:r>
              <a:rPr lang="en-US" sz="1100" b="1" i="0" dirty="0">
                <a:effectLst/>
              </a:rPr>
              <a:t>Insights and Suggestions:</a:t>
            </a:r>
          </a:p>
          <a:p>
            <a:pPr algn="l">
              <a:buFont typeface="Arial" panose="020B0604020202020204" pitchFamily="34" charset="0"/>
              <a:buChar char="•"/>
            </a:pPr>
            <a:r>
              <a:rPr lang="en-US" sz="1100" b="0" i="0" dirty="0">
                <a:effectLst/>
              </a:rPr>
              <a:t>High Correlations:</a:t>
            </a:r>
          </a:p>
          <a:p>
            <a:pPr marL="742950" lvl="1" indent="-285750" algn="l">
              <a:buFont typeface="Arial" panose="020B0604020202020204" pitchFamily="34" charset="0"/>
              <a:buChar char="•"/>
            </a:pPr>
            <a:r>
              <a:rPr lang="en-US" sz="1100" b="0" i="0" dirty="0">
                <a:effectLst/>
              </a:rPr>
              <a:t>Variables like </a:t>
            </a:r>
            <a:r>
              <a:rPr lang="en-US" sz="1100" b="0" i="0" dirty="0" err="1">
                <a:effectLst/>
              </a:rPr>
              <a:t>createdAt</a:t>
            </a:r>
            <a:r>
              <a:rPr lang="en-US" sz="1100" b="0" i="0" dirty="0">
                <a:effectLst/>
              </a:rPr>
              <a:t>, </a:t>
            </a:r>
            <a:r>
              <a:rPr lang="en-US" sz="1100" b="0" i="0" dirty="0" err="1">
                <a:effectLst/>
              </a:rPr>
              <a:t>updatedAt</a:t>
            </a:r>
            <a:r>
              <a:rPr lang="en-US" sz="1100" b="0" i="0" dirty="0">
                <a:effectLst/>
              </a:rPr>
              <a:t>, </a:t>
            </a:r>
            <a:r>
              <a:rPr lang="en-US" sz="1100" b="0" i="0" dirty="0" err="1">
                <a:effectLst/>
              </a:rPr>
              <a:t>chatStartTime</a:t>
            </a:r>
            <a:r>
              <a:rPr lang="en-US" sz="1100" b="0" i="0" dirty="0">
                <a:effectLst/>
              </a:rPr>
              <a:t>, and </a:t>
            </a:r>
            <a:r>
              <a:rPr lang="en-US" sz="1100" b="0" i="0" dirty="0" err="1">
                <a:effectLst/>
              </a:rPr>
              <a:t>chatEndTime</a:t>
            </a:r>
            <a:r>
              <a:rPr lang="en-US" sz="1100" b="0" i="0" dirty="0">
                <a:effectLst/>
              </a:rPr>
              <a:t> are highly correlated and could be redundant. Consider removing some of these variables or combining them into a single feature if they represent the same concept.</a:t>
            </a:r>
          </a:p>
          <a:p>
            <a:pPr marL="742950" lvl="1" indent="-285750" algn="l">
              <a:buFont typeface="Arial" panose="020B0604020202020204" pitchFamily="34" charset="0"/>
              <a:buChar char="•"/>
            </a:pPr>
            <a:r>
              <a:rPr lang="en-US" sz="1100" b="0" i="0" dirty="0">
                <a:effectLst/>
              </a:rPr>
              <a:t>The high correlation between </a:t>
            </a:r>
            <a:r>
              <a:rPr lang="en-US" sz="1100" b="0" i="0" dirty="0" err="1">
                <a:effectLst/>
              </a:rPr>
              <a:t>astrologerOnCallDuration</a:t>
            </a:r>
            <a:r>
              <a:rPr lang="en-US" sz="1100" b="0" i="0" dirty="0">
                <a:effectLst/>
              </a:rPr>
              <a:t> and </a:t>
            </a:r>
            <a:r>
              <a:rPr lang="en-US" sz="1100" b="0" i="0" dirty="0" err="1">
                <a:effectLst/>
              </a:rPr>
              <a:t>userOnCallDuration</a:t>
            </a:r>
            <a:r>
              <a:rPr lang="en-US" sz="1100" b="0" i="0" dirty="0">
                <a:effectLst/>
              </a:rPr>
              <a:t> suggests that one of them could potentially be removed without losing much information.</a:t>
            </a:r>
          </a:p>
          <a:p>
            <a:pPr algn="l">
              <a:buFont typeface="Arial" panose="020B0604020202020204" pitchFamily="34" charset="0"/>
              <a:buChar char="•"/>
            </a:pPr>
            <a:r>
              <a:rPr lang="en-US" sz="1100" b="0" i="0" dirty="0">
                <a:effectLst/>
              </a:rPr>
              <a:t>Outliers and Distribution:</a:t>
            </a:r>
          </a:p>
          <a:p>
            <a:pPr marL="742950" lvl="1" indent="-285750" algn="l">
              <a:buFont typeface="Arial" panose="020B0604020202020204" pitchFamily="34" charset="0"/>
              <a:buChar char="•"/>
            </a:pPr>
            <a:r>
              <a:rPr lang="en-US" sz="1100" b="0" i="0" dirty="0">
                <a:effectLst/>
              </a:rPr>
              <a:t>The high correlation between amount and </a:t>
            </a:r>
            <a:r>
              <a:rPr lang="en-US" sz="1100" b="0" i="0" dirty="0" err="1">
                <a:effectLst/>
              </a:rPr>
              <a:t>astrologersEarnings</a:t>
            </a:r>
            <a:r>
              <a:rPr lang="en-US" sz="1100" b="0" i="0" dirty="0">
                <a:effectLst/>
              </a:rPr>
              <a:t> implies that outliers in amount will directly affect earnings. Investigate outliers to ensure they are valid data points.</a:t>
            </a:r>
          </a:p>
          <a:p>
            <a:pPr marL="742950" lvl="1" indent="-285750" algn="l">
              <a:buFont typeface="Arial" panose="020B0604020202020204" pitchFamily="34" charset="0"/>
              <a:buChar char="•"/>
            </a:pPr>
            <a:r>
              <a:rPr lang="en-US" sz="1100" b="0" i="0" dirty="0">
                <a:effectLst/>
              </a:rPr>
              <a:t>Consider plotting histograms or box plots for amount, </a:t>
            </a:r>
            <a:r>
              <a:rPr lang="en-US" sz="1100" b="0" i="0" dirty="0" err="1">
                <a:effectLst/>
              </a:rPr>
              <a:t>timeDuration</a:t>
            </a:r>
            <a:r>
              <a:rPr lang="en-US" sz="1100" b="0" i="0" dirty="0">
                <a:effectLst/>
              </a:rPr>
              <a:t>, and </a:t>
            </a:r>
            <a:r>
              <a:rPr lang="en-US" sz="1100" b="0" i="0" dirty="0" err="1">
                <a:effectLst/>
              </a:rPr>
              <a:t>userOnCallDuration</a:t>
            </a:r>
            <a:r>
              <a:rPr lang="en-US" sz="1100" b="0" i="0" dirty="0">
                <a:effectLst/>
              </a:rPr>
              <a:t> to understand their distributions better and identify any significant outliers.</a:t>
            </a:r>
          </a:p>
          <a:p>
            <a:pPr algn="l">
              <a:buFont typeface="Arial" panose="020B0604020202020204" pitchFamily="34" charset="0"/>
              <a:buChar char="•"/>
            </a:pPr>
            <a:r>
              <a:rPr lang="en-US" sz="1100" b="0" i="0" dirty="0">
                <a:effectLst/>
              </a:rPr>
              <a:t>Feature Engineering:</a:t>
            </a:r>
          </a:p>
          <a:p>
            <a:pPr marL="742950" lvl="1" indent="-285750" algn="l">
              <a:buFont typeface="Arial" panose="020B0604020202020204" pitchFamily="34" charset="0"/>
              <a:buChar char="•"/>
            </a:pPr>
            <a:r>
              <a:rPr lang="en-US" sz="1100" b="0" i="0" dirty="0">
                <a:effectLst/>
              </a:rPr>
              <a:t>Given the high correlation between durations and earnings, consider creating a feature that represents the average earnings per unit time (e.g., </a:t>
            </a:r>
            <a:r>
              <a:rPr lang="en-US" sz="1100" b="0" i="0" dirty="0" err="1">
                <a:effectLst/>
              </a:rPr>
              <a:t>astrologersEarnings</a:t>
            </a:r>
            <a:r>
              <a:rPr lang="en-US" sz="1100" b="0" i="0" dirty="0">
                <a:effectLst/>
              </a:rPr>
              <a:t> / </a:t>
            </a:r>
            <a:r>
              <a:rPr lang="en-US" sz="1100" b="0" i="0" dirty="0" err="1">
                <a:effectLst/>
              </a:rPr>
              <a:t>userOnCallDuration</a:t>
            </a:r>
            <a:r>
              <a:rPr lang="en-US" sz="1100" b="0" i="0" dirty="0">
                <a:effectLst/>
              </a:rPr>
              <a:t>) to capture the efficiency of earnings.</a:t>
            </a:r>
          </a:p>
          <a:p>
            <a:pPr marL="742950" lvl="1" indent="-285750" algn="l">
              <a:buFont typeface="Arial" panose="020B0604020202020204" pitchFamily="34" charset="0"/>
              <a:buChar char="•"/>
            </a:pPr>
            <a:r>
              <a:rPr lang="en-US" sz="1100" b="0" i="0" dirty="0">
                <a:effectLst/>
              </a:rPr>
              <a:t>If </a:t>
            </a:r>
            <a:r>
              <a:rPr lang="en-US" sz="1100" b="0" i="0" dirty="0" err="1">
                <a:effectLst/>
              </a:rPr>
              <a:t>createdAt</a:t>
            </a:r>
            <a:r>
              <a:rPr lang="en-US" sz="1100" b="0" i="0" dirty="0">
                <a:effectLst/>
              </a:rPr>
              <a:t>, </a:t>
            </a:r>
            <a:r>
              <a:rPr lang="en-US" sz="1100" b="0" i="0" dirty="0" err="1">
                <a:effectLst/>
              </a:rPr>
              <a:t>updatedAt</a:t>
            </a:r>
            <a:r>
              <a:rPr lang="en-US" sz="1100" b="0" i="0" dirty="0">
                <a:effectLst/>
              </a:rPr>
              <a:t>, </a:t>
            </a:r>
            <a:r>
              <a:rPr lang="en-US" sz="1100" b="0" i="0" dirty="0" err="1">
                <a:effectLst/>
              </a:rPr>
              <a:t>chatStartTime</a:t>
            </a:r>
            <a:r>
              <a:rPr lang="en-US" sz="1100" b="0" i="0" dirty="0">
                <a:effectLst/>
              </a:rPr>
              <a:t>, and </a:t>
            </a:r>
            <a:r>
              <a:rPr lang="en-US" sz="1100" b="0" i="0" dirty="0" err="1">
                <a:effectLst/>
              </a:rPr>
              <a:t>chatEndTime</a:t>
            </a:r>
            <a:r>
              <a:rPr lang="en-US" sz="1100" b="0" i="0" dirty="0">
                <a:effectLst/>
              </a:rPr>
              <a:t> have specific times, consider extracting time-based features like hour of the day, day of the week, etc., to capture potential patterns.</a:t>
            </a:r>
          </a:p>
        </p:txBody>
      </p:sp>
      <p:sp>
        <p:nvSpPr>
          <p:cNvPr id="7" name="Title 1">
            <a:extLst>
              <a:ext uri="{FF2B5EF4-FFF2-40B4-BE49-F238E27FC236}">
                <a16:creationId xmlns:a16="http://schemas.microsoft.com/office/drawing/2014/main" id="{17B36710-CE68-DC78-CC6D-82CC8DC9DAA6}"/>
              </a:ext>
            </a:extLst>
          </p:cNvPr>
          <p:cNvSpPr txBox="1">
            <a:spLocks/>
          </p:cNvSpPr>
          <p:nvPr/>
        </p:nvSpPr>
        <p:spPr>
          <a:xfrm>
            <a:off x="1295398" y="67734"/>
            <a:ext cx="9601200" cy="762000"/>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dirty="0"/>
              <a:t>Data Exploration</a:t>
            </a:r>
            <a:endParaRPr lang="en-IN" dirty="0"/>
          </a:p>
        </p:txBody>
      </p:sp>
    </p:spTree>
    <p:extLst>
      <p:ext uri="{BB962C8B-B14F-4D97-AF65-F5344CB8AC3E}">
        <p14:creationId xmlns:p14="http://schemas.microsoft.com/office/powerpoint/2010/main" val="577649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908738-8221-0E63-64B0-540D9AE6F4C9}"/>
              </a:ext>
            </a:extLst>
          </p:cNvPr>
          <p:cNvPicPr>
            <a:picLocks noChangeAspect="1"/>
          </p:cNvPicPr>
          <p:nvPr/>
        </p:nvPicPr>
        <p:blipFill>
          <a:blip r:embed="rId2"/>
          <a:stretch>
            <a:fillRect/>
          </a:stretch>
        </p:blipFill>
        <p:spPr>
          <a:xfrm>
            <a:off x="1223034" y="663314"/>
            <a:ext cx="3812010" cy="2503220"/>
          </a:xfrm>
          <a:prstGeom prst="rect">
            <a:avLst/>
          </a:prstGeom>
        </p:spPr>
      </p:pic>
      <p:sp>
        <p:nvSpPr>
          <p:cNvPr id="4" name="TextBox 3">
            <a:extLst>
              <a:ext uri="{FF2B5EF4-FFF2-40B4-BE49-F238E27FC236}">
                <a16:creationId xmlns:a16="http://schemas.microsoft.com/office/drawing/2014/main" id="{0F2C12A5-2A63-CEDC-C963-10A246317990}"/>
              </a:ext>
            </a:extLst>
          </p:cNvPr>
          <p:cNvSpPr txBox="1"/>
          <p:nvPr/>
        </p:nvSpPr>
        <p:spPr>
          <a:xfrm>
            <a:off x="5325533" y="1649575"/>
            <a:ext cx="6468534" cy="2292935"/>
          </a:xfrm>
          <a:prstGeom prst="rect">
            <a:avLst/>
          </a:prstGeom>
          <a:noFill/>
        </p:spPr>
        <p:txBody>
          <a:bodyPr wrap="square" rtlCol="0">
            <a:spAutoFit/>
          </a:bodyPr>
          <a:lstStyle/>
          <a:p>
            <a:r>
              <a:rPr lang="en-US" sz="1100" b="1" dirty="0"/>
              <a:t>Analysis:</a:t>
            </a:r>
          </a:p>
          <a:p>
            <a:pPr marL="171450" indent="-171450">
              <a:buFont typeface="Arial" panose="020B0604020202020204" pitchFamily="34" charset="0"/>
              <a:buChar char="•"/>
            </a:pPr>
            <a:r>
              <a:rPr lang="en-US" sz="1100" b="1" dirty="0"/>
              <a:t>Count: </a:t>
            </a:r>
            <a:r>
              <a:rPr lang="en-US" sz="1100" dirty="0"/>
              <a:t>There are now 2223 observations in the dataset after removing outliers.</a:t>
            </a:r>
          </a:p>
          <a:p>
            <a:pPr marL="171450" indent="-171450">
              <a:buFont typeface="Arial" panose="020B0604020202020204" pitchFamily="34" charset="0"/>
              <a:buChar char="•"/>
            </a:pPr>
            <a:r>
              <a:rPr lang="en-US" sz="1100" b="1" dirty="0"/>
              <a:t>Mean:</a:t>
            </a:r>
            <a:r>
              <a:rPr lang="en-US" sz="1100" dirty="0"/>
              <a:t> The average value of the "amount" variable is approximately 32.55.</a:t>
            </a:r>
          </a:p>
          <a:p>
            <a:pPr marL="171450" indent="-171450">
              <a:buFont typeface="Arial" panose="020B0604020202020204" pitchFamily="34" charset="0"/>
              <a:buChar char="•"/>
            </a:pPr>
            <a:r>
              <a:rPr lang="en-US" sz="1100" b="1" dirty="0"/>
              <a:t>Standard Deviation (std): </a:t>
            </a:r>
            <a:r>
              <a:rPr lang="en-US" sz="1100" dirty="0"/>
              <a:t>The standard deviation is about 42.33, indicating the spread or variability in the values of "amount" around the mean.</a:t>
            </a:r>
          </a:p>
          <a:p>
            <a:pPr marL="171450" indent="-171450">
              <a:buFont typeface="Arial" panose="020B0604020202020204" pitchFamily="34" charset="0"/>
              <a:buChar char="•"/>
            </a:pPr>
            <a:r>
              <a:rPr lang="en-US" sz="1100" b="1" dirty="0"/>
              <a:t>Min:</a:t>
            </a:r>
            <a:r>
              <a:rPr lang="en-US" sz="1100" dirty="0"/>
              <a:t> The minimum value of "amount" in the dataset is 0.</a:t>
            </a:r>
          </a:p>
          <a:p>
            <a:pPr marL="171450" indent="-171450">
              <a:buFont typeface="Arial" panose="020B0604020202020204" pitchFamily="34" charset="0"/>
              <a:buChar char="•"/>
            </a:pPr>
            <a:r>
              <a:rPr lang="en-US" sz="1100" b="1" dirty="0"/>
              <a:t>25%: </a:t>
            </a:r>
            <a:r>
              <a:rPr lang="en-US" sz="1100" dirty="0"/>
              <a:t>This is the first quartile, or the 25th percentile. It indicates that 25% of the observations have an "amount" value of 0 or less.</a:t>
            </a:r>
          </a:p>
          <a:p>
            <a:pPr marL="171450" indent="-171450">
              <a:buFont typeface="Arial" panose="020B0604020202020204" pitchFamily="34" charset="0"/>
              <a:buChar char="•"/>
            </a:pPr>
            <a:r>
              <a:rPr lang="en-US" sz="1100" b="1" dirty="0"/>
              <a:t>50%: </a:t>
            </a:r>
            <a:r>
              <a:rPr lang="en-US" sz="1100" dirty="0"/>
              <a:t>This is the median, or the middle value of the dataset when it is ordered from least to greatest. In this case, it's 15, suggesting that half of the observations have an "amount" value of 15 or less.</a:t>
            </a:r>
          </a:p>
          <a:p>
            <a:pPr marL="171450" indent="-171450">
              <a:buFont typeface="Arial" panose="020B0604020202020204" pitchFamily="34" charset="0"/>
              <a:buChar char="•"/>
            </a:pPr>
            <a:r>
              <a:rPr lang="en-US" sz="1100" b="1" dirty="0"/>
              <a:t>75%: </a:t>
            </a:r>
            <a:r>
              <a:rPr lang="en-US" sz="1100" dirty="0"/>
              <a:t>This is the third quartile, or the 75th percentile. It indicates that 75% of the observations have an "amount" value of 57.93 or less.</a:t>
            </a:r>
          </a:p>
          <a:p>
            <a:pPr marL="171450" indent="-171450">
              <a:buFont typeface="Arial" panose="020B0604020202020204" pitchFamily="34" charset="0"/>
              <a:buChar char="•"/>
            </a:pPr>
            <a:r>
              <a:rPr lang="en-US" sz="1100" b="1" dirty="0"/>
              <a:t>Max</a:t>
            </a:r>
            <a:r>
              <a:rPr lang="en-US" sz="1100" dirty="0"/>
              <a:t>: The maximum value of "amount" in the dataset is 193.8.</a:t>
            </a:r>
            <a:endParaRPr lang="en-IN" sz="1100" dirty="0"/>
          </a:p>
        </p:txBody>
      </p:sp>
      <p:sp>
        <p:nvSpPr>
          <p:cNvPr id="5" name="TextBox 4">
            <a:extLst>
              <a:ext uri="{FF2B5EF4-FFF2-40B4-BE49-F238E27FC236}">
                <a16:creationId xmlns:a16="http://schemas.microsoft.com/office/drawing/2014/main" id="{68D3E3D3-7BEC-E443-FDAD-ED1479296EF0}"/>
              </a:ext>
            </a:extLst>
          </p:cNvPr>
          <p:cNvSpPr txBox="1"/>
          <p:nvPr/>
        </p:nvSpPr>
        <p:spPr>
          <a:xfrm>
            <a:off x="4283420" y="172247"/>
            <a:ext cx="2084225" cy="369332"/>
          </a:xfrm>
          <a:prstGeom prst="rect">
            <a:avLst/>
          </a:prstGeom>
          <a:noFill/>
        </p:spPr>
        <p:txBody>
          <a:bodyPr wrap="none" rtlCol="0">
            <a:spAutoFit/>
          </a:bodyPr>
          <a:lstStyle/>
          <a:p>
            <a:r>
              <a:rPr lang="en-US" b="1" dirty="0"/>
              <a:t>Analysis on Amount</a:t>
            </a:r>
            <a:endParaRPr lang="en-IN" b="1" dirty="0"/>
          </a:p>
        </p:txBody>
      </p:sp>
      <p:sp>
        <p:nvSpPr>
          <p:cNvPr id="6" name="TextBox 5">
            <a:extLst>
              <a:ext uri="{FF2B5EF4-FFF2-40B4-BE49-F238E27FC236}">
                <a16:creationId xmlns:a16="http://schemas.microsoft.com/office/drawing/2014/main" id="{7F0B51AE-B6D2-461C-6688-6CA6341AFB92}"/>
              </a:ext>
            </a:extLst>
          </p:cNvPr>
          <p:cNvSpPr txBox="1"/>
          <p:nvPr/>
        </p:nvSpPr>
        <p:spPr>
          <a:xfrm>
            <a:off x="5325534" y="541579"/>
            <a:ext cx="6468532" cy="1107996"/>
          </a:xfrm>
          <a:prstGeom prst="rect">
            <a:avLst/>
          </a:prstGeom>
          <a:noFill/>
        </p:spPr>
        <p:txBody>
          <a:bodyPr wrap="square" rtlCol="0">
            <a:spAutoFit/>
          </a:bodyPr>
          <a:lstStyle/>
          <a:p>
            <a:r>
              <a:rPr lang="en-US" sz="1100" b="1" dirty="0"/>
              <a:t>Conditions:</a:t>
            </a:r>
          </a:p>
          <a:p>
            <a:pPr marL="171450" indent="-171450">
              <a:buFont typeface="Arial" panose="020B0604020202020204" pitchFamily="34" charset="0"/>
              <a:buChar char="•"/>
            </a:pPr>
            <a:r>
              <a:rPr lang="en-US" sz="1100" dirty="0" err="1"/>
              <a:t>callStatus</a:t>
            </a:r>
            <a:r>
              <a:rPr lang="en-US" sz="1100" dirty="0"/>
              <a:t> should be Not Null as the value will only be recorded if it is a call</a:t>
            </a:r>
          </a:p>
          <a:p>
            <a:pPr marL="171450" indent="-171450">
              <a:buFont typeface="Arial" panose="020B0604020202020204" pitchFamily="34" charset="0"/>
              <a:buChar char="•"/>
            </a:pPr>
            <a:r>
              <a:rPr lang="en-US" sz="1100" dirty="0"/>
              <a:t>This shouldn’t be a free call as the amount will always be zero for such</a:t>
            </a:r>
          </a:p>
          <a:p>
            <a:pPr marL="171450" indent="-171450">
              <a:buFont typeface="Arial" panose="020B0604020202020204" pitchFamily="34" charset="0"/>
              <a:buChar char="•"/>
            </a:pPr>
            <a:r>
              <a:rPr lang="en-US" sz="1100" dirty="0"/>
              <a:t>Outliners  are not being considered here as The distribution of the "amount" variable appears to be heavily skewed, with a significant number of observations having values close to 0, but with some very high values as well (up to 1800).</a:t>
            </a:r>
            <a:endParaRPr lang="en-IN" sz="1100" dirty="0"/>
          </a:p>
        </p:txBody>
      </p:sp>
      <p:pic>
        <p:nvPicPr>
          <p:cNvPr id="3074" name="Picture 2">
            <a:extLst>
              <a:ext uri="{FF2B5EF4-FFF2-40B4-BE49-F238E27FC236}">
                <a16:creationId xmlns:a16="http://schemas.microsoft.com/office/drawing/2014/main" id="{C0F3E2E3-6CE9-13F3-D95B-B95AE6F7DE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034" y="3942510"/>
            <a:ext cx="3721499" cy="274818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2945071-C41C-BCA9-30C1-908F8B2299CA}"/>
              </a:ext>
            </a:extLst>
          </p:cNvPr>
          <p:cNvSpPr txBox="1"/>
          <p:nvPr/>
        </p:nvSpPr>
        <p:spPr>
          <a:xfrm>
            <a:off x="5325533" y="5088467"/>
            <a:ext cx="6468533" cy="430887"/>
          </a:xfrm>
          <a:prstGeom prst="rect">
            <a:avLst/>
          </a:prstGeom>
          <a:noFill/>
        </p:spPr>
        <p:txBody>
          <a:bodyPr wrap="square" rtlCol="0">
            <a:spAutoFit/>
          </a:bodyPr>
          <a:lstStyle/>
          <a:p>
            <a:r>
              <a:rPr lang="en-US" sz="1100" b="0" i="0" dirty="0">
                <a:effectLst/>
              </a:rPr>
              <a:t>We can see that peak frequencies are between (0-25) amount and as the amount increases the </a:t>
            </a:r>
            <a:r>
              <a:rPr lang="en-US" sz="1100" b="0" i="0" dirty="0" err="1">
                <a:effectLst/>
              </a:rPr>
              <a:t>frquency</a:t>
            </a:r>
            <a:r>
              <a:rPr lang="en-US" sz="1100" b="0" i="0" dirty="0">
                <a:effectLst/>
              </a:rPr>
              <a:t> also decreases. Which means customers are not inclined to pay higher amounts.</a:t>
            </a:r>
            <a:endParaRPr lang="en-IN" sz="1100" dirty="0"/>
          </a:p>
        </p:txBody>
      </p:sp>
    </p:spTree>
    <p:extLst>
      <p:ext uri="{BB962C8B-B14F-4D97-AF65-F5344CB8AC3E}">
        <p14:creationId xmlns:p14="http://schemas.microsoft.com/office/powerpoint/2010/main" val="1838620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2C12A5-2A63-CEDC-C963-10A246317990}"/>
              </a:ext>
            </a:extLst>
          </p:cNvPr>
          <p:cNvSpPr txBox="1"/>
          <p:nvPr/>
        </p:nvSpPr>
        <p:spPr>
          <a:xfrm>
            <a:off x="5325533" y="1649575"/>
            <a:ext cx="6468534" cy="2462213"/>
          </a:xfrm>
          <a:prstGeom prst="rect">
            <a:avLst/>
          </a:prstGeom>
          <a:noFill/>
        </p:spPr>
        <p:txBody>
          <a:bodyPr wrap="square" rtlCol="0">
            <a:spAutoFit/>
          </a:bodyPr>
          <a:lstStyle/>
          <a:p>
            <a:r>
              <a:rPr lang="en-US" sz="1100" b="1" dirty="0"/>
              <a:t>Analysis:</a:t>
            </a:r>
          </a:p>
          <a:p>
            <a:pPr marL="171450" indent="-171450">
              <a:buFont typeface="Arial" panose="020B0604020202020204" pitchFamily="34" charset="0"/>
              <a:buChar char="•"/>
            </a:pPr>
            <a:r>
              <a:rPr lang="en-US" sz="1100" b="1" dirty="0"/>
              <a:t>Count:</a:t>
            </a:r>
            <a:r>
              <a:rPr lang="en-US" sz="1100" dirty="0"/>
              <a:t> There are 7792 observations in the dataset.</a:t>
            </a:r>
          </a:p>
          <a:p>
            <a:pPr marL="171450" indent="-171450">
              <a:buFont typeface="Arial" panose="020B0604020202020204" pitchFamily="34" charset="0"/>
              <a:buChar char="•"/>
            </a:pPr>
            <a:r>
              <a:rPr lang="en-US" sz="1100" b="1" dirty="0"/>
              <a:t>Mean:</a:t>
            </a:r>
            <a:r>
              <a:rPr lang="en-US" sz="1100" dirty="0"/>
              <a:t> The average value of the "</a:t>
            </a:r>
            <a:r>
              <a:rPr lang="en-US" sz="1100" dirty="0" err="1"/>
              <a:t>astrologerOnCallDuration</a:t>
            </a:r>
            <a:r>
              <a:rPr lang="en-US" sz="1100" dirty="0"/>
              <a:t>" variable is approximately 77.17.</a:t>
            </a:r>
          </a:p>
          <a:p>
            <a:pPr marL="171450" indent="-171450">
              <a:buFont typeface="Arial" panose="020B0604020202020204" pitchFamily="34" charset="0"/>
              <a:buChar char="•"/>
            </a:pPr>
            <a:r>
              <a:rPr lang="en-US" sz="1100" b="1" dirty="0"/>
              <a:t>Standard Deviation (std):</a:t>
            </a:r>
            <a:r>
              <a:rPr lang="en-US" sz="1100" dirty="0"/>
              <a:t> The standard deviation is about 101.56, indicating a considerable spread or variability in the values of "</a:t>
            </a:r>
            <a:r>
              <a:rPr lang="en-US" sz="1100" dirty="0" err="1"/>
              <a:t>astrologerOnCallDuration</a:t>
            </a:r>
            <a:r>
              <a:rPr lang="en-US" sz="1100" dirty="0"/>
              <a:t>" around the mean.</a:t>
            </a:r>
          </a:p>
          <a:p>
            <a:pPr marL="171450" indent="-171450">
              <a:buFont typeface="Arial" panose="020B0604020202020204" pitchFamily="34" charset="0"/>
              <a:buChar char="•"/>
            </a:pPr>
            <a:r>
              <a:rPr lang="en-US" sz="1100" b="1" dirty="0"/>
              <a:t>Min:</a:t>
            </a:r>
            <a:r>
              <a:rPr lang="en-US" sz="1100" dirty="0"/>
              <a:t> The minimum value of "</a:t>
            </a:r>
            <a:r>
              <a:rPr lang="en-US" sz="1100" dirty="0" err="1"/>
              <a:t>astrologerOnCallDuration</a:t>
            </a:r>
            <a:r>
              <a:rPr lang="en-US" sz="1100" dirty="0"/>
              <a:t>" in the dataset is 0.</a:t>
            </a:r>
          </a:p>
          <a:p>
            <a:pPr marL="171450" indent="-171450">
              <a:buFont typeface="Arial" panose="020B0604020202020204" pitchFamily="34" charset="0"/>
              <a:buChar char="•"/>
            </a:pPr>
            <a:r>
              <a:rPr lang="en-US" sz="1100" b="1" dirty="0"/>
              <a:t>25%:</a:t>
            </a:r>
            <a:r>
              <a:rPr lang="en-US" sz="1100" dirty="0"/>
              <a:t> This is the first quartile, or the 25th percentile. It indicates that 25% of the observations have an "</a:t>
            </a:r>
            <a:r>
              <a:rPr lang="en-US" sz="1100" dirty="0" err="1"/>
              <a:t>astrologerOnCallDuration</a:t>
            </a:r>
            <a:r>
              <a:rPr lang="en-US" sz="1100" dirty="0"/>
              <a:t>" value of 0 or less.</a:t>
            </a:r>
          </a:p>
          <a:p>
            <a:pPr marL="171450" indent="-171450">
              <a:buFont typeface="Arial" panose="020B0604020202020204" pitchFamily="34" charset="0"/>
              <a:buChar char="•"/>
            </a:pPr>
            <a:r>
              <a:rPr lang="en-US" sz="1100" b="1" dirty="0"/>
              <a:t>50%:</a:t>
            </a:r>
            <a:r>
              <a:rPr lang="en-US" sz="1100" dirty="0"/>
              <a:t> This is the median, or the middle value of the dataset when it is ordered from least to greatest. In this case, it's 30, suggesting that half of the observations have an "</a:t>
            </a:r>
            <a:r>
              <a:rPr lang="en-US" sz="1100" dirty="0" err="1"/>
              <a:t>astrologerOnCallDuration</a:t>
            </a:r>
            <a:r>
              <a:rPr lang="en-US" sz="1100" dirty="0"/>
              <a:t>" value of 30 or less.</a:t>
            </a:r>
          </a:p>
          <a:p>
            <a:pPr marL="171450" indent="-171450">
              <a:buFont typeface="Arial" panose="020B0604020202020204" pitchFamily="34" charset="0"/>
              <a:buChar char="•"/>
            </a:pPr>
            <a:r>
              <a:rPr lang="en-US" sz="1100" b="1" dirty="0"/>
              <a:t>75%:</a:t>
            </a:r>
            <a:r>
              <a:rPr lang="en-US" sz="1100" dirty="0"/>
              <a:t> This is the third quartile, or the 75th percentile. It indicates that 75% of the observations have an "</a:t>
            </a:r>
            <a:r>
              <a:rPr lang="en-US" sz="1100" dirty="0" err="1"/>
              <a:t>astrologerOnCallDuration</a:t>
            </a:r>
            <a:r>
              <a:rPr lang="en-US" sz="1100" dirty="0"/>
              <a:t>" value of 186 or less.</a:t>
            </a:r>
          </a:p>
          <a:p>
            <a:pPr marL="171450" indent="-171450">
              <a:buFont typeface="Arial" panose="020B0604020202020204" pitchFamily="34" charset="0"/>
              <a:buChar char="•"/>
            </a:pPr>
            <a:r>
              <a:rPr lang="en-US" sz="1100" b="1" dirty="0"/>
              <a:t>Max:</a:t>
            </a:r>
            <a:r>
              <a:rPr lang="en-US" sz="1100" dirty="0"/>
              <a:t> The maximum value of "</a:t>
            </a:r>
            <a:r>
              <a:rPr lang="en-US" sz="1100" dirty="0" err="1"/>
              <a:t>astrologerOnCallDuration</a:t>
            </a:r>
            <a:r>
              <a:rPr lang="en-US" sz="1100" dirty="0"/>
              <a:t>" in the dataset is 470.</a:t>
            </a:r>
            <a:endParaRPr lang="en-IN" sz="1100" dirty="0"/>
          </a:p>
        </p:txBody>
      </p:sp>
      <p:sp>
        <p:nvSpPr>
          <p:cNvPr id="5" name="TextBox 4">
            <a:extLst>
              <a:ext uri="{FF2B5EF4-FFF2-40B4-BE49-F238E27FC236}">
                <a16:creationId xmlns:a16="http://schemas.microsoft.com/office/drawing/2014/main" id="{68D3E3D3-7BEC-E443-FDAD-ED1479296EF0}"/>
              </a:ext>
            </a:extLst>
          </p:cNvPr>
          <p:cNvSpPr txBox="1"/>
          <p:nvPr/>
        </p:nvSpPr>
        <p:spPr>
          <a:xfrm>
            <a:off x="4283420" y="172247"/>
            <a:ext cx="3819315" cy="369332"/>
          </a:xfrm>
          <a:prstGeom prst="rect">
            <a:avLst/>
          </a:prstGeom>
          <a:noFill/>
        </p:spPr>
        <p:txBody>
          <a:bodyPr wrap="none" rtlCol="0">
            <a:spAutoFit/>
          </a:bodyPr>
          <a:lstStyle/>
          <a:p>
            <a:r>
              <a:rPr lang="en-US" b="1" dirty="0"/>
              <a:t>Analysis of Duration of Astrologer Call</a:t>
            </a:r>
          </a:p>
        </p:txBody>
      </p:sp>
      <p:sp>
        <p:nvSpPr>
          <p:cNvPr id="6" name="TextBox 5">
            <a:extLst>
              <a:ext uri="{FF2B5EF4-FFF2-40B4-BE49-F238E27FC236}">
                <a16:creationId xmlns:a16="http://schemas.microsoft.com/office/drawing/2014/main" id="{7F0B51AE-B6D2-461C-6688-6CA6341AFB92}"/>
              </a:ext>
            </a:extLst>
          </p:cNvPr>
          <p:cNvSpPr txBox="1"/>
          <p:nvPr/>
        </p:nvSpPr>
        <p:spPr>
          <a:xfrm>
            <a:off x="5325534" y="541579"/>
            <a:ext cx="6468532" cy="938719"/>
          </a:xfrm>
          <a:prstGeom prst="rect">
            <a:avLst/>
          </a:prstGeom>
          <a:noFill/>
        </p:spPr>
        <p:txBody>
          <a:bodyPr wrap="square" rtlCol="0">
            <a:spAutoFit/>
          </a:bodyPr>
          <a:lstStyle/>
          <a:p>
            <a:r>
              <a:rPr lang="en-US" sz="1100" b="1" dirty="0"/>
              <a:t>Conditions:</a:t>
            </a:r>
          </a:p>
          <a:p>
            <a:r>
              <a:rPr lang="en-US" sz="1100" dirty="0"/>
              <a:t>The data appears to be right-skewed, with the mean (128.79) being greater than the median (34). This indicates that there are a few high-value outliers pulling the mean upwards. A significant proportion of the dataset consists of zeros, as both the 25th percentile and the minimum value are 0. The large standard deviation compared to the mean indicates high variability within the dataset, suggesting diverse values.</a:t>
            </a:r>
          </a:p>
        </p:txBody>
      </p:sp>
      <p:sp>
        <p:nvSpPr>
          <p:cNvPr id="7" name="TextBox 6">
            <a:extLst>
              <a:ext uri="{FF2B5EF4-FFF2-40B4-BE49-F238E27FC236}">
                <a16:creationId xmlns:a16="http://schemas.microsoft.com/office/drawing/2014/main" id="{E2945071-C41C-BCA9-30C1-908F8B2299CA}"/>
              </a:ext>
            </a:extLst>
          </p:cNvPr>
          <p:cNvSpPr txBox="1"/>
          <p:nvPr/>
        </p:nvSpPr>
        <p:spPr>
          <a:xfrm>
            <a:off x="5325533" y="4226510"/>
            <a:ext cx="6468533" cy="2631490"/>
          </a:xfrm>
          <a:prstGeom prst="rect">
            <a:avLst/>
          </a:prstGeom>
          <a:noFill/>
        </p:spPr>
        <p:txBody>
          <a:bodyPr wrap="square" rtlCol="0">
            <a:spAutoFit/>
          </a:bodyPr>
          <a:lstStyle/>
          <a:p>
            <a:pPr algn="l"/>
            <a:r>
              <a:rPr lang="en-US" sz="1100" b="1" i="0" dirty="0">
                <a:effectLst/>
              </a:rPr>
              <a:t>User Engagement:</a:t>
            </a:r>
          </a:p>
          <a:p>
            <a:pPr marL="171450" indent="-171450" algn="l">
              <a:buFont typeface="Arial" panose="020B0604020202020204" pitchFamily="34" charset="0"/>
              <a:buChar char="•"/>
            </a:pPr>
            <a:r>
              <a:rPr lang="en-US" sz="1100" b="0" i="0" dirty="0">
                <a:effectLst/>
              </a:rPr>
              <a:t>The high frequency of short-duration calls (0-100 seconds) suggests that users might be seeking quick advice or answers.</a:t>
            </a:r>
          </a:p>
          <a:p>
            <a:pPr marL="171450" indent="-171450" algn="l">
              <a:buFont typeface="Arial" panose="020B0604020202020204" pitchFamily="34" charset="0"/>
              <a:buChar char="•"/>
            </a:pPr>
            <a:r>
              <a:rPr lang="en-US" sz="1100" b="0" i="0" dirty="0">
                <a:effectLst/>
              </a:rPr>
              <a:t>Strategies to increase engagement might focus on encouraging longer consultations.</a:t>
            </a:r>
          </a:p>
          <a:p>
            <a:pPr algn="l"/>
            <a:r>
              <a:rPr lang="en-US" sz="1100" b="1" i="0" dirty="0">
                <a:effectLst/>
              </a:rPr>
              <a:t>Service Structure:</a:t>
            </a:r>
          </a:p>
          <a:p>
            <a:pPr marL="171450" indent="-171450" algn="l">
              <a:buFont typeface="Arial" panose="020B0604020202020204" pitchFamily="34" charset="0"/>
              <a:buChar char="•"/>
            </a:pPr>
            <a:r>
              <a:rPr lang="en-US" sz="1100" b="0" i="0" dirty="0">
                <a:effectLst/>
              </a:rPr>
              <a:t>The secondary spike around 200 seconds could indicate a typical session length that astrologers or users find optimal.</a:t>
            </a:r>
          </a:p>
          <a:p>
            <a:pPr marL="171450" indent="-171450" algn="l">
              <a:buFont typeface="Arial" panose="020B0604020202020204" pitchFamily="34" charset="0"/>
              <a:buChar char="•"/>
            </a:pPr>
            <a:r>
              <a:rPr lang="en-US" sz="1100" b="0" i="0" dirty="0">
                <a:effectLst/>
              </a:rPr>
              <a:t>Understanding the reason for this spike can help in structuring services or pricing models around common call durations.</a:t>
            </a:r>
          </a:p>
          <a:p>
            <a:pPr algn="l"/>
            <a:r>
              <a:rPr lang="en-US" sz="1100" b="1" i="0" dirty="0">
                <a:effectLst/>
              </a:rPr>
              <a:t>Training and Efficiency:</a:t>
            </a:r>
          </a:p>
          <a:p>
            <a:pPr marL="171450" indent="-171450" algn="l">
              <a:buFont typeface="Arial" panose="020B0604020202020204" pitchFamily="34" charset="0"/>
              <a:buChar char="•"/>
            </a:pPr>
            <a:r>
              <a:rPr lang="en-US" sz="1100" b="0" i="0" dirty="0">
                <a:effectLst/>
              </a:rPr>
              <a:t>Astrologers may need training to improve efficiency in handling calls to provide value quickly, as many calls are very short.</a:t>
            </a:r>
          </a:p>
          <a:p>
            <a:pPr marL="171450" indent="-171450" algn="l">
              <a:buFont typeface="Arial" panose="020B0604020202020204" pitchFamily="34" charset="0"/>
              <a:buChar char="•"/>
            </a:pPr>
            <a:r>
              <a:rPr lang="en-US" sz="1100" b="0" i="0" dirty="0">
                <a:effectLst/>
              </a:rPr>
              <a:t>Additionally, exploring why some calls extend to around 200 seconds might reveal opportunities to standardize call handling for better customer satisfaction.</a:t>
            </a:r>
          </a:p>
          <a:p>
            <a:endParaRPr lang="en-IN" sz="1100" dirty="0"/>
          </a:p>
        </p:txBody>
      </p:sp>
      <p:pic>
        <p:nvPicPr>
          <p:cNvPr id="4098" name="Picture 2">
            <a:extLst>
              <a:ext uri="{FF2B5EF4-FFF2-40B4-BE49-F238E27FC236}">
                <a16:creationId xmlns:a16="http://schemas.microsoft.com/office/drawing/2014/main" id="{4A6239D6-9383-415D-5D20-A3882A59C6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034" y="818578"/>
            <a:ext cx="3783124" cy="261042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C7366D0A-9A5A-B647-7827-CD28CB5BC4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034" y="3878344"/>
            <a:ext cx="3783124" cy="2843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64051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{5704BAAA-C37C-4275-891E-110B6DC9CD37}tf10001105</Template>
  <TotalTime>196</TotalTime>
  <Words>4419</Words>
  <Application>Microsoft Office PowerPoint</Application>
  <PresentationFormat>Widescreen</PresentationFormat>
  <Paragraphs>239</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Franklin Gothic Book</vt:lpstr>
      <vt:lpstr>system-ui</vt:lpstr>
      <vt:lpstr>Crop</vt:lpstr>
      <vt:lpstr>Data analysis of gurujiastro case study</vt:lpstr>
      <vt:lpstr>Introduction</vt:lpstr>
      <vt:lpstr>Understanding Non-Numerical Columns</vt:lpstr>
      <vt:lpstr>PowerPoint Presentation</vt:lpstr>
      <vt:lpstr>Understanding Numerical Columns</vt:lpstr>
      <vt:lpstr>Data Exploration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Overall Insight:</vt:lpstr>
      <vt:lpstr>Actionable Recommendations:</vt:lpstr>
      <vt:lpstr>Actionable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of gurujiastro case study</dc:title>
  <dc:creator>Ishan Sarkar</dc:creator>
  <cp:lastModifiedBy>Ishan Sarkar</cp:lastModifiedBy>
  <cp:revision>1</cp:revision>
  <dcterms:created xsi:type="dcterms:W3CDTF">2024-05-19T13:45:38Z</dcterms:created>
  <dcterms:modified xsi:type="dcterms:W3CDTF">2024-05-19T17:01:50Z</dcterms:modified>
</cp:coreProperties>
</file>