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Montserrat Light"/>
      <p:regular r:id="rId25"/>
      <p:bold r:id="rId26"/>
      <p:italic r:id="rId27"/>
      <p:boldItalic r:id="rId28"/>
    </p:embeddedFont>
    <p:embeddedFont>
      <p:font typeface="DM Serif Display"/>
      <p:regular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Light-bold.fntdata"/><Relationship Id="rId25" Type="http://schemas.openxmlformats.org/officeDocument/2006/relationships/font" Target="fonts/MontserratLight-regular.fntdata"/><Relationship Id="rId28" Type="http://schemas.openxmlformats.org/officeDocument/2006/relationships/font" Target="fonts/MontserratLight-boldItalic.fntdata"/><Relationship Id="rId27" Type="http://schemas.openxmlformats.org/officeDocument/2006/relationships/font" Target="fonts/MontserratLigh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erifDisplay-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DMSerifDisplay-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839fd35f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839fd35f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03ff4f26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03ff4f26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82b59500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82b59500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04c0a39d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04c0a39d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Through some external research, we discovered that Rosetta Stone released optimized App for iOS users around end of Jan 2019</a:t>
            </a:r>
            <a:endParaRPr/>
          </a:p>
          <a:p>
            <a:pPr indent="-298450" lvl="0" marL="457200" rtl="0" algn="l">
              <a:spcBef>
                <a:spcPts val="0"/>
              </a:spcBef>
              <a:spcAft>
                <a:spcPts val="0"/>
              </a:spcAft>
              <a:buSzPts val="1100"/>
              <a:buChar char="●"/>
            </a:pPr>
            <a:r>
              <a:rPr lang="en"/>
              <a:t>So we wanted to explore and analyze the potential impacts the App has had on engagement</a:t>
            </a:r>
            <a:endParaRPr/>
          </a:p>
          <a:p>
            <a:pPr indent="-298450" lvl="0" marL="457200" rtl="0" algn="l">
              <a:spcBef>
                <a:spcPts val="0"/>
              </a:spcBef>
              <a:spcAft>
                <a:spcPts val="0"/>
              </a:spcAft>
              <a:buSzPts val="1100"/>
              <a:buChar char="●"/>
            </a:pPr>
            <a:r>
              <a:rPr lang="en"/>
              <a:t>Methodology</a:t>
            </a:r>
            <a:endParaRPr/>
          </a:p>
          <a:p>
            <a:pPr indent="-298450" lvl="1" marL="914400" rtl="0" algn="l">
              <a:spcBef>
                <a:spcPts val="0"/>
              </a:spcBef>
              <a:spcAft>
                <a:spcPts val="0"/>
              </a:spcAft>
              <a:buSzPts val="1100"/>
              <a:buChar char="○"/>
            </a:pPr>
            <a:r>
              <a:rPr lang="en"/>
              <a:t>PreApp: 4 month period of users that had the old app </a:t>
            </a:r>
            <a:endParaRPr/>
          </a:p>
          <a:p>
            <a:pPr indent="-298450" lvl="1" marL="914400" rtl="0" algn="l">
              <a:spcBef>
                <a:spcPts val="0"/>
              </a:spcBef>
              <a:spcAft>
                <a:spcPts val="0"/>
              </a:spcAft>
              <a:buSzPts val="1100"/>
              <a:buChar char="○"/>
            </a:pPr>
            <a:r>
              <a:rPr lang="en"/>
              <a:t>PostApp: Users after the new App’s launch and we decided to make this a 4 months to compare with PreApp</a:t>
            </a:r>
            <a:endParaRPr/>
          </a:p>
          <a:p>
            <a:pPr indent="-298450" lvl="1" marL="914400" rtl="0" algn="l">
              <a:spcBef>
                <a:spcPts val="0"/>
              </a:spcBef>
              <a:spcAft>
                <a:spcPts val="0"/>
              </a:spcAft>
              <a:buSzPts val="1100"/>
              <a:buChar char="○"/>
            </a:pPr>
            <a:r>
              <a:rPr lang="en"/>
              <a:t>Next 2 are PreCovid periods that are each about 4.5 months long</a:t>
            </a:r>
            <a:endParaRPr/>
          </a:p>
          <a:p>
            <a:pPr indent="-298450" lvl="1" marL="914400" rtl="0" algn="l">
              <a:spcBef>
                <a:spcPts val="0"/>
              </a:spcBef>
              <a:spcAft>
                <a:spcPts val="0"/>
              </a:spcAft>
              <a:buSzPts val="1100"/>
              <a:buChar char="○"/>
            </a:pPr>
            <a:r>
              <a:rPr lang="en"/>
              <a:t>PostCovid: month long period when around when lockdown and stay-at-home orders began and ends at the most recent date in the dataset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839fd35f6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839fd35f6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Average Usage Metrics extracted from App Activity so that we can take a closer glimpse at user engagement within App </a:t>
            </a:r>
            <a:endParaRPr/>
          </a:p>
          <a:p>
            <a:pPr indent="-298450" lvl="1" marL="914400" rtl="0" algn="l">
              <a:spcBef>
                <a:spcPts val="0"/>
              </a:spcBef>
              <a:spcAft>
                <a:spcPts val="0"/>
              </a:spcAft>
              <a:buSzPts val="1100"/>
              <a:buAutoNum type="alphaLcPeriod"/>
            </a:pPr>
            <a:r>
              <a:rPr lang="en"/>
              <a:t>PreApp vs. PostApp periods</a:t>
            </a:r>
            <a:endParaRPr/>
          </a:p>
          <a:p>
            <a:pPr indent="-298450" lvl="2" marL="1371600" rtl="0" algn="l">
              <a:spcBef>
                <a:spcPts val="0"/>
              </a:spcBef>
              <a:spcAft>
                <a:spcPts val="0"/>
              </a:spcAft>
              <a:buSzPts val="1100"/>
              <a:buAutoNum type="romanLcPeriod"/>
            </a:pPr>
            <a:r>
              <a:rPr lang="en"/>
              <a:t>Optimized App has brought in users as shown by spike in onboarding</a:t>
            </a:r>
            <a:endParaRPr/>
          </a:p>
          <a:p>
            <a:pPr indent="-298450" lvl="2" marL="1371600" rtl="0" algn="l">
              <a:spcBef>
                <a:spcPts val="0"/>
              </a:spcBef>
              <a:spcAft>
                <a:spcPts val="0"/>
              </a:spcAft>
              <a:buSzPts val="1100"/>
              <a:buAutoNum type="romanLcPeriod"/>
            </a:pPr>
            <a:r>
              <a:rPr lang="en"/>
              <a:t>AND increased overall engagement through the app </a:t>
            </a:r>
            <a:endParaRPr/>
          </a:p>
          <a:p>
            <a:pPr indent="-298450" lvl="3" marL="1828800" rtl="0" algn="l">
              <a:spcBef>
                <a:spcPts val="0"/>
              </a:spcBef>
              <a:spcAft>
                <a:spcPts val="0"/>
              </a:spcAft>
              <a:buSzPts val="1100"/>
              <a:buAutoNum type="arabicPeriod"/>
            </a:pPr>
            <a:r>
              <a:rPr lang="en"/>
              <a:t>More users are starting and completing lesson plans as well as launching the app </a:t>
            </a:r>
            <a:endParaRPr/>
          </a:p>
          <a:p>
            <a:pPr indent="-298450" lvl="1" marL="914400" rtl="0" algn="l">
              <a:spcBef>
                <a:spcPts val="0"/>
              </a:spcBef>
              <a:spcAft>
                <a:spcPts val="0"/>
              </a:spcAft>
              <a:buSzPts val="1100"/>
              <a:buAutoNum type="alphaLcPeriod"/>
            </a:pPr>
            <a:r>
              <a:rPr lang="en"/>
              <a:t>PreCovid vs. PostCovid </a:t>
            </a:r>
            <a:endParaRPr/>
          </a:p>
          <a:p>
            <a:pPr indent="-298450" lvl="2" marL="1371600" rtl="0" algn="l">
              <a:spcBef>
                <a:spcPts val="0"/>
              </a:spcBef>
              <a:spcAft>
                <a:spcPts val="0"/>
              </a:spcAft>
              <a:buSzPts val="1100"/>
              <a:buAutoNum type="romanLcPeriod"/>
            </a:pPr>
            <a:r>
              <a:rPr lang="en"/>
              <a:t>Looking at the Onboarding average, we see a large spike in users right when lockdown and </a:t>
            </a:r>
            <a:r>
              <a:rPr lang="en"/>
              <a:t>quarantine</a:t>
            </a:r>
            <a:r>
              <a:rPr lang="en"/>
              <a:t> began </a:t>
            </a:r>
            <a:endParaRPr/>
          </a:p>
          <a:p>
            <a:pPr indent="-298450" lvl="2" marL="1371600" rtl="0" algn="l">
              <a:spcBef>
                <a:spcPts val="0"/>
              </a:spcBef>
              <a:spcAft>
                <a:spcPts val="0"/>
              </a:spcAft>
              <a:buSzPts val="1100"/>
              <a:buAutoNum type="romanLcPeriod"/>
            </a:pPr>
            <a:r>
              <a:rPr lang="en"/>
              <a:t>HOWEVER these new users aren’t engaged with the App since start/complete/launch times have pretty much stayed stagnant or even decreased </a:t>
            </a:r>
            <a:endParaRPr/>
          </a:p>
          <a:p>
            <a:pPr indent="-298450" lvl="2" marL="1371600" rtl="0" algn="l">
              <a:spcBef>
                <a:spcPts val="0"/>
              </a:spcBef>
              <a:spcAft>
                <a:spcPts val="0"/>
              </a:spcAft>
              <a:buSzPts val="1100"/>
              <a:buAutoNum type="romanLcPeriod"/>
            </a:pPr>
            <a:r>
              <a:rPr lang="en"/>
              <a:t>But this is likely because PostCovid period is only 1 month long, so users are still in the process of studying, which won’t be reflected in engagement metrics quite yet </a:t>
            </a:r>
            <a:endParaRPr/>
          </a:p>
          <a:p>
            <a:pPr indent="-298450" lvl="1" marL="914400" rtl="0" algn="l">
              <a:spcBef>
                <a:spcPts val="0"/>
              </a:spcBef>
              <a:spcAft>
                <a:spcPts val="0"/>
              </a:spcAft>
              <a:buSzPts val="1100"/>
              <a:buAutoNum type="alphaLcPeriod"/>
            </a:pPr>
            <a:r>
              <a:rPr lang="en"/>
              <a:t>What does this mean?</a:t>
            </a:r>
            <a:endParaRPr/>
          </a:p>
          <a:p>
            <a:pPr indent="-298450" lvl="2" marL="1371600" rtl="0" algn="l">
              <a:spcBef>
                <a:spcPts val="0"/>
              </a:spcBef>
              <a:spcAft>
                <a:spcPts val="0"/>
              </a:spcAft>
              <a:buSzPts val="1100"/>
              <a:buAutoNum type="romanLcPeriod"/>
            </a:pPr>
            <a:r>
              <a:rPr lang="en"/>
              <a:t>App is successful upon its first optimized release and has an even larger base now, so previously mentioned recommendations like special discounts for mobile users, customized marketing campaigns, etc. should be used to capture as much value as possible  from these new users that have recently signed up </a:t>
            </a:r>
            <a:endParaRPr/>
          </a:p>
          <a:p>
            <a:pPr indent="-298450" lvl="0" marL="457200" rtl="0" algn="l">
              <a:spcBef>
                <a:spcPts val="0"/>
              </a:spcBef>
              <a:spcAft>
                <a:spcPts val="0"/>
              </a:spcAft>
              <a:buSzPts val="1100"/>
              <a:buAutoNum type="arabicPeriod"/>
            </a:pPr>
            <a:r>
              <a:rPr lang="en"/>
              <a:t>Subscription</a:t>
            </a:r>
            <a:r>
              <a:rPr lang="en"/>
              <a:t> Metrics</a:t>
            </a:r>
            <a:endParaRPr/>
          </a:p>
          <a:p>
            <a:pPr indent="-298450" lvl="1" marL="914400" rtl="0" algn="l">
              <a:spcBef>
                <a:spcPts val="0"/>
              </a:spcBef>
              <a:spcAft>
                <a:spcPts val="0"/>
              </a:spcAft>
              <a:buSzPts val="1100"/>
              <a:buAutoNum type="alphaLcPeriod"/>
            </a:pPr>
            <a:r>
              <a:rPr lang="en"/>
              <a:t>Initial vs Renewal </a:t>
            </a:r>
            <a:endParaRPr/>
          </a:p>
          <a:p>
            <a:pPr indent="-298450" lvl="2" marL="1371600" rtl="0" algn="l">
              <a:spcBef>
                <a:spcPts val="0"/>
              </a:spcBef>
              <a:spcAft>
                <a:spcPts val="0"/>
              </a:spcAft>
              <a:buSzPts val="1100"/>
              <a:buAutoNum type="romanLcPeriod"/>
            </a:pPr>
            <a:r>
              <a:rPr lang="en"/>
              <a:t>Over time we see majority of subscribers renew shifted to </a:t>
            </a:r>
            <a:r>
              <a:rPr lang="en"/>
              <a:t>initial</a:t>
            </a:r>
            <a:r>
              <a:rPr lang="en"/>
              <a:t> purchases</a:t>
            </a:r>
            <a:endParaRPr/>
          </a:p>
          <a:p>
            <a:pPr indent="-298450" lvl="2" marL="1371600" rtl="0" algn="l">
              <a:spcBef>
                <a:spcPts val="0"/>
              </a:spcBef>
              <a:spcAft>
                <a:spcPts val="0"/>
              </a:spcAft>
              <a:buSzPts val="1100"/>
              <a:buAutoNum type="romanLcPeriod"/>
            </a:pPr>
            <a:r>
              <a:rPr lang="en"/>
              <a:t>Could be potential problem and poses a threat for Rosetta since renewers are more valued than initial purchasers</a:t>
            </a:r>
            <a:endParaRPr/>
          </a:p>
          <a:p>
            <a:pPr indent="-298450" lvl="1" marL="914400" rtl="0" algn="l">
              <a:spcBef>
                <a:spcPts val="0"/>
              </a:spcBef>
              <a:spcAft>
                <a:spcPts val="0"/>
              </a:spcAft>
              <a:buSzPts val="1100"/>
              <a:buAutoNum type="alphaLcPeriod"/>
            </a:pPr>
            <a:r>
              <a:rPr lang="en"/>
              <a:t>Lifetime vs. Limited</a:t>
            </a:r>
            <a:endParaRPr/>
          </a:p>
          <a:p>
            <a:pPr indent="-298450" lvl="2" marL="1371600" rtl="0" algn="l">
              <a:spcBef>
                <a:spcPts val="0"/>
              </a:spcBef>
              <a:spcAft>
                <a:spcPts val="0"/>
              </a:spcAft>
              <a:buSzPts val="1100"/>
              <a:buAutoNum type="romanLcPeriod"/>
            </a:pPr>
            <a:r>
              <a:rPr lang="en"/>
              <a:t>Over the last 4 precovid periods, there is very little growth in lifetime users</a:t>
            </a:r>
            <a:endParaRPr/>
          </a:p>
          <a:p>
            <a:pPr indent="-298450" lvl="2" marL="1371600" rtl="0" algn="l">
              <a:spcBef>
                <a:spcPts val="0"/>
              </a:spcBef>
              <a:spcAft>
                <a:spcPts val="0"/>
              </a:spcAft>
              <a:buSzPts val="1100"/>
              <a:buAutoNum type="romanLcPeriod"/>
            </a:pPr>
            <a:r>
              <a:rPr lang="en"/>
              <a:t>But after you can tell there is a significant increase in proportion of lifetime users to limited </a:t>
            </a:r>
            <a:endParaRPr/>
          </a:p>
          <a:p>
            <a:pPr indent="-298450" lvl="3" marL="1828800" rtl="0" algn="l">
              <a:spcBef>
                <a:spcPts val="0"/>
              </a:spcBef>
              <a:spcAft>
                <a:spcPts val="0"/>
              </a:spcAft>
              <a:buSzPts val="1100"/>
              <a:buAutoNum type="arabicPeriod"/>
            </a:pPr>
            <a:r>
              <a:rPr lang="en"/>
              <a:t>Good: captured all the value from a larger population</a:t>
            </a:r>
            <a:endParaRPr/>
          </a:p>
          <a:p>
            <a:pPr indent="-298450" lvl="3" marL="1828800" rtl="0" algn="l">
              <a:spcBef>
                <a:spcPts val="0"/>
              </a:spcBef>
              <a:spcAft>
                <a:spcPts val="0"/>
              </a:spcAft>
              <a:buSzPts val="1100"/>
              <a:buAutoNum type="arabicPeriod"/>
            </a:pPr>
            <a:r>
              <a:rPr lang="en"/>
              <a:t>Bad: tasked with the challenge of retaining limited users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82b59500a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82b59500a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87495b4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87495b4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04c0a39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04c0a39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82b5950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82b5950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82b59500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82b59500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04c0a39d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04c0a39d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839fd35f6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839fd35f6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839fd35f6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839fd35f6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04c0a39d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04c0a39d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txBox="1"/>
          <p:nvPr>
            <p:ph type="ctrTitle"/>
          </p:nvPr>
        </p:nvSpPr>
        <p:spPr>
          <a:xfrm>
            <a:off x="1188725" y="2380200"/>
            <a:ext cx="6766500" cy="1685700"/>
          </a:xfrm>
          <a:prstGeom prst="rect">
            <a:avLst/>
          </a:prstGeom>
        </p:spPr>
        <p:txBody>
          <a:bodyPr anchorCtr="0" anchor="b" bIns="0" lIns="0" spcFirstLastPara="1" rIns="0" wrap="square" tIns="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Accent">
  <p:cSld name="BLANK_3">
    <p:bg>
      <p:bgPr>
        <a:gradFill>
          <a:gsLst>
            <a:gs pos="0">
              <a:schemeClr val="accent5"/>
            </a:gs>
            <a:gs pos="50000">
              <a:schemeClr val="accent5"/>
            </a:gs>
            <a:gs pos="100000">
              <a:schemeClr val="accent6"/>
            </a:gs>
          </a:gsLst>
          <a:lin ang="1680027" scaled="0"/>
        </a:gradFill>
      </p:bgPr>
    </p:bg>
    <p:spTree>
      <p:nvGrpSpPr>
        <p:cNvPr id="50" name="Shape 50"/>
        <p:cNvGrpSpPr/>
        <p:nvPr/>
      </p:nvGrpSpPr>
      <p:grpSpPr>
        <a:xfrm>
          <a:off x="0" y="0"/>
          <a:ext cx="0" cy="0"/>
          <a:chOff x="0" y="0"/>
          <a:chExt cx="0" cy="0"/>
        </a:xfrm>
      </p:grpSpPr>
      <p:sp>
        <p:nvSpPr>
          <p:cNvPr id="51" name="Google Shape;51;p11"/>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FFFFFF">
              <a:alpha val="374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1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White">
  <p:cSld name="BLANK_2">
    <p:bg>
      <p:bgPr>
        <a:gradFill>
          <a:gsLst>
            <a:gs pos="0">
              <a:schemeClr val="lt2"/>
            </a:gs>
            <a:gs pos="50000">
              <a:schemeClr val="lt1"/>
            </a:gs>
            <a:gs pos="100000">
              <a:schemeClr val="lt1"/>
            </a:gs>
          </a:gsLst>
          <a:lin ang="1680027" scaled="0"/>
        </a:gradFill>
      </p:bgPr>
    </p:bg>
    <p:spTree>
      <p:nvGrpSpPr>
        <p:cNvPr id="53" name="Shape 53"/>
        <p:cNvGrpSpPr/>
        <p:nvPr/>
      </p:nvGrpSpPr>
      <p:grpSpPr>
        <a:xfrm>
          <a:off x="0" y="0"/>
          <a:ext cx="0" cy="0"/>
          <a:chOff x="0" y="0"/>
          <a:chExt cx="0" cy="0"/>
        </a:xfrm>
      </p:grpSpPr>
      <p:sp>
        <p:nvSpPr>
          <p:cNvPr id="54" name="Google Shape;54;p12"/>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1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2">
  <p:cSld name="BLANK_1">
    <p:spTree>
      <p:nvGrpSpPr>
        <p:cNvPr id="56" name="Shape 56"/>
        <p:cNvGrpSpPr/>
        <p:nvPr/>
      </p:nvGrpSpPr>
      <p:grpSpPr>
        <a:xfrm>
          <a:off x="0" y="0"/>
          <a:ext cx="0" cy="0"/>
          <a:chOff x="0" y="0"/>
          <a:chExt cx="0" cy="0"/>
        </a:xfrm>
      </p:grpSpPr>
      <p:sp>
        <p:nvSpPr>
          <p:cNvPr id="57" name="Google Shape;57;p13"/>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3"/>
          <p:cNvSpPr/>
          <p:nvPr/>
        </p:nvSpPr>
        <p:spPr>
          <a:xfrm>
            <a:off x="0" y="0"/>
            <a:ext cx="9144191" cy="5143500"/>
          </a:xfrm>
          <a:custGeom>
            <a:rect b="b" l="l" r="r" t="t"/>
            <a:pathLst>
              <a:path extrusionOk="0" h="6858000" w="12192254">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3">
  <p:cSld name="BLANK_1_1">
    <p:spTree>
      <p:nvGrpSpPr>
        <p:cNvPr id="59" name="Shape 59"/>
        <p:cNvGrpSpPr/>
        <p:nvPr/>
      </p:nvGrpSpPr>
      <p:grpSpPr>
        <a:xfrm>
          <a:off x="0" y="0"/>
          <a:ext cx="0" cy="0"/>
          <a:chOff x="0" y="0"/>
          <a:chExt cx="0" cy="0"/>
        </a:xfrm>
      </p:grpSpPr>
      <p:sp>
        <p:nvSpPr>
          <p:cNvPr id="60" name="Google Shape;60;p1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p:nvPr/>
        </p:nvSpPr>
        <p:spPr>
          <a:xfrm flipH="1" rot="5400000">
            <a:off x="-248212" y="246209"/>
            <a:ext cx="5151227" cy="4654804"/>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_1">
    <p:bg>
      <p:bgPr>
        <a:solidFill>
          <a:schemeClr val="dk1"/>
        </a:solidFill>
      </p:bgPr>
    </p:bg>
    <p:spTree>
      <p:nvGrpSpPr>
        <p:cNvPr id="62" name="Shape 62"/>
        <p:cNvGrpSpPr/>
        <p:nvPr/>
      </p:nvGrpSpPr>
      <p:grpSpPr>
        <a:xfrm>
          <a:off x="0" y="0"/>
          <a:ext cx="0" cy="0"/>
          <a:chOff x="0" y="0"/>
          <a:chExt cx="0" cy="0"/>
        </a:xfrm>
      </p:grpSpPr>
      <p:sp>
        <p:nvSpPr>
          <p:cNvPr id="63" name="Google Shape;63;p15"/>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FFFFFF">
              <a:alpha val="374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1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bg>
      <p:bgPr>
        <a:solidFill>
          <a:schemeClr val="accent6"/>
        </a:solidFill>
      </p:bgPr>
    </p:bg>
    <p:spTree>
      <p:nvGrpSpPr>
        <p:cNvPr id="65" name="Shape 65"/>
        <p:cNvGrpSpPr/>
        <p:nvPr/>
      </p:nvGrpSpPr>
      <p:grpSpPr>
        <a:xfrm>
          <a:off x="0" y="0"/>
          <a:ext cx="0" cy="0"/>
          <a:chOff x="0" y="0"/>
          <a:chExt cx="0" cy="0"/>
        </a:xfrm>
      </p:grpSpPr>
      <p:sp>
        <p:nvSpPr>
          <p:cNvPr id="66" name="Google Shape;66;p16"/>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6"/>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255200" y="592"/>
            <a:ext cx="2250363" cy="1044300"/>
            <a:chOff x="255200" y="592"/>
            <a:chExt cx="2250363" cy="1044300"/>
          </a:xfrm>
        </p:grpSpPr>
        <p:sp>
          <p:nvSpPr>
            <p:cNvPr id="71" name="Google Shape;71;p16"/>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16"/>
          <p:cNvGrpSpPr/>
          <p:nvPr/>
        </p:nvGrpSpPr>
        <p:grpSpPr>
          <a:xfrm>
            <a:off x="905395" y="592"/>
            <a:ext cx="2250363" cy="1044300"/>
            <a:chOff x="905395" y="592"/>
            <a:chExt cx="2250363" cy="1044300"/>
          </a:xfrm>
        </p:grpSpPr>
        <p:sp>
          <p:nvSpPr>
            <p:cNvPr id="75" name="Google Shape;75;p16"/>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16"/>
          <p:cNvGrpSpPr/>
          <p:nvPr/>
        </p:nvGrpSpPr>
        <p:grpSpPr>
          <a:xfrm>
            <a:off x="7057468" y="5088"/>
            <a:ext cx="1851282" cy="752108"/>
            <a:chOff x="6917201" y="0"/>
            <a:chExt cx="2227777" cy="863400"/>
          </a:xfrm>
        </p:grpSpPr>
        <p:sp>
          <p:nvSpPr>
            <p:cNvPr id="79" name="Google Shape;79;p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16"/>
          <p:cNvGrpSpPr/>
          <p:nvPr/>
        </p:nvGrpSpPr>
        <p:grpSpPr>
          <a:xfrm>
            <a:off x="6553032" y="4217852"/>
            <a:ext cx="2389068" cy="925737"/>
            <a:chOff x="6917201" y="0"/>
            <a:chExt cx="2227777" cy="863400"/>
          </a:xfrm>
        </p:grpSpPr>
        <p:sp>
          <p:nvSpPr>
            <p:cNvPr id="83" name="Google Shape;83;p16"/>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16"/>
          <p:cNvGrpSpPr/>
          <p:nvPr/>
        </p:nvGrpSpPr>
        <p:grpSpPr>
          <a:xfrm>
            <a:off x="199149" y="4055652"/>
            <a:ext cx="2795414" cy="1083308"/>
            <a:chOff x="6917201" y="0"/>
            <a:chExt cx="2227777" cy="863400"/>
          </a:xfrm>
        </p:grpSpPr>
        <p:sp>
          <p:nvSpPr>
            <p:cNvPr id="87" name="Google Shape;87;p16"/>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ctrTitle"/>
          </p:nvPr>
        </p:nvSpPr>
        <p:spPr>
          <a:xfrm>
            <a:off x="1858703" y="1822833"/>
            <a:ext cx="5361300" cy="1448100"/>
          </a:xfrm>
          <a:prstGeom prst="rect">
            <a:avLst/>
          </a:prstGeom>
        </p:spPr>
        <p:txBody>
          <a:bodyPr anchorCtr="0" anchor="ctr" bIns="0" lIns="0" spcFirstLastPara="1" rIns="0" wrap="square" tIns="0">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91" name="Google Shape;91;p16"/>
          <p:cNvSpPr txBox="1"/>
          <p:nvPr>
            <p:ph idx="1" type="subTitle"/>
          </p:nvPr>
        </p:nvSpPr>
        <p:spPr>
          <a:xfrm>
            <a:off x="1858700" y="3413158"/>
            <a:ext cx="5361300" cy="52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92" name="Google Shape;92;p16"/>
          <p:cNvSpPr txBox="1"/>
          <p:nvPr>
            <p:ph idx="12" type="sldNum"/>
          </p:nvPr>
        </p:nvSpPr>
        <p:spPr>
          <a:xfrm>
            <a:off x="8390734" y="4543668"/>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0" y="0"/>
            <a:ext cx="9144191" cy="5143500"/>
          </a:xfrm>
          <a:custGeom>
            <a:rect b="b" l="l" r="r" t="t"/>
            <a:pathLst>
              <a:path extrusionOk="0" h="6858000" w="12192254">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91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3"/>
          <p:cNvSpPr txBox="1"/>
          <p:nvPr>
            <p:ph type="ctrTitle"/>
          </p:nvPr>
        </p:nvSpPr>
        <p:spPr>
          <a:xfrm>
            <a:off x="1188725" y="2378350"/>
            <a:ext cx="6766500" cy="13050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1188725" y="3780303"/>
            <a:ext cx="6766500" cy="2856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sp>
        <p:nvSpPr>
          <p:cNvPr id="17" name="Google Shape;17;p4"/>
          <p:cNvSpPr/>
          <p:nvPr/>
        </p:nvSpPr>
        <p:spPr>
          <a:xfrm rot="5400000">
            <a:off x="2006359" y="-1980394"/>
            <a:ext cx="5136998" cy="9138285"/>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4"/>
          <p:cNvSpPr txBox="1"/>
          <p:nvPr>
            <p:ph idx="1" type="body"/>
          </p:nvPr>
        </p:nvSpPr>
        <p:spPr>
          <a:xfrm>
            <a:off x="1188725" y="1231800"/>
            <a:ext cx="6766500" cy="2679900"/>
          </a:xfrm>
          <a:prstGeom prst="rect">
            <a:avLst/>
          </a:prstGeom>
        </p:spPr>
        <p:txBody>
          <a:bodyPr anchorCtr="0" anchor="t" bIns="0" lIns="0" spcFirstLastPara="1" rIns="0" wrap="square" tIns="0">
            <a:noAutofit/>
          </a:bodyPr>
          <a:lstStyle>
            <a:lvl1pPr indent="-457200" lvl="0" marL="457200" rtl="0">
              <a:spcBef>
                <a:spcPts val="600"/>
              </a:spcBef>
              <a:spcAft>
                <a:spcPts val="0"/>
              </a:spcAft>
              <a:buSzPts val="3600"/>
              <a:buFont typeface="DM Serif Display"/>
              <a:buChar char="╺"/>
              <a:defRPr sz="3600">
                <a:latin typeface="DM Serif Display"/>
                <a:ea typeface="DM Serif Display"/>
                <a:cs typeface="DM Serif Display"/>
                <a:sym typeface="DM Serif Display"/>
              </a:defRPr>
            </a:lvl1pPr>
            <a:lvl2pPr indent="-457200" lvl="1" marL="914400" rtl="0">
              <a:spcBef>
                <a:spcPts val="0"/>
              </a:spcBef>
              <a:spcAft>
                <a:spcPts val="0"/>
              </a:spcAft>
              <a:buSzPts val="3600"/>
              <a:buFont typeface="DM Serif Display"/>
              <a:buChar char="-"/>
              <a:defRPr sz="3600">
                <a:latin typeface="DM Serif Display"/>
                <a:ea typeface="DM Serif Display"/>
                <a:cs typeface="DM Serif Display"/>
                <a:sym typeface="DM Serif Display"/>
              </a:defRPr>
            </a:lvl2pPr>
            <a:lvl3pPr indent="-457200" lvl="2" marL="1371600" rtl="0">
              <a:spcBef>
                <a:spcPts val="0"/>
              </a:spcBef>
              <a:spcAft>
                <a:spcPts val="0"/>
              </a:spcAft>
              <a:buSzPts val="3600"/>
              <a:buFont typeface="DM Serif Display"/>
              <a:buChar char="⬞"/>
              <a:defRPr sz="3600">
                <a:latin typeface="DM Serif Display"/>
                <a:ea typeface="DM Serif Display"/>
                <a:cs typeface="DM Serif Display"/>
                <a:sym typeface="DM Serif Display"/>
              </a:defRPr>
            </a:lvl3pPr>
            <a:lvl4pPr indent="-457200" lvl="3" marL="1828800" rtl="0">
              <a:spcBef>
                <a:spcPts val="0"/>
              </a:spcBef>
              <a:spcAft>
                <a:spcPts val="0"/>
              </a:spcAft>
              <a:buSzPts val="3600"/>
              <a:buFont typeface="DM Serif Display"/>
              <a:buChar char="●"/>
              <a:defRPr sz="3600">
                <a:latin typeface="DM Serif Display"/>
                <a:ea typeface="DM Serif Display"/>
                <a:cs typeface="DM Serif Display"/>
                <a:sym typeface="DM Serif Display"/>
              </a:defRPr>
            </a:lvl4pPr>
            <a:lvl5pPr indent="-457200" lvl="4" marL="2286000" rtl="0">
              <a:spcBef>
                <a:spcPts val="0"/>
              </a:spcBef>
              <a:spcAft>
                <a:spcPts val="0"/>
              </a:spcAft>
              <a:buSzPts val="3600"/>
              <a:buFont typeface="DM Serif Display"/>
              <a:buChar char="○"/>
              <a:defRPr sz="3600">
                <a:latin typeface="DM Serif Display"/>
                <a:ea typeface="DM Serif Display"/>
                <a:cs typeface="DM Serif Display"/>
                <a:sym typeface="DM Serif Display"/>
              </a:defRPr>
            </a:lvl5pPr>
            <a:lvl6pPr indent="-457200" lvl="5" marL="2743200" rtl="0">
              <a:spcBef>
                <a:spcPts val="0"/>
              </a:spcBef>
              <a:spcAft>
                <a:spcPts val="0"/>
              </a:spcAft>
              <a:buSzPts val="3600"/>
              <a:buFont typeface="DM Serif Display"/>
              <a:buChar char="■"/>
              <a:defRPr sz="3600">
                <a:latin typeface="DM Serif Display"/>
                <a:ea typeface="DM Serif Display"/>
                <a:cs typeface="DM Serif Display"/>
                <a:sym typeface="DM Serif Display"/>
              </a:defRPr>
            </a:lvl6pPr>
            <a:lvl7pPr indent="-457200" lvl="6" marL="3200400" rtl="0">
              <a:spcBef>
                <a:spcPts val="0"/>
              </a:spcBef>
              <a:spcAft>
                <a:spcPts val="0"/>
              </a:spcAft>
              <a:buSzPts val="3600"/>
              <a:buFont typeface="DM Serif Display"/>
              <a:buChar char="●"/>
              <a:defRPr sz="3600">
                <a:latin typeface="DM Serif Display"/>
                <a:ea typeface="DM Serif Display"/>
                <a:cs typeface="DM Serif Display"/>
                <a:sym typeface="DM Serif Display"/>
              </a:defRPr>
            </a:lvl7pPr>
            <a:lvl8pPr indent="-457200" lvl="7" marL="3657600" rtl="0">
              <a:spcBef>
                <a:spcPts val="0"/>
              </a:spcBef>
              <a:spcAft>
                <a:spcPts val="0"/>
              </a:spcAft>
              <a:buSzPts val="3600"/>
              <a:buFont typeface="DM Serif Display"/>
              <a:buChar char="○"/>
              <a:defRPr sz="3600">
                <a:latin typeface="DM Serif Display"/>
                <a:ea typeface="DM Serif Display"/>
                <a:cs typeface="DM Serif Display"/>
                <a:sym typeface="DM Serif Display"/>
              </a:defRPr>
            </a:lvl8pPr>
            <a:lvl9pPr indent="-457200" lvl="8" marL="4114800" rtl="0">
              <a:spcBef>
                <a:spcPts val="0"/>
              </a:spcBef>
              <a:spcAft>
                <a:spcPts val="0"/>
              </a:spcAft>
              <a:buSzPts val="3600"/>
              <a:buFont typeface="DM Serif Display"/>
              <a:buChar char="■"/>
              <a:defRPr sz="3600">
                <a:latin typeface="DM Serif Display"/>
                <a:ea typeface="DM Serif Display"/>
                <a:cs typeface="DM Serif Display"/>
                <a:sym typeface="DM Serif Display"/>
              </a:defRPr>
            </a:lvl9pPr>
          </a:lstStyle>
          <a:p/>
        </p:txBody>
      </p:sp>
      <p:sp>
        <p:nvSpPr>
          <p:cNvPr id="19" name="Google Shape;19;p4"/>
          <p:cNvSpPr txBox="1"/>
          <p:nvPr/>
        </p:nvSpPr>
        <p:spPr>
          <a:xfrm>
            <a:off x="755988" y="1181777"/>
            <a:ext cx="463200" cy="685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6000">
                <a:solidFill>
                  <a:schemeClr val="accent6"/>
                </a:solidFill>
                <a:latin typeface="DM Serif Display"/>
                <a:ea typeface="DM Serif Display"/>
                <a:cs typeface="DM Serif Display"/>
                <a:sym typeface="DM Serif Display"/>
              </a:rPr>
              <a:t>“</a:t>
            </a:r>
            <a:endParaRPr sz="6000">
              <a:solidFill>
                <a:schemeClr val="accent6"/>
              </a:solidFill>
              <a:latin typeface="DM Serif Display"/>
              <a:ea typeface="DM Serif Display"/>
              <a:cs typeface="DM Serif Display"/>
              <a:sym typeface="DM Serif Display"/>
            </a:endParaRPr>
          </a:p>
        </p:txBody>
      </p:sp>
      <p:sp>
        <p:nvSpPr>
          <p:cNvPr id="20" name="Google Shape;20;p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sp>
        <p:nvSpPr>
          <p:cNvPr id="22" name="Google Shape;22;p5"/>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5"/>
          <p:cNvSpPr txBox="1"/>
          <p:nvPr>
            <p:ph type="title"/>
          </p:nvPr>
        </p:nvSpPr>
        <p:spPr>
          <a:xfrm>
            <a:off x="1188725" y="1028875"/>
            <a:ext cx="6766500" cy="1567500"/>
          </a:xfrm>
          <a:prstGeom prst="rect">
            <a:avLst/>
          </a:prstGeom>
        </p:spPr>
        <p:txBody>
          <a:bodyPr anchorCtr="0" anchor="b" bIns="0" lIns="0" spcFirstLastPara="1" rIns="0" wrap="square" tIns="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24" name="Google Shape;24;p5"/>
          <p:cNvSpPr txBox="1"/>
          <p:nvPr>
            <p:ph idx="1" type="body"/>
          </p:nvPr>
        </p:nvSpPr>
        <p:spPr>
          <a:xfrm>
            <a:off x="1188725" y="2851925"/>
            <a:ext cx="6766500" cy="15675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Font typeface="Montserrat Light"/>
              <a:buChar char="╺"/>
              <a:defRPr sz="1600">
                <a:latin typeface="Montserrat Light"/>
                <a:ea typeface="Montserrat Light"/>
                <a:cs typeface="Montserrat Light"/>
                <a:sym typeface="Montserrat Light"/>
              </a:defRPr>
            </a:lvl1pPr>
            <a:lvl2pPr indent="-330200" lvl="1" marL="914400" rtl="0">
              <a:spcBef>
                <a:spcPts val="0"/>
              </a:spcBef>
              <a:spcAft>
                <a:spcPts val="0"/>
              </a:spcAft>
              <a:buSzPts val="1600"/>
              <a:buFont typeface="Montserrat Light"/>
              <a:buChar char="-"/>
              <a:defRPr sz="1600">
                <a:latin typeface="Montserrat Light"/>
                <a:ea typeface="Montserrat Light"/>
                <a:cs typeface="Montserrat Light"/>
                <a:sym typeface="Montserrat Light"/>
              </a:defRPr>
            </a:lvl2pPr>
            <a:lvl3pPr indent="-330200" lvl="2" marL="13716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3pPr>
            <a:lvl4pPr indent="-330200" lvl="3" marL="18288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4pPr>
            <a:lvl5pPr indent="-330200" lvl="4" marL="22860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5pPr>
            <a:lvl6pPr indent="-330200" lvl="5" marL="2743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6pPr>
            <a:lvl7pPr indent="-330200" lvl="6" marL="32004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7pPr>
            <a:lvl8pPr indent="-330200" lvl="7" marL="36576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8pPr>
            <a:lvl9pPr indent="-330200" lvl="8" marL="41148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9pPr>
          </a:lstStyle>
          <a:p/>
        </p:txBody>
      </p:sp>
      <p:sp>
        <p:nvSpPr>
          <p:cNvPr id="25" name="Google Shape;25;p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dk2"/>
                </a:solidFill>
                <a:latin typeface="DM Serif Display"/>
                <a:ea typeface="DM Serif Display"/>
                <a:cs typeface="DM Serif Display"/>
                <a:sym typeface="DM Serif Display"/>
              </a:defRPr>
            </a:lvl1pPr>
            <a:lvl2pPr lvl="1" rtl="0">
              <a:buNone/>
              <a:defRPr>
                <a:solidFill>
                  <a:schemeClr val="dk2"/>
                </a:solidFill>
                <a:latin typeface="DM Serif Display"/>
                <a:ea typeface="DM Serif Display"/>
                <a:cs typeface="DM Serif Display"/>
                <a:sym typeface="DM Serif Display"/>
              </a:defRPr>
            </a:lvl2pPr>
            <a:lvl3pPr lvl="2" rtl="0">
              <a:buNone/>
              <a:defRPr>
                <a:solidFill>
                  <a:schemeClr val="dk2"/>
                </a:solidFill>
                <a:latin typeface="DM Serif Display"/>
                <a:ea typeface="DM Serif Display"/>
                <a:cs typeface="DM Serif Display"/>
                <a:sym typeface="DM Serif Display"/>
              </a:defRPr>
            </a:lvl3pPr>
            <a:lvl4pPr lvl="3" rtl="0">
              <a:buNone/>
              <a:defRPr>
                <a:solidFill>
                  <a:schemeClr val="dk2"/>
                </a:solidFill>
                <a:latin typeface="DM Serif Display"/>
                <a:ea typeface="DM Serif Display"/>
                <a:cs typeface="DM Serif Display"/>
                <a:sym typeface="DM Serif Display"/>
              </a:defRPr>
            </a:lvl4pPr>
            <a:lvl5pPr lvl="4" rtl="0">
              <a:buNone/>
              <a:defRPr>
                <a:solidFill>
                  <a:schemeClr val="dk2"/>
                </a:solidFill>
                <a:latin typeface="DM Serif Display"/>
                <a:ea typeface="DM Serif Display"/>
                <a:cs typeface="DM Serif Display"/>
                <a:sym typeface="DM Serif Display"/>
              </a:defRPr>
            </a:lvl5pPr>
            <a:lvl6pPr lvl="5" rtl="0">
              <a:buNone/>
              <a:defRPr>
                <a:solidFill>
                  <a:schemeClr val="dk2"/>
                </a:solidFill>
                <a:latin typeface="DM Serif Display"/>
                <a:ea typeface="DM Serif Display"/>
                <a:cs typeface="DM Serif Display"/>
                <a:sym typeface="DM Serif Display"/>
              </a:defRPr>
            </a:lvl6pPr>
            <a:lvl7pPr lvl="6" rtl="0">
              <a:buNone/>
              <a:defRPr>
                <a:solidFill>
                  <a:schemeClr val="dk2"/>
                </a:solidFill>
                <a:latin typeface="DM Serif Display"/>
                <a:ea typeface="DM Serif Display"/>
                <a:cs typeface="DM Serif Display"/>
                <a:sym typeface="DM Serif Display"/>
              </a:defRPr>
            </a:lvl7pPr>
            <a:lvl8pPr lvl="7" rtl="0">
              <a:buNone/>
              <a:defRPr>
                <a:solidFill>
                  <a:schemeClr val="dk2"/>
                </a:solidFill>
                <a:latin typeface="DM Serif Display"/>
                <a:ea typeface="DM Serif Display"/>
                <a:cs typeface="DM Serif Display"/>
                <a:sym typeface="DM Serif Display"/>
              </a:defRPr>
            </a:lvl8pPr>
            <a:lvl9pPr lvl="8" rtl="0">
              <a:buNone/>
              <a:defRPr>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sp>
        <p:nvSpPr>
          <p:cNvPr id="27" name="Google Shape;27;p6"/>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6"/>
          <p:cNvSpPr txBox="1"/>
          <p:nvPr>
            <p:ph type="title"/>
          </p:nvPr>
        </p:nvSpPr>
        <p:spPr>
          <a:xfrm>
            <a:off x="1188725" y="1028875"/>
            <a:ext cx="6766500" cy="1567500"/>
          </a:xfrm>
          <a:prstGeom prst="rect">
            <a:avLst/>
          </a:prstGeom>
        </p:spPr>
        <p:txBody>
          <a:bodyPr anchorCtr="0" anchor="b" bIns="0" lIns="0" spcFirstLastPara="1" rIns="0" wrap="square" tIns="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29" name="Google Shape;29;p6"/>
          <p:cNvSpPr txBox="1"/>
          <p:nvPr>
            <p:ph idx="1" type="body"/>
          </p:nvPr>
        </p:nvSpPr>
        <p:spPr>
          <a:xfrm>
            <a:off x="1188725" y="2851925"/>
            <a:ext cx="3183600" cy="1567500"/>
          </a:xfrm>
          <a:prstGeom prst="rect">
            <a:avLst/>
          </a:prstGeom>
        </p:spPr>
        <p:txBody>
          <a:bodyPr anchorCtr="0" anchor="t"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0" name="Google Shape;30;p6"/>
          <p:cNvSpPr txBox="1"/>
          <p:nvPr>
            <p:ph idx="2" type="body"/>
          </p:nvPr>
        </p:nvSpPr>
        <p:spPr>
          <a:xfrm>
            <a:off x="4771764" y="2851925"/>
            <a:ext cx="3183600" cy="1567500"/>
          </a:xfrm>
          <a:prstGeom prst="rect">
            <a:avLst/>
          </a:prstGeom>
        </p:spPr>
        <p:txBody>
          <a:bodyPr anchorCtr="0" anchor="t"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1" name="Google Shape;31;p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2" name="Shape 32"/>
        <p:cNvGrpSpPr/>
        <p:nvPr/>
      </p:nvGrpSpPr>
      <p:grpSpPr>
        <a:xfrm>
          <a:off x="0" y="0"/>
          <a:ext cx="0" cy="0"/>
          <a:chOff x="0" y="0"/>
          <a:chExt cx="0" cy="0"/>
        </a:xfrm>
      </p:grpSpPr>
      <p:sp>
        <p:nvSpPr>
          <p:cNvPr id="33" name="Google Shape;33;p7"/>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7"/>
          <p:cNvSpPr txBox="1"/>
          <p:nvPr>
            <p:ph type="title"/>
          </p:nvPr>
        </p:nvSpPr>
        <p:spPr>
          <a:xfrm>
            <a:off x="1188725" y="1028875"/>
            <a:ext cx="6766500" cy="1567500"/>
          </a:xfrm>
          <a:prstGeom prst="rect">
            <a:avLst/>
          </a:prstGeom>
        </p:spPr>
        <p:txBody>
          <a:bodyPr anchorCtr="0" anchor="b" bIns="0" lIns="0" spcFirstLastPara="1" rIns="0" wrap="square" tIns="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35" name="Google Shape;35;p7"/>
          <p:cNvSpPr txBox="1"/>
          <p:nvPr>
            <p:ph idx="1" type="body"/>
          </p:nvPr>
        </p:nvSpPr>
        <p:spPr>
          <a:xfrm>
            <a:off x="1188725" y="2851925"/>
            <a:ext cx="2031600" cy="1567500"/>
          </a:xfrm>
          <a:prstGeom prst="rect">
            <a:avLst/>
          </a:prstGeom>
        </p:spPr>
        <p:txBody>
          <a:bodyPr anchorCtr="0" anchor="t" bIns="0" lIns="0" spcFirstLastPara="1" rIns="0" wrap="square" tIns="0">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2" type="body"/>
          </p:nvPr>
        </p:nvSpPr>
        <p:spPr>
          <a:xfrm>
            <a:off x="3524053" y="2851925"/>
            <a:ext cx="2031600" cy="1567500"/>
          </a:xfrm>
          <a:prstGeom prst="rect">
            <a:avLst/>
          </a:prstGeom>
        </p:spPr>
        <p:txBody>
          <a:bodyPr anchorCtr="0" anchor="t" bIns="0" lIns="0" spcFirstLastPara="1" rIns="0" wrap="square" tIns="0">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7" name="Google Shape;37;p7"/>
          <p:cNvSpPr txBox="1"/>
          <p:nvPr>
            <p:ph idx="3" type="body"/>
          </p:nvPr>
        </p:nvSpPr>
        <p:spPr>
          <a:xfrm>
            <a:off x="5859380" y="2851925"/>
            <a:ext cx="2031600" cy="1567500"/>
          </a:xfrm>
          <a:prstGeom prst="rect">
            <a:avLst/>
          </a:prstGeom>
        </p:spPr>
        <p:txBody>
          <a:bodyPr anchorCtr="0" anchor="t" bIns="0" lIns="0" spcFirstLastPara="1" rIns="0" wrap="square" tIns="0">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8"/>
          <p:cNvSpPr txBox="1"/>
          <p:nvPr>
            <p:ph type="title"/>
          </p:nvPr>
        </p:nvSpPr>
        <p:spPr>
          <a:xfrm>
            <a:off x="1188725" y="1048275"/>
            <a:ext cx="6766500" cy="478500"/>
          </a:xfrm>
          <a:prstGeom prst="rect">
            <a:avLst/>
          </a:prstGeom>
        </p:spPr>
        <p:txBody>
          <a:bodyPr anchorCtr="0" anchor="t"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2" name="Google Shape;42;p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9"/>
          <p:cNvSpPr/>
          <p:nvPr/>
        </p:nvSpPr>
        <p:spPr>
          <a:xfrm rot="-5400000">
            <a:off x="4240988" y="246209"/>
            <a:ext cx="5151227" cy="4654804"/>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9"/>
          <p:cNvSpPr txBox="1"/>
          <p:nvPr>
            <p:ph idx="1" type="body"/>
          </p:nvPr>
        </p:nvSpPr>
        <p:spPr>
          <a:xfrm>
            <a:off x="1188725" y="4101500"/>
            <a:ext cx="6766500" cy="393600"/>
          </a:xfrm>
          <a:prstGeom prst="rect">
            <a:avLst/>
          </a:prstGeom>
        </p:spPr>
        <p:txBody>
          <a:bodyPr anchorCtr="0" anchor="t" bIns="0" lIns="0" spcFirstLastPara="1" rIns="0" wrap="square" tIns="0">
            <a:noAutofit/>
          </a:bodyPr>
          <a:lstStyle>
            <a:lvl1pPr indent="-228600" lvl="0" marL="457200" rtl="0">
              <a:spcBef>
                <a:spcPts val="360"/>
              </a:spcBef>
              <a:spcAft>
                <a:spcPts val="0"/>
              </a:spcAft>
              <a:buSzPts val="1600"/>
              <a:buNone/>
              <a:defRPr/>
            </a:lvl1pPr>
          </a:lstStyle>
          <a:p/>
        </p:txBody>
      </p:sp>
      <p:sp>
        <p:nvSpPr>
          <p:cNvPr id="46" name="Google Shape;46;p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1" type="blank">
  <p:cSld name="BLANK">
    <p:spTree>
      <p:nvGrpSpPr>
        <p:cNvPr id="47" name="Shape 47"/>
        <p:cNvGrpSpPr/>
        <p:nvPr/>
      </p:nvGrpSpPr>
      <p:grpSpPr>
        <a:xfrm>
          <a:off x="0" y="0"/>
          <a:ext cx="0" cy="0"/>
          <a:chOff x="0" y="0"/>
          <a:chExt cx="0" cy="0"/>
        </a:xfrm>
      </p:grpSpPr>
      <p:sp>
        <p:nvSpPr>
          <p:cNvPr id="48" name="Google Shape;48;p10"/>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1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1"/>
            </a:gs>
            <a:gs pos="50000">
              <a:schemeClr val="accent1"/>
            </a:gs>
            <a:gs pos="100000">
              <a:schemeClr val="accent2"/>
            </a:gs>
          </a:gsLst>
          <a:lin ang="1680027"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88725" y="1028875"/>
            <a:ext cx="6766500" cy="15675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p:txBody>
      </p:sp>
      <p:sp>
        <p:nvSpPr>
          <p:cNvPr id="7" name="Google Shape;7;p1"/>
          <p:cNvSpPr txBox="1"/>
          <p:nvPr>
            <p:ph idx="1" type="body"/>
          </p:nvPr>
        </p:nvSpPr>
        <p:spPr>
          <a:xfrm>
            <a:off x="1188725" y="2851925"/>
            <a:ext cx="6766500" cy="1567500"/>
          </a:xfrm>
          <a:prstGeom prst="rect">
            <a:avLst/>
          </a:prstGeom>
          <a:noFill/>
          <a:ln>
            <a:noFill/>
          </a:ln>
        </p:spPr>
        <p:txBody>
          <a:bodyPr anchorCtr="0" anchor="t" bIns="0" lIns="0" spcFirstLastPara="1" rIns="0" wrap="square" tIns="0">
            <a:noAutofit/>
          </a:bodyPr>
          <a:lstStyle>
            <a:lvl1pPr indent="-330200" lvl="0" marL="457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indent="-330200" lvl="1" marL="9144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indent="-330200" lvl="2" marL="13716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indent="-330200" lvl="3" marL="18288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indent="-330200" lvl="4" marL="22860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indent="-330200" lvl="5" marL="2743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indent="-330200" lvl="6" marL="32004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indent="-330200" lvl="7" marL="36576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indent="-330200" lvl="8" marL="41148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dk2"/>
                </a:solidFill>
                <a:latin typeface="DM Serif Display"/>
                <a:ea typeface="DM Serif Display"/>
                <a:cs typeface="DM Serif Display"/>
                <a:sym typeface="DM Serif Display"/>
              </a:defRPr>
            </a:lvl1pPr>
            <a:lvl2pPr lvl="1" rtl="0" algn="r">
              <a:buNone/>
              <a:defRPr sz="1300">
                <a:solidFill>
                  <a:schemeClr val="dk2"/>
                </a:solidFill>
                <a:latin typeface="DM Serif Display"/>
                <a:ea typeface="DM Serif Display"/>
                <a:cs typeface="DM Serif Display"/>
                <a:sym typeface="DM Serif Display"/>
              </a:defRPr>
            </a:lvl2pPr>
            <a:lvl3pPr lvl="2" rtl="0" algn="r">
              <a:buNone/>
              <a:defRPr sz="1300">
                <a:solidFill>
                  <a:schemeClr val="dk2"/>
                </a:solidFill>
                <a:latin typeface="DM Serif Display"/>
                <a:ea typeface="DM Serif Display"/>
                <a:cs typeface="DM Serif Display"/>
                <a:sym typeface="DM Serif Display"/>
              </a:defRPr>
            </a:lvl3pPr>
            <a:lvl4pPr lvl="3" rtl="0" algn="r">
              <a:buNone/>
              <a:defRPr sz="1300">
                <a:solidFill>
                  <a:schemeClr val="dk2"/>
                </a:solidFill>
                <a:latin typeface="DM Serif Display"/>
                <a:ea typeface="DM Serif Display"/>
                <a:cs typeface="DM Serif Display"/>
                <a:sym typeface="DM Serif Display"/>
              </a:defRPr>
            </a:lvl4pPr>
            <a:lvl5pPr lvl="4" rtl="0" algn="r">
              <a:buNone/>
              <a:defRPr sz="1300">
                <a:solidFill>
                  <a:schemeClr val="dk2"/>
                </a:solidFill>
                <a:latin typeface="DM Serif Display"/>
                <a:ea typeface="DM Serif Display"/>
                <a:cs typeface="DM Serif Display"/>
                <a:sym typeface="DM Serif Display"/>
              </a:defRPr>
            </a:lvl5pPr>
            <a:lvl6pPr lvl="5" rtl="0" algn="r">
              <a:buNone/>
              <a:defRPr sz="1300">
                <a:solidFill>
                  <a:schemeClr val="dk2"/>
                </a:solidFill>
                <a:latin typeface="DM Serif Display"/>
                <a:ea typeface="DM Serif Display"/>
                <a:cs typeface="DM Serif Display"/>
                <a:sym typeface="DM Serif Display"/>
              </a:defRPr>
            </a:lvl6pPr>
            <a:lvl7pPr lvl="6" rtl="0" algn="r">
              <a:buNone/>
              <a:defRPr sz="1300">
                <a:solidFill>
                  <a:schemeClr val="dk2"/>
                </a:solidFill>
                <a:latin typeface="DM Serif Display"/>
                <a:ea typeface="DM Serif Display"/>
                <a:cs typeface="DM Serif Display"/>
                <a:sym typeface="DM Serif Display"/>
              </a:defRPr>
            </a:lvl7pPr>
            <a:lvl8pPr lvl="7" rtl="0" algn="r">
              <a:buNone/>
              <a:defRPr sz="1300">
                <a:solidFill>
                  <a:schemeClr val="dk2"/>
                </a:solidFill>
                <a:latin typeface="DM Serif Display"/>
                <a:ea typeface="DM Serif Display"/>
                <a:cs typeface="DM Serif Display"/>
                <a:sym typeface="DM Serif Display"/>
              </a:defRPr>
            </a:lvl8pPr>
            <a:lvl9pPr lvl="8" rtl="0" algn="r">
              <a:buNone/>
              <a:defRPr sz="1300">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ww.globenewswire.com/news-release/2019/01/22/1703517/0/en/Rosetta-Stone-Unveils-New-and-Improved-iPhone-App-that-Transforms-Language-Learning.html" TargetMode="Externa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app.powerbi.com/groups/me/reports/6ee47567-7d32-4d41-ae31-25ab749a7cfb/ReportSe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ctrTitle"/>
          </p:nvPr>
        </p:nvSpPr>
        <p:spPr>
          <a:xfrm>
            <a:off x="1335600" y="1525625"/>
            <a:ext cx="6472800" cy="1448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4600"/>
              <a:t>Subscriber Optimization for Rosetta Stone</a:t>
            </a:r>
            <a:endParaRPr sz="4600"/>
          </a:p>
        </p:txBody>
      </p:sp>
      <p:sp>
        <p:nvSpPr>
          <p:cNvPr id="98" name="Google Shape;98;p17"/>
          <p:cNvSpPr txBox="1"/>
          <p:nvPr>
            <p:ph idx="1" type="subTitle"/>
          </p:nvPr>
        </p:nvSpPr>
        <p:spPr>
          <a:xfrm>
            <a:off x="1858700" y="2955958"/>
            <a:ext cx="5361300" cy="5226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sz="1900">
                <a:solidFill>
                  <a:srgbClr val="666666"/>
                </a:solidFill>
              </a:rPr>
              <a:t>Group 10: Brian Kim, Ishan Supanekar, Irene Huang, Jackie Zhao, Jun Jie Goh, Tim Tan</a:t>
            </a:r>
            <a:endParaRPr sz="1900">
              <a:solidFill>
                <a:srgbClr val="666666"/>
              </a:solidFill>
            </a:endParaRPr>
          </a:p>
        </p:txBody>
      </p:sp>
      <p:pic>
        <p:nvPicPr>
          <p:cNvPr id="99" name="Google Shape;99;p17"/>
          <p:cNvPicPr preferRelativeResize="0"/>
          <p:nvPr/>
        </p:nvPicPr>
        <p:blipFill>
          <a:blip r:embed="rId3">
            <a:alphaModFix/>
          </a:blip>
          <a:stretch>
            <a:fillRect/>
          </a:stretch>
        </p:blipFill>
        <p:spPr>
          <a:xfrm>
            <a:off x="6982999" y="3430925"/>
            <a:ext cx="2403726" cy="13524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444500" y="383675"/>
            <a:ext cx="8473800" cy="49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t>Subscribers with Most Potential</a:t>
            </a:r>
            <a:r>
              <a:rPr lang="en" sz="3000"/>
              <a:t>/Business Actions</a:t>
            </a:r>
            <a:endParaRPr sz="3000"/>
          </a:p>
        </p:txBody>
      </p:sp>
      <p:sp>
        <p:nvSpPr>
          <p:cNvPr id="178" name="Google Shape;178;p26"/>
          <p:cNvSpPr txBox="1"/>
          <p:nvPr>
            <p:ph idx="1" type="body"/>
          </p:nvPr>
        </p:nvSpPr>
        <p:spPr>
          <a:xfrm>
            <a:off x="720125" y="1529950"/>
            <a:ext cx="4637400" cy="2661000"/>
          </a:xfrm>
          <a:prstGeom prst="rect">
            <a:avLst/>
          </a:prstGeom>
        </p:spPr>
        <p:txBody>
          <a:bodyPr anchorCtr="0" anchor="t" bIns="0" lIns="0" spcFirstLastPara="1" rIns="0" wrap="square" tIns="0">
            <a:noAutofit/>
          </a:bodyPr>
          <a:lstStyle/>
          <a:p>
            <a:pPr indent="-311150" lvl="0" marL="457200" rtl="0" algn="l">
              <a:spcBef>
                <a:spcPts val="600"/>
              </a:spcBef>
              <a:spcAft>
                <a:spcPts val="0"/>
              </a:spcAft>
              <a:buSzPts val="1300"/>
              <a:buFont typeface="Montserrat"/>
              <a:buChar char="╺"/>
            </a:pPr>
            <a:r>
              <a:rPr i="1" lang="en" sz="1300">
                <a:latin typeface="Montserrat"/>
                <a:ea typeface="Montserrat"/>
                <a:cs typeface="Montserrat"/>
                <a:sym typeface="Montserrat"/>
              </a:rPr>
              <a:t>Purpose</a:t>
            </a:r>
            <a:r>
              <a:rPr lang="en" sz="1300">
                <a:latin typeface="Montserrat"/>
                <a:ea typeface="Montserrat"/>
                <a:cs typeface="Montserrat"/>
                <a:sym typeface="Montserrat"/>
              </a:rPr>
              <a:t>: To keep selling our engaged customers content and new products/services</a:t>
            </a:r>
            <a:endParaRPr sz="1300">
              <a:latin typeface="Montserrat"/>
              <a:ea typeface="Montserrat"/>
              <a:cs typeface="Montserrat"/>
              <a:sym typeface="Montserrat"/>
            </a:endParaRPr>
          </a:p>
          <a:p>
            <a:pPr indent="0" lvl="0" marL="457200" rtl="0" algn="l">
              <a:spcBef>
                <a:spcPts val="600"/>
              </a:spcBef>
              <a:spcAft>
                <a:spcPts val="0"/>
              </a:spcAft>
              <a:buNone/>
            </a:pPr>
            <a:r>
              <a:t/>
            </a:r>
            <a:endParaRPr sz="1300">
              <a:latin typeface="Montserrat"/>
              <a:ea typeface="Montserrat"/>
              <a:cs typeface="Montserrat"/>
              <a:sym typeface="Montserrat"/>
            </a:endParaRPr>
          </a:p>
          <a:p>
            <a:pPr indent="-311150" lvl="0" marL="457200" rtl="0" algn="l">
              <a:spcBef>
                <a:spcPts val="600"/>
              </a:spcBef>
              <a:spcAft>
                <a:spcPts val="0"/>
              </a:spcAft>
              <a:buSzPts val="1300"/>
              <a:buFont typeface="Montserrat"/>
              <a:buChar char="╺"/>
            </a:pPr>
            <a:r>
              <a:rPr i="1" lang="en" sz="1300">
                <a:latin typeface="Montserrat"/>
                <a:ea typeface="Montserrat"/>
                <a:cs typeface="Montserrat"/>
                <a:sym typeface="Montserrat"/>
              </a:rPr>
              <a:t>Target marketing ads towards individual consumers (not businesses) on mobile</a:t>
            </a:r>
            <a:r>
              <a:rPr lang="en" sz="1300">
                <a:latin typeface="Montserrat"/>
                <a:ea typeface="Montserrat"/>
                <a:cs typeface="Montserrat"/>
                <a:sym typeface="Montserrat"/>
              </a:rPr>
              <a:t>:</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en" sz="1300">
                <a:latin typeface="Montserrat"/>
                <a:ea typeface="Montserrat"/>
                <a:cs typeface="Montserrat"/>
                <a:sym typeface="Montserrat"/>
              </a:rPr>
              <a:t>Individual consumers perform better than businesses in terms of re-subscribing</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en" sz="1300">
                <a:latin typeface="Montserrat"/>
                <a:ea typeface="Montserrat"/>
                <a:cs typeface="Montserrat"/>
                <a:sym typeface="Montserrat"/>
              </a:rPr>
              <a:t>Customers who renew their subscription are more likely to buy new products/services</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en" sz="1300">
                <a:latin typeface="Montserrat"/>
                <a:ea typeface="Montserrat"/>
                <a:cs typeface="Montserrat"/>
                <a:sym typeface="Montserrat"/>
              </a:rPr>
              <a:t>Special discounts for mobile users</a:t>
            </a:r>
            <a:endParaRPr sz="1300">
              <a:latin typeface="Montserrat"/>
              <a:ea typeface="Montserrat"/>
              <a:cs typeface="Montserrat"/>
              <a:sym typeface="Montserrat"/>
            </a:endParaRPr>
          </a:p>
          <a:p>
            <a:pPr indent="0" lvl="0" marL="0" rtl="0" algn="l">
              <a:spcBef>
                <a:spcPts val="600"/>
              </a:spcBef>
              <a:spcAft>
                <a:spcPts val="0"/>
              </a:spcAft>
              <a:buNone/>
            </a:pPr>
            <a:r>
              <a:t/>
            </a:r>
            <a:endParaRPr>
              <a:latin typeface="Montserrat"/>
              <a:ea typeface="Montserrat"/>
              <a:cs typeface="Montserrat"/>
              <a:sym typeface="Montserrat"/>
            </a:endParaRPr>
          </a:p>
          <a:p>
            <a:pPr indent="0" lvl="0" marL="0" rtl="0" algn="l">
              <a:spcBef>
                <a:spcPts val="600"/>
              </a:spcBef>
              <a:spcAft>
                <a:spcPts val="0"/>
              </a:spcAft>
              <a:buNone/>
            </a:pPr>
            <a:r>
              <a:t/>
            </a:r>
            <a:endParaRPr>
              <a:latin typeface="Montserrat"/>
              <a:ea typeface="Montserrat"/>
              <a:cs typeface="Montserrat"/>
              <a:sym typeface="Montserrat"/>
            </a:endParaRPr>
          </a:p>
          <a:p>
            <a:pPr indent="0" lvl="0" marL="742950" rtl="0" algn="l">
              <a:spcBef>
                <a:spcPts val="600"/>
              </a:spcBef>
              <a:spcAft>
                <a:spcPts val="0"/>
              </a:spcAft>
              <a:buNone/>
            </a:pPr>
            <a:r>
              <a:t/>
            </a:r>
            <a:endParaRPr>
              <a:latin typeface="Montserrat"/>
              <a:ea typeface="Montserrat"/>
              <a:cs typeface="Montserrat"/>
              <a:sym typeface="Montserrat"/>
            </a:endParaRPr>
          </a:p>
          <a:p>
            <a:pPr indent="0" lvl="0" marL="0" rtl="0" algn="l">
              <a:spcBef>
                <a:spcPts val="600"/>
              </a:spcBef>
              <a:spcAft>
                <a:spcPts val="0"/>
              </a:spcAft>
              <a:buNone/>
            </a:pPr>
            <a:r>
              <a:t/>
            </a:r>
            <a:endParaRPr>
              <a:latin typeface="Montserrat"/>
              <a:ea typeface="Montserrat"/>
              <a:cs typeface="Montserrat"/>
              <a:sym typeface="Montserrat"/>
            </a:endParaRPr>
          </a:p>
        </p:txBody>
      </p:sp>
      <p:pic>
        <p:nvPicPr>
          <p:cNvPr id="179" name="Google Shape;179;p26"/>
          <p:cNvPicPr preferRelativeResize="0"/>
          <p:nvPr/>
        </p:nvPicPr>
        <p:blipFill rotWithShape="1">
          <a:blip r:embed="rId3">
            <a:alphaModFix/>
          </a:blip>
          <a:srcRect b="0" l="23758" r="23690" t="0"/>
          <a:stretch/>
        </p:blipFill>
        <p:spPr>
          <a:xfrm>
            <a:off x="5899700" y="1629075"/>
            <a:ext cx="2698349" cy="246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819150" y="229500"/>
            <a:ext cx="7505700" cy="659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700"/>
              <a:t>Subscriber Barriers: Methodology</a:t>
            </a:r>
            <a:endParaRPr sz="3700"/>
          </a:p>
        </p:txBody>
      </p:sp>
      <p:sp>
        <p:nvSpPr>
          <p:cNvPr id="185" name="Google Shape;185;p27"/>
          <p:cNvSpPr txBox="1"/>
          <p:nvPr>
            <p:ph idx="1" type="body"/>
          </p:nvPr>
        </p:nvSpPr>
        <p:spPr>
          <a:xfrm>
            <a:off x="819150" y="1301963"/>
            <a:ext cx="4395300" cy="3416400"/>
          </a:xfrm>
          <a:prstGeom prst="rect">
            <a:avLst/>
          </a:prstGeom>
        </p:spPr>
        <p:txBody>
          <a:bodyPr anchorCtr="0" anchor="ctr" bIns="0" lIns="0" spcFirstLastPara="1" rIns="0" wrap="square" tIns="0">
            <a:noAutofit/>
          </a:bodyPr>
          <a:lstStyle/>
          <a:p>
            <a:pPr indent="-311150" lvl="0" marL="457200" rtl="0" algn="l">
              <a:lnSpc>
                <a:spcPct val="115000"/>
              </a:lnSpc>
              <a:spcBef>
                <a:spcPts val="600"/>
              </a:spcBef>
              <a:spcAft>
                <a:spcPts val="0"/>
              </a:spcAft>
              <a:buSzPts val="1300"/>
              <a:buFont typeface="Montserrat"/>
              <a:buChar char="╺"/>
            </a:pPr>
            <a:r>
              <a:rPr lang="en" sz="1300">
                <a:latin typeface="Montserrat"/>
                <a:ea typeface="Montserrat"/>
                <a:cs typeface="Montserrat"/>
                <a:sym typeface="Montserrat"/>
              </a:rPr>
              <a:t>Create variable “Quitter”</a:t>
            </a:r>
            <a:endParaRPr sz="1300">
              <a:latin typeface="Montserrat"/>
              <a:ea typeface="Montserrat"/>
              <a:cs typeface="Montserrat"/>
              <a:sym typeface="Montserrat"/>
            </a:endParaRPr>
          </a:p>
          <a:p>
            <a:pPr indent="-311150" lvl="1" marL="914400" rtl="0" algn="l">
              <a:lnSpc>
                <a:spcPct val="115000"/>
              </a:lnSpc>
              <a:spcBef>
                <a:spcPts val="0"/>
              </a:spcBef>
              <a:spcAft>
                <a:spcPts val="0"/>
              </a:spcAft>
              <a:buSzPts val="1300"/>
              <a:buFont typeface="Montserrat"/>
              <a:buChar char="-"/>
            </a:pPr>
            <a:r>
              <a:rPr lang="en" sz="1300">
                <a:latin typeface="Montserrat"/>
                <a:ea typeface="Montserrat"/>
                <a:cs typeface="Montserrat"/>
                <a:sym typeface="Montserrat"/>
              </a:rPr>
              <a:t>Expiration </a:t>
            </a:r>
            <a:r>
              <a:rPr lang="en" sz="1300">
                <a:latin typeface="Montserrat"/>
                <a:ea typeface="Montserrat"/>
                <a:cs typeface="Montserrat"/>
                <a:sym typeface="Montserrat"/>
              </a:rPr>
              <a:t>Date before August 2020</a:t>
            </a:r>
            <a:endParaRPr sz="1300">
              <a:latin typeface="Montserrat"/>
              <a:ea typeface="Montserrat"/>
              <a:cs typeface="Montserrat"/>
              <a:sym typeface="Montserrat"/>
            </a:endParaRPr>
          </a:p>
          <a:p>
            <a:pPr indent="-311150" lvl="1" marL="914400" rtl="0" algn="l">
              <a:lnSpc>
                <a:spcPct val="115000"/>
              </a:lnSpc>
              <a:spcBef>
                <a:spcPts val="0"/>
              </a:spcBef>
              <a:spcAft>
                <a:spcPts val="0"/>
              </a:spcAft>
              <a:buSzPts val="1300"/>
              <a:buFont typeface="Montserrat"/>
              <a:buChar char="-"/>
            </a:pPr>
            <a:r>
              <a:rPr lang="en" sz="1300">
                <a:latin typeface="Montserrat"/>
                <a:ea typeface="Montserrat"/>
                <a:cs typeface="Montserrat"/>
                <a:sym typeface="Montserrat"/>
              </a:rPr>
              <a:t>Take out duration that is around the multiple of 30 or repeats a lot</a:t>
            </a:r>
            <a:endParaRPr sz="1300">
              <a:latin typeface="Montserrat"/>
              <a:ea typeface="Montserrat"/>
              <a:cs typeface="Montserrat"/>
              <a:sym typeface="Montserrat"/>
            </a:endParaRPr>
          </a:p>
          <a:p>
            <a:pPr indent="-311150" lvl="1" marL="914400" rtl="0" algn="l">
              <a:lnSpc>
                <a:spcPct val="115000"/>
              </a:lnSpc>
              <a:spcBef>
                <a:spcPts val="0"/>
              </a:spcBef>
              <a:spcAft>
                <a:spcPts val="0"/>
              </a:spcAft>
              <a:buSzPts val="1300"/>
              <a:buFont typeface="Montserrat"/>
              <a:buChar char="-"/>
            </a:pPr>
            <a:r>
              <a:rPr lang="en" sz="1300">
                <a:latin typeface="Montserrat"/>
                <a:ea typeface="Montserrat"/>
                <a:cs typeface="Montserrat"/>
                <a:sym typeface="Montserrat"/>
              </a:rPr>
              <a:t>Define the remaining data as 1 for quitter</a:t>
            </a:r>
            <a:endParaRPr sz="1300">
              <a:latin typeface="Montserrat"/>
              <a:ea typeface="Montserrat"/>
              <a:cs typeface="Montserrat"/>
              <a:sym typeface="Montserrat"/>
            </a:endParaRPr>
          </a:p>
          <a:p>
            <a:pPr indent="-311150" lvl="1" marL="914400" rtl="0" algn="l">
              <a:lnSpc>
                <a:spcPct val="115000"/>
              </a:lnSpc>
              <a:spcBef>
                <a:spcPts val="0"/>
              </a:spcBef>
              <a:spcAft>
                <a:spcPts val="0"/>
              </a:spcAft>
              <a:buSzPts val="1300"/>
              <a:buFont typeface="Montserrat"/>
              <a:buChar char="-"/>
            </a:pPr>
            <a:r>
              <a:rPr lang="en" sz="1300">
                <a:latin typeface="Montserrat"/>
                <a:ea typeface="Montserrat"/>
                <a:cs typeface="Montserrat"/>
                <a:sym typeface="Montserrat"/>
              </a:rPr>
              <a:t>Remaining data from August 2020 are defined as 0 (non-quitter)</a:t>
            </a:r>
            <a:endParaRPr sz="1300">
              <a:latin typeface="Montserrat"/>
              <a:ea typeface="Montserrat"/>
              <a:cs typeface="Montserrat"/>
              <a:sym typeface="Montserrat"/>
            </a:endParaRPr>
          </a:p>
          <a:p>
            <a:pPr indent="-311150" lvl="0" marL="457200" rtl="0" algn="l">
              <a:lnSpc>
                <a:spcPct val="115000"/>
              </a:lnSpc>
              <a:spcBef>
                <a:spcPts val="0"/>
              </a:spcBef>
              <a:spcAft>
                <a:spcPts val="0"/>
              </a:spcAft>
              <a:buSzPts val="1300"/>
              <a:buFont typeface="Montserrat"/>
              <a:buChar char="╺"/>
            </a:pPr>
            <a:r>
              <a:rPr lang="en" sz="1300">
                <a:latin typeface="Montserrat"/>
                <a:ea typeface="Montserrat"/>
                <a:cs typeface="Montserrat"/>
                <a:sym typeface="Montserrat"/>
              </a:rPr>
              <a:t>Logistic Regression</a:t>
            </a:r>
            <a:endParaRPr sz="1300">
              <a:latin typeface="Montserrat"/>
              <a:ea typeface="Montserrat"/>
              <a:cs typeface="Montserrat"/>
              <a:sym typeface="Montserrat"/>
            </a:endParaRPr>
          </a:p>
          <a:p>
            <a:pPr indent="-311150" lvl="1" marL="914400" rtl="0" algn="l">
              <a:lnSpc>
                <a:spcPct val="115000"/>
              </a:lnSpc>
              <a:spcBef>
                <a:spcPts val="0"/>
              </a:spcBef>
              <a:spcAft>
                <a:spcPts val="0"/>
              </a:spcAft>
              <a:buSzPts val="1300"/>
              <a:buFont typeface="Montserrat"/>
              <a:buChar char="-"/>
            </a:pPr>
            <a:r>
              <a:rPr lang="en" sz="1300">
                <a:latin typeface="Montserrat"/>
                <a:ea typeface="Montserrat"/>
                <a:cs typeface="Montserrat"/>
                <a:sym typeface="Montserrat"/>
              </a:rPr>
              <a:t>Only use data from before August 2020</a:t>
            </a:r>
            <a:endParaRPr sz="1300">
              <a:latin typeface="Montserrat"/>
              <a:ea typeface="Montserrat"/>
              <a:cs typeface="Montserrat"/>
              <a:sym typeface="Montserrat"/>
            </a:endParaRPr>
          </a:p>
          <a:p>
            <a:pPr indent="-311150" lvl="1" marL="914400" rtl="0" algn="l">
              <a:lnSpc>
                <a:spcPct val="115000"/>
              </a:lnSpc>
              <a:spcBef>
                <a:spcPts val="0"/>
              </a:spcBef>
              <a:spcAft>
                <a:spcPts val="0"/>
              </a:spcAft>
              <a:buSzPts val="1300"/>
              <a:buFont typeface="Montserrat"/>
              <a:buChar char="-"/>
            </a:pPr>
            <a:r>
              <a:rPr lang="en" sz="1300">
                <a:latin typeface="Montserrat"/>
                <a:ea typeface="Montserrat"/>
                <a:cs typeface="Montserrat"/>
                <a:sym typeface="Montserrat"/>
              </a:rPr>
              <a:t>Use “Quitter” as y variable</a:t>
            </a:r>
            <a:endParaRPr sz="1300">
              <a:latin typeface="Montserrat"/>
              <a:ea typeface="Montserrat"/>
              <a:cs typeface="Montserrat"/>
              <a:sym typeface="Montserrat"/>
            </a:endParaRPr>
          </a:p>
          <a:p>
            <a:pPr indent="-311150" lvl="0" marL="457200" rtl="0" algn="l">
              <a:lnSpc>
                <a:spcPct val="115000"/>
              </a:lnSpc>
              <a:spcBef>
                <a:spcPts val="0"/>
              </a:spcBef>
              <a:spcAft>
                <a:spcPts val="0"/>
              </a:spcAft>
              <a:buSzPts val="1300"/>
              <a:buFont typeface="Montserrat"/>
              <a:buChar char="╺"/>
            </a:pPr>
            <a:r>
              <a:rPr lang="en" sz="1300">
                <a:latin typeface="Montserrat"/>
                <a:ea typeface="Montserrat"/>
                <a:cs typeface="Montserrat"/>
                <a:sym typeface="Montserrat"/>
              </a:rPr>
              <a:t>Accuracy: 90.29%</a:t>
            </a:r>
            <a:endParaRPr sz="1300">
              <a:latin typeface="Montserrat"/>
              <a:ea typeface="Montserrat"/>
              <a:cs typeface="Montserrat"/>
              <a:sym typeface="Montserrat"/>
            </a:endParaRPr>
          </a:p>
        </p:txBody>
      </p:sp>
      <p:pic>
        <p:nvPicPr>
          <p:cNvPr id="186" name="Google Shape;186;p27"/>
          <p:cNvPicPr preferRelativeResize="0"/>
          <p:nvPr/>
        </p:nvPicPr>
        <p:blipFill>
          <a:blip r:embed="rId3">
            <a:alphaModFix/>
          </a:blip>
          <a:stretch>
            <a:fillRect/>
          </a:stretch>
        </p:blipFill>
        <p:spPr>
          <a:xfrm>
            <a:off x="5743150" y="1253325"/>
            <a:ext cx="2765646" cy="3513674"/>
          </a:xfrm>
          <a:prstGeom prst="rect">
            <a:avLst/>
          </a:prstGeom>
          <a:noFill/>
          <a:ln>
            <a:noFill/>
          </a:ln>
        </p:spPr>
      </p:pic>
      <p:sp>
        <p:nvSpPr>
          <p:cNvPr id="187" name="Google Shape;187;p27"/>
          <p:cNvSpPr/>
          <p:nvPr/>
        </p:nvSpPr>
        <p:spPr>
          <a:xfrm>
            <a:off x="5780175" y="1544400"/>
            <a:ext cx="2691600" cy="12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5780175" y="2611200"/>
            <a:ext cx="2691600" cy="12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5780175" y="2077800"/>
            <a:ext cx="2691600" cy="12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5780175" y="3144600"/>
            <a:ext cx="2691600" cy="12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1493450" y="36150"/>
            <a:ext cx="6326100" cy="1186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700"/>
              <a:t>Subscriber Barriers: Insights</a:t>
            </a:r>
            <a:endParaRPr sz="3700"/>
          </a:p>
        </p:txBody>
      </p:sp>
      <p:sp>
        <p:nvSpPr>
          <p:cNvPr id="196" name="Google Shape;196;p28"/>
          <p:cNvSpPr txBox="1"/>
          <p:nvPr>
            <p:ph idx="1" type="body"/>
          </p:nvPr>
        </p:nvSpPr>
        <p:spPr>
          <a:xfrm>
            <a:off x="819150" y="1495400"/>
            <a:ext cx="6856200" cy="2943300"/>
          </a:xfrm>
          <a:prstGeom prst="rect">
            <a:avLst/>
          </a:prstGeom>
        </p:spPr>
        <p:txBody>
          <a:bodyPr anchorCtr="0" anchor="ctr" bIns="0" lIns="0" spcFirstLastPara="1" rIns="0" wrap="square" tIns="0">
            <a:noAutofit/>
          </a:bodyPr>
          <a:lstStyle/>
          <a:p>
            <a:pPr indent="0" lvl="0" marL="0" rtl="0" algn="l">
              <a:lnSpc>
                <a:spcPct val="115000"/>
              </a:lnSpc>
              <a:spcBef>
                <a:spcPts val="600"/>
              </a:spcBef>
              <a:spcAft>
                <a:spcPts val="0"/>
              </a:spcAft>
              <a:buNone/>
            </a:pPr>
            <a:r>
              <a:rPr lang="en" sz="1200">
                <a:latin typeface="Montserrat"/>
                <a:ea typeface="Montserrat"/>
                <a:cs typeface="Montserrat"/>
                <a:sym typeface="Montserrat"/>
              </a:rPr>
              <a:t>Subscriber profile of those stop using the product:</a:t>
            </a:r>
            <a:endParaRPr sz="1200">
              <a:latin typeface="Montserrat"/>
              <a:ea typeface="Montserrat"/>
              <a:cs typeface="Montserrat"/>
              <a:sym typeface="Montserrat"/>
            </a:endParaRPr>
          </a:p>
          <a:p>
            <a:pPr indent="-304800" lvl="0" marL="457200" rtl="0" algn="l">
              <a:lnSpc>
                <a:spcPct val="115000"/>
              </a:lnSpc>
              <a:spcBef>
                <a:spcPts val="600"/>
              </a:spcBef>
              <a:spcAft>
                <a:spcPts val="0"/>
              </a:spcAft>
              <a:buSzPts val="1200"/>
              <a:buFont typeface="Montserrat"/>
              <a:buChar char="╺"/>
            </a:pPr>
            <a:r>
              <a:rPr lang="en" sz="1200">
                <a:latin typeface="Montserrat"/>
                <a:ea typeface="Montserrat"/>
                <a:cs typeface="Montserrat"/>
                <a:sym typeface="Montserrat"/>
              </a:rPr>
              <a:t>Event Type: Renew &gt; Initial Purchase</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n" sz="1200">
                <a:latin typeface="Montserrat"/>
                <a:ea typeface="Montserrat"/>
                <a:cs typeface="Montserrat"/>
                <a:sym typeface="Montserrat"/>
              </a:rPr>
              <a:t>Push Notification On</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n" sz="1200">
                <a:latin typeface="Montserrat"/>
                <a:ea typeface="Montserrat"/>
                <a:cs typeface="Montserrat"/>
                <a:sym typeface="Montserrat"/>
              </a:rPr>
              <a:t>Free Trial User</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n" sz="1200">
                <a:latin typeface="Montserrat"/>
                <a:ea typeface="Montserrat"/>
                <a:cs typeface="Montserrat"/>
                <a:sym typeface="Montserrat"/>
              </a:rPr>
              <a:t>User Type: Customer &gt; Others</a:t>
            </a:r>
            <a:endParaRPr sz="1200">
              <a:latin typeface="Montserrat"/>
              <a:ea typeface="Montserrat"/>
              <a:cs typeface="Montserrat"/>
              <a:sym typeface="Montserrat"/>
            </a:endParaRPr>
          </a:p>
          <a:p>
            <a:pPr indent="0" lvl="0" marL="0" rtl="0" algn="l">
              <a:spcBef>
                <a:spcPts val="600"/>
              </a:spcBef>
              <a:spcAft>
                <a:spcPts val="0"/>
              </a:spcAft>
              <a:buNone/>
            </a:pPr>
            <a:r>
              <a:rPr lang="en" sz="1200">
                <a:latin typeface="Montserrat"/>
                <a:ea typeface="Montserrat"/>
                <a:cs typeface="Montserrat"/>
                <a:sym typeface="Montserrat"/>
              </a:rPr>
              <a:t>Insights:</a:t>
            </a:r>
            <a:endParaRPr sz="1200">
              <a:latin typeface="Montserrat"/>
              <a:ea typeface="Montserrat"/>
              <a:cs typeface="Montserrat"/>
              <a:sym typeface="Montserrat"/>
            </a:endParaRPr>
          </a:p>
          <a:p>
            <a:pPr indent="-304800" lvl="0" marL="457200" rtl="0" algn="l">
              <a:spcBef>
                <a:spcPts val="600"/>
              </a:spcBef>
              <a:spcAft>
                <a:spcPts val="0"/>
              </a:spcAft>
              <a:buSzPts val="1200"/>
              <a:buFont typeface="Montserrat"/>
              <a:buChar char="╺"/>
            </a:pPr>
            <a:r>
              <a:rPr lang="en" sz="1200">
                <a:latin typeface="Montserrat"/>
                <a:ea typeface="Montserrat"/>
                <a:cs typeface="Montserrat"/>
                <a:sym typeface="Montserrat"/>
              </a:rPr>
              <a:t>To target more initial users, Rosetta Stone can have promotion and advertisement that specifically targets towards new customers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Provide a more customized content for subscribers who have notification on</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Free Trial User are more likely to become quitters but are also more likely to become a champion user once they subscribe the product </a:t>
            </a:r>
            <a:endParaRPr sz="1200">
              <a:latin typeface="Montserrat"/>
              <a:ea typeface="Montserrat"/>
              <a:cs typeface="Montserrat"/>
              <a:sym typeface="Montserrat"/>
            </a:endParaRPr>
          </a:p>
          <a:p>
            <a:pPr indent="-361950" lvl="1" marL="742950" rtl="0" algn="l">
              <a:spcBef>
                <a:spcPts val="0"/>
              </a:spcBef>
              <a:spcAft>
                <a:spcPts val="0"/>
              </a:spcAft>
              <a:buSzPts val="1200"/>
              <a:buFont typeface="Montserrat"/>
              <a:buChar char="-"/>
            </a:pPr>
            <a:r>
              <a:rPr lang="en" sz="1200">
                <a:latin typeface="Montserrat"/>
                <a:ea typeface="Montserrat"/>
                <a:cs typeface="Montserrat"/>
                <a:sym typeface="Montserrat"/>
              </a:rPr>
              <a:t>Improve the transition process between free trial and an actual subscription to increase the amount of potential champion users</a:t>
            </a:r>
            <a:endParaRPr sz="1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819150" y="49950"/>
            <a:ext cx="7505700" cy="95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700"/>
              <a:t>Additional Insights &amp; </a:t>
            </a:r>
            <a:r>
              <a:rPr lang="en" sz="3700"/>
              <a:t>Opportunities</a:t>
            </a:r>
            <a:r>
              <a:rPr lang="en" sz="3700"/>
              <a:t> </a:t>
            </a:r>
            <a:endParaRPr sz="3700"/>
          </a:p>
        </p:txBody>
      </p:sp>
      <p:sp>
        <p:nvSpPr>
          <p:cNvPr id="202" name="Google Shape;202;p29"/>
          <p:cNvSpPr txBox="1"/>
          <p:nvPr>
            <p:ph idx="1" type="body"/>
          </p:nvPr>
        </p:nvSpPr>
        <p:spPr>
          <a:xfrm>
            <a:off x="577200" y="1062450"/>
            <a:ext cx="5534100" cy="3776400"/>
          </a:xfrm>
          <a:prstGeom prst="rect">
            <a:avLst/>
          </a:prstGeom>
        </p:spPr>
        <p:txBody>
          <a:bodyPr anchorCtr="0" anchor="t" bIns="0" lIns="0" spcFirstLastPara="1" rIns="0" wrap="square" tIns="0">
            <a:noAutofit/>
          </a:bodyPr>
          <a:lstStyle/>
          <a:p>
            <a:pPr indent="-311150" lvl="0" marL="457200" rtl="0" algn="l">
              <a:spcBef>
                <a:spcPts val="600"/>
              </a:spcBef>
              <a:spcAft>
                <a:spcPts val="0"/>
              </a:spcAft>
              <a:buSzPts val="1300"/>
              <a:buFont typeface="Montserrat"/>
              <a:buChar char="╺"/>
            </a:pPr>
            <a:r>
              <a:rPr i="1" lang="en" sz="1300">
                <a:latin typeface="Montserrat"/>
                <a:ea typeface="Montserrat"/>
                <a:cs typeface="Montserrat"/>
                <a:sym typeface="Montserrat"/>
              </a:rPr>
              <a:t>Purpose</a:t>
            </a:r>
            <a:r>
              <a:rPr lang="en" sz="1300">
                <a:latin typeface="Montserrat"/>
                <a:ea typeface="Montserrat"/>
                <a:cs typeface="Montserrat"/>
                <a:sym typeface="Montserrat"/>
              </a:rPr>
              <a:t>: Explore and analyze optimized </a:t>
            </a:r>
            <a:r>
              <a:rPr lang="en" sz="1300" u="sng">
                <a:solidFill>
                  <a:schemeClr val="hlink"/>
                </a:solidFill>
                <a:latin typeface="Montserrat"/>
                <a:ea typeface="Montserrat"/>
                <a:cs typeface="Montserrat"/>
                <a:sym typeface="Montserrat"/>
                <a:hlinkClick r:id="rId3"/>
              </a:rPr>
              <a:t>iOS App</a:t>
            </a:r>
            <a:r>
              <a:rPr lang="en" sz="1300">
                <a:latin typeface="Montserrat"/>
                <a:ea typeface="Montserrat"/>
                <a:cs typeface="Montserrat"/>
                <a:sym typeface="Montserrat"/>
              </a:rPr>
              <a:t> impacts throughout different time periods</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i="1" lang="en" sz="1300">
                <a:latin typeface="Montserrat"/>
                <a:ea typeface="Montserrat"/>
                <a:cs typeface="Montserrat"/>
                <a:sym typeface="Montserrat"/>
              </a:rPr>
              <a:t>Methodology</a:t>
            </a:r>
            <a:endParaRPr i="1" sz="1300">
              <a:latin typeface="Montserrat"/>
              <a:ea typeface="Montserrat"/>
              <a:cs typeface="Montserrat"/>
              <a:sym typeface="Montserrat"/>
            </a:endParaRPr>
          </a:p>
          <a:p>
            <a:pPr indent="-368300" lvl="1" marL="742950" rtl="0" algn="l">
              <a:spcBef>
                <a:spcPts val="0"/>
              </a:spcBef>
              <a:spcAft>
                <a:spcPts val="0"/>
              </a:spcAft>
              <a:buSzPts val="1300"/>
              <a:buFont typeface="Montserrat"/>
              <a:buChar char="-"/>
            </a:pPr>
            <a:r>
              <a:rPr lang="en" sz="1300">
                <a:latin typeface="Montserrat"/>
                <a:ea typeface="Montserrat"/>
                <a:cs typeface="Montserrat"/>
                <a:sym typeface="Montserrat"/>
              </a:rPr>
              <a:t>Divide App users into time periods based on Subscription Start Date</a:t>
            </a:r>
            <a:endParaRPr sz="1300">
              <a:latin typeface="Montserrat"/>
              <a:ea typeface="Montserrat"/>
              <a:cs typeface="Montserrat"/>
              <a:sym typeface="Montserrat"/>
            </a:endParaRPr>
          </a:p>
          <a:p>
            <a:pPr indent="-311150" lvl="2" marL="1143000" rtl="0" algn="l">
              <a:spcBef>
                <a:spcPts val="0"/>
              </a:spcBef>
              <a:spcAft>
                <a:spcPts val="0"/>
              </a:spcAft>
              <a:buSzPts val="1300"/>
              <a:buFont typeface="Montserrat"/>
              <a:buChar char="⬞"/>
            </a:pPr>
            <a:r>
              <a:rPr lang="en" sz="1300">
                <a:latin typeface="Montserrat"/>
                <a:ea typeface="Montserrat"/>
                <a:cs typeface="Montserrat"/>
                <a:sym typeface="Montserrat"/>
              </a:rPr>
              <a:t>OldApp (10/1/18-1/30/19) - 4 months</a:t>
            </a:r>
            <a:endParaRPr sz="1300">
              <a:latin typeface="Montserrat"/>
              <a:ea typeface="Montserrat"/>
              <a:cs typeface="Montserrat"/>
              <a:sym typeface="Montserrat"/>
            </a:endParaRPr>
          </a:p>
          <a:p>
            <a:pPr indent="-311150" lvl="2" marL="1143000" rtl="0" algn="l">
              <a:spcBef>
                <a:spcPts val="0"/>
              </a:spcBef>
              <a:spcAft>
                <a:spcPts val="0"/>
              </a:spcAft>
              <a:buSzPts val="1300"/>
              <a:buFont typeface="Montserrat"/>
              <a:buChar char="⬞"/>
            </a:pPr>
            <a:r>
              <a:rPr lang="en" sz="1300">
                <a:latin typeface="Montserrat"/>
                <a:ea typeface="Montserrat"/>
                <a:cs typeface="Montserrat"/>
                <a:sym typeface="Montserrat"/>
              </a:rPr>
              <a:t>NewApp (1/31/19-5/31/19) - 4 months</a:t>
            </a:r>
            <a:endParaRPr sz="1300">
              <a:latin typeface="Montserrat"/>
              <a:ea typeface="Montserrat"/>
              <a:cs typeface="Montserrat"/>
              <a:sym typeface="Montserrat"/>
            </a:endParaRPr>
          </a:p>
          <a:p>
            <a:pPr indent="-311150" lvl="2" marL="1143000" rtl="0" algn="l">
              <a:spcBef>
                <a:spcPts val="0"/>
              </a:spcBef>
              <a:spcAft>
                <a:spcPts val="0"/>
              </a:spcAft>
              <a:buSzPts val="1300"/>
              <a:buFont typeface="Montserrat"/>
              <a:buChar char="⬞"/>
            </a:pPr>
            <a:r>
              <a:rPr lang="en" sz="1300">
                <a:latin typeface="Montserrat"/>
                <a:ea typeface="Montserrat"/>
                <a:cs typeface="Montserrat"/>
                <a:sym typeface="Montserrat"/>
              </a:rPr>
              <a:t>PreCovid1 (6/1/19-9/14/20) - 4.5 months</a:t>
            </a:r>
            <a:endParaRPr sz="1300">
              <a:latin typeface="Montserrat"/>
              <a:ea typeface="Montserrat"/>
              <a:cs typeface="Montserrat"/>
              <a:sym typeface="Montserrat"/>
            </a:endParaRPr>
          </a:p>
          <a:p>
            <a:pPr indent="-311150" lvl="2" marL="1143000" rtl="0" algn="l">
              <a:spcBef>
                <a:spcPts val="0"/>
              </a:spcBef>
              <a:spcAft>
                <a:spcPts val="0"/>
              </a:spcAft>
              <a:buSzPts val="1300"/>
              <a:buFont typeface="Montserrat"/>
              <a:buChar char="⬞"/>
            </a:pPr>
            <a:r>
              <a:rPr lang="en" sz="1300">
                <a:latin typeface="Montserrat"/>
                <a:ea typeface="Montserrat"/>
                <a:cs typeface="Montserrat"/>
                <a:sym typeface="Montserrat"/>
              </a:rPr>
              <a:t>PreCovid2 (9/15/20-2/29/20) - 4.5 months</a:t>
            </a:r>
            <a:endParaRPr sz="1300">
              <a:latin typeface="Montserrat"/>
              <a:ea typeface="Montserrat"/>
              <a:cs typeface="Montserrat"/>
              <a:sym typeface="Montserrat"/>
            </a:endParaRPr>
          </a:p>
          <a:p>
            <a:pPr indent="-311150" lvl="2" marL="1143000" rtl="0" algn="l">
              <a:spcBef>
                <a:spcPts val="0"/>
              </a:spcBef>
              <a:spcAft>
                <a:spcPts val="0"/>
              </a:spcAft>
              <a:buSzPts val="1300"/>
              <a:buFont typeface="Montserrat"/>
              <a:buChar char="⬞"/>
            </a:pPr>
            <a:r>
              <a:rPr lang="en" sz="1300">
                <a:latin typeface="Montserrat"/>
                <a:ea typeface="Montserrat"/>
                <a:cs typeface="Montserrat"/>
                <a:sym typeface="Montserrat"/>
              </a:rPr>
              <a:t>PostCovid (3/1/20-3/31/20) - 1 month</a:t>
            </a:r>
            <a:endParaRPr sz="1300">
              <a:latin typeface="Montserrat"/>
              <a:ea typeface="Montserrat"/>
              <a:cs typeface="Montserrat"/>
              <a:sym typeface="Montserrat"/>
            </a:endParaRPr>
          </a:p>
          <a:p>
            <a:pPr indent="-368300" lvl="1" marL="742950" rtl="0" algn="l">
              <a:spcBef>
                <a:spcPts val="0"/>
              </a:spcBef>
              <a:spcAft>
                <a:spcPts val="0"/>
              </a:spcAft>
              <a:buSzPts val="1300"/>
              <a:buFont typeface="Montserrat"/>
              <a:buChar char="-"/>
            </a:pPr>
            <a:r>
              <a:rPr lang="en" sz="1300">
                <a:latin typeface="Montserrat"/>
                <a:ea typeface="Montserrat"/>
                <a:cs typeface="Montserrat"/>
                <a:sym typeface="Montserrat"/>
              </a:rPr>
              <a:t>Use App Activity, Subscription, and other traits to identify new App’s effect</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i="1" lang="en" sz="1300">
                <a:latin typeface="Montserrat"/>
                <a:ea typeface="Montserrat"/>
                <a:cs typeface="Montserrat"/>
                <a:sym typeface="Montserrat"/>
              </a:rPr>
              <a:t>Insights </a:t>
            </a:r>
            <a:endParaRPr i="1" sz="1300">
              <a:latin typeface="Montserrat"/>
              <a:ea typeface="Montserrat"/>
              <a:cs typeface="Montserrat"/>
              <a:sym typeface="Montserrat"/>
            </a:endParaRPr>
          </a:p>
          <a:p>
            <a:pPr indent="-368300" lvl="1" marL="742950" rtl="0" algn="l">
              <a:spcBef>
                <a:spcPts val="0"/>
              </a:spcBef>
              <a:spcAft>
                <a:spcPts val="0"/>
              </a:spcAft>
              <a:buSzPts val="1300"/>
              <a:buFont typeface="Montserrat"/>
              <a:buChar char="-"/>
            </a:pPr>
            <a:r>
              <a:rPr lang="en" sz="1300">
                <a:latin typeface="Montserrat"/>
                <a:ea typeface="Montserrat"/>
                <a:cs typeface="Montserrat"/>
                <a:sym typeface="Montserrat"/>
              </a:rPr>
              <a:t>New App: more users with higher engagement </a:t>
            </a:r>
            <a:endParaRPr sz="1300">
              <a:latin typeface="Montserrat"/>
              <a:ea typeface="Montserrat"/>
              <a:cs typeface="Montserrat"/>
              <a:sym typeface="Montserrat"/>
            </a:endParaRPr>
          </a:p>
          <a:p>
            <a:pPr indent="-368300" lvl="1" marL="742950" rtl="0" algn="l">
              <a:spcBef>
                <a:spcPts val="0"/>
              </a:spcBef>
              <a:spcAft>
                <a:spcPts val="0"/>
              </a:spcAft>
              <a:buSzPts val="1300"/>
              <a:buFont typeface="Montserrat"/>
              <a:buChar char="-"/>
            </a:pPr>
            <a:r>
              <a:rPr lang="en" sz="1300">
                <a:latin typeface="Montserrat"/>
                <a:ea typeface="Montserrat"/>
                <a:cs typeface="Montserrat"/>
                <a:sym typeface="Montserrat"/>
              </a:rPr>
              <a:t>Spike in new users due to COVID </a:t>
            </a:r>
            <a:endParaRPr sz="1300">
              <a:latin typeface="Montserrat"/>
              <a:ea typeface="Montserrat"/>
              <a:cs typeface="Montserrat"/>
              <a:sym typeface="Montserrat"/>
            </a:endParaRPr>
          </a:p>
          <a:p>
            <a:pPr indent="-368300" lvl="1" marL="742950" rtl="0" algn="l">
              <a:spcBef>
                <a:spcPts val="0"/>
              </a:spcBef>
              <a:spcAft>
                <a:spcPts val="0"/>
              </a:spcAft>
              <a:buSzPts val="1300"/>
              <a:buFont typeface="Montserrat"/>
              <a:buChar char="-"/>
            </a:pPr>
            <a:r>
              <a:rPr lang="en" sz="1300">
                <a:latin typeface="Montserrat"/>
                <a:ea typeface="Montserrat"/>
                <a:cs typeface="Montserrat"/>
                <a:sym typeface="Montserrat"/>
              </a:rPr>
              <a:t>Continue to invest marketing, R&amp;D in App  </a:t>
            </a:r>
            <a:endParaRPr/>
          </a:p>
        </p:txBody>
      </p:sp>
      <p:pic>
        <p:nvPicPr>
          <p:cNvPr id="203" name="Google Shape;203;p29"/>
          <p:cNvPicPr preferRelativeResize="0"/>
          <p:nvPr/>
        </p:nvPicPr>
        <p:blipFill>
          <a:blip r:embed="rId4">
            <a:alphaModFix/>
          </a:blip>
          <a:stretch>
            <a:fillRect/>
          </a:stretch>
        </p:blipFill>
        <p:spPr>
          <a:xfrm>
            <a:off x="6568350" y="1003650"/>
            <a:ext cx="2050829" cy="3835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819150" y="-102450"/>
            <a:ext cx="7505700" cy="95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700"/>
              <a:t>Additional Insights &amp; Opportunities </a:t>
            </a:r>
            <a:endParaRPr sz="3700"/>
          </a:p>
        </p:txBody>
      </p:sp>
      <p:sp>
        <p:nvSpPr>
          <p:cNvPr id="209" name="Google Shape;209;p30"/>
          <p:cNvSpPr txBox="1"/>
          <p:nvPr>
            <p:ph idx="1" type="body"/>
          </p:nvPr>
        </p:nvSpPr>
        <p:spPr>
          <a:xfrm>
            <a:off x="2245475" y="943050"/>
            <a:ext cx="2326500" cy="3597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300">
                <a:latin typeface="Montserrat"/>
                <a:ea typeface="Montserrat"/>
                <a:cs typeface="Montserrat"/>
                <a:sym typeface="Montserrat"/>
              </a:rPr>
              <a:t>OldApp vs. NewApp</a:t>
            </a:r>
            <a:endParaRPr sz="1300">
              <a:latin typeface="Montserrat"/>
              <a:ea typeface="Montserrat"/>
              <a:cs typeface="Montserrat"/>
              <a:sym typeface="Montserrat"/>
            </a:endParaRPr>
          </a:p>
          <a:p>
            <a:pPr indent="-311150" lvl="0" marL="457200" rtl="0" algn="l">
              <a:spcBef>
                <a:spcPts val="600"/>
              </a:spcBef>
              <a:spcAft>
                <a:spcPts val="0"/>
              </a:spcAft>
              <a:buSzPts val="1300"/>
              <a:buFont typeface="Montserrat"/>
              <a:buChar char="╺"/>
            </a:pPr>
            <a:r>
              <a:rPr lang="en" sz="1300">
                <a:latin typeface="Montserrat"/>
                <a:ea typeface="Montserrat"/>
                <a:cs typeface="Montserrat"/>
                <a:sym typeface="Montserrat"/>
              </a:rPr>
              <a:t>Increased start, completion of lesson and overall engagement amongst App users </a:t>
            </a:r>
            <a:endParaRPr sz="1300">
              <a:latin typeface="Montserrat"/>
              <a:ea typeface="Montserrat"/>
              <a:cs typeface="Montserrat"/>
              <a:sym typeface="Montserrat"/>
            </a:endParaRPr>
          </a:p>
          <a:p>
            <a:pPr indent="0" lvl="0" marL="0" rtl="0" algn="l">
              <a:spcBef>
                <a:spcPts val="600"/>
              </a:spcBef>
              <a:spcAft>
                <a:spcPts val="0"/>
              </a:spcAft>
              <a:buNone/>
            </a:pPr>
            <a:r>
              <a:t/>
            </a:r>
            <a:endParaRPr sz="1300">
              <a:latin typeface="Montserrat"/>
              <a:ea typeface="Montserrat"/>
              <a:cs typeface="Montserrat"/>
              <a:sym typeface="Montserrat"/>
            </a:endParaRPr>
          </a:p>
          <a:p>
            <a:pPr indent="0" lvl="0" marL="0" rtl="0" algn="l">
              <a:spcBef>
                <a:spcPts val="600"/>
              </a:spcBef>
              <a:spcAft>
                <a:spcPts val="0"/>
              </a:spcAft>
              <a:buNone/>
            </a:pPr>
            <a:r>
              <a:rPr lang="en" sz="1300">
                <a:latin typeface="Montserrat"/>
                <a:ea typeface="Montserrat"/>
                <a:cs typeface="Montserrat"/>
                <a:sym typeface="Montserrat"/>
              </a:rPr>
              <a:t>PreCovid vs. PostCovid</a:t>
            </a:r>
            <a:endParaRPr sz="1300">
              <a:latin typeface="Montserrat"/>
              <a:ea typeface="Montserrat"/>
              <a:cs typeface="Montserrat"/>
              <a:sym typeface="Montserrat"/>
            </a:endParaRPr>
          </a:p>
          <a:p>
            <a:pPr indent="-311150" lvl="0" marL="457200" rtl="0" algn="l">
              <a:spcBef>
                <a:spcPts val="600"/>
              </a:spcBef>
              <a:spcAft>
                <a:spcPts val="0"/>
              </a:spcAft>
              <a:buSzPts val="1300"/>
              <a:buFont typeface="Montserrat"/>
              <a:buChar char="╺"/>
            </a:pPr>
            <a:r>
              <a:rPr lang="en" sz="1300">
                <a:latin typeface="Montserrat"/>
                <a:ea typeface="Montserrat"/>
                <a:cs typeface="Montserrat"/>
                <a:sym typeface="Montserrat"/>
              </a:rPr>
              <a:t>Spike in new users</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sz="1300">
                <a:latin typeface="Montserrat"/>
                <a:ea typeface="Montserrat"/>
                <a:cs typeface="Montserrat"/>
                <a:sym typeface="Montserrat"/>
              </a:rPr>
              <a:t>Decreasing/stagnant start, completion, engagement rates</a:t>
            </a:r>
            <a:endParaRPr sz="1300">
              <a:latin typeface="Montserrat"/>
              <a:ea typeface="Montserrat"/>
              <a:cs typeface="Montserrat"/>
              <a:sym typeface="Montserrat"/>
            </a:endParaRPr>
          </a:p>
        </p:txBody>
      </p:sp>
      <p:sp>
        <p:nvSpPr>
          <p:cNvPr id="210" name="Google Shape;210;p30"/>
          <p:cNvSpPr txBox="1"/>
          <p:nvPr>
            <p:ph idx="1" type="body"/>
          </p:nvPr>
        </p:nvSpPr>
        <p:spPr>
          <a:xfrm>
            <a:off x="6772250" y="1056563"/>
            <a:ext cx="2326500" cy="3597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300">
                <a:latin typeface="Montserrat"/>
                <a:ea typeface="Montserrat"/>
                <a:cs typeface="Montserrat"/>
                <a:sym typeface="Montserrat"/>
              </a:rPr>
              <a:t>Initial vs. Renewal</a:t>
            </a:r>
            <a:endParaRPr sz="1300">
              <a:latin typeface="Montserrat"/>
              <a:ea typeface="Montserrat"/>
              <a:cs typeface="Montserrat"/>
              <a:sym typeface="Montserrat"/>
            </a:endParaRPr>
          </a:p>
          <a:p>
            <a:pPr indent="-311150" lvl="0" marL="457200" rtl="0" algn="l">
              <a:spcBef>
                <a:spcPts val="600"/>
              </a:spcBef>
              <a:spcAft>
                <a:spcPts val="0"/>
              </a:spcAft>
              <a:buSzPts val="1300"/>
              <a:buFont typeface="Montserrat"/>
              <a:buChar char="╺"/>
            </a:pPr>
            <a:r>
              <a:rPr lang="en" sz="1300">
                <a:latin typeface="Montserrat"/>
                <a:ea typeface="Montserrat"/>
                <a:cs typeface="Montserrat"/>
                <a:sym typeface="Montserrat"/>
              </a:rPr>
              <a:t>Initial &gt; Renewal over time </a:t>
            </a:r>
            <a:endParaRPr sz="1300">
              <a:latin typeface="Montserrat"/>
              <a:ea typeface="Montserrat"/>
              <a:cs typeface="Montserrat"/>
              <a:sym typeface="Montserrat"/>
            </a:endParaRPr>
          </a:p>
          <a:p>
            <a:pPr indent="0" lvl="0" marL="0" rtl="0" algn="l">
              <a:spcBef>
                <a:spcPts val="600"/>
              </a:spcBef>
              <a:spcAft>
                <a:spcPts val="0"/>
              </a:spcAft>
              <a:buNone/>
            </a:pPr>
            <a:r>
              <a:t/>
            </a:r>
            <a:endParaRPr sz="1300">
              <a:latin typeface="Montserrat"/>
              <a:ea typeface="Montserrat"/>
              <a:cs typeface="Montserrat"/>
              <a:sym typeface="Montserrat"/>
            </a:endParaRPr>
          </a:p>
          <a:p>
            <a:pPr indent="0" lvl="0" marL="0" rtl="0" algn="l">
              <a:spcBef>
                <a:spcPts val="600"/>
              </a:spcBef>
              <a:spcAft>
                <a:spcPts val="0"/>
              </a:spcAft>
              <a:buNone/>
            </a:pPr>
            <a:r>
              <a:rPr lang="en" sz="1300">
                <a:latin typeface="Montserrat"/>
                <a:ea typeface="Montserrat"/>
                <a:cs typeface="Montserrat"/>
                <a:sym typeface="Montserrat"/>
              </a:rPr>
              <a:t>Lifetime vs. Limited</a:t>
            </a:r>
            <a:endParaRPr sz="1300">
              <a:latin typeface="Montserrat"/>
              <a:ea typeface="Montserrat"/>
              <a:cs typeface="Montserrat"/>
              <a:sym typeface="Montserrat"/>
            </a:endParaRPr>
          </a:p>
          <a:p>
            <a:pPr indent="-311150" lvl="0" marL="457200" rtl="0" algn="l">
              <a:spcBef>
                <a:spcPts val="600"/>
              </a:spcBef>
              <a:spcAft>
                <a:spcPts val="0"/>
              </a:spcAft>
              <a:buSzPts val="1300"/>
              <a:buFont typeface="Montserrat"/>
              <a:buChar char="╺"/>
            </a:pPr>
            <a:r>
              <a:rPr lang="en" sz="1300">
                <a:latin typeface="Montserrat"/>
                <a:ea typeface="Montserrat"/>
                <a:cs typeface="Montserrat"/>
                <a:sym typeface="Montserrat"/>
              </a:rPr>
              <a:t>Spike in new users</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sz="1300">
                <a:latin typeface="Montserrat"/>
                <a:ea typeface="Montserrat"/>
                <a:cs typeface="Montserrat"/>
                <a:sym typeface="Montserrat"/>
              </a:rPr>
              <a:t>Decreasing/stagnant start, completion, engagement rates</a:t>
            </a:r>
            <a:endParaRPr sz="1300">
              <a:latin typeface="Montserrat"/>
              <a:ea typeface="Montserrat"/>
              <a:cs typeface="Montserrat"/>
              <a:sym typeface="Montserrat"/>
            </a:endParaRPr>
          </a:p>
        </p:txBody>
      </p:sp>
      <p:pic>
        <p:nvPicPr>
          <p:cNvPr id="211" name="Google Shape;211;p30"/>
          <p:cNvPicPr preferRelativeResize="0"/>
          <p:nvPr/>
        </p:nvPicPr>
        <p:blipFill>
          <a:blip r:embed="rId3">
            <a:alphaModFix/>
          </a:blip>
          <a:stretch>
            <a:fillRect/>
          </a:stretch>
        </p:blipFill>
        <p:spPr>
          <a:xfrm>
            <a:off x="351125" y="851250"/>
            <a:ext cx="1670350" cy="4007926"/>
          </a:xfrm>
          <a:prstGeom prst="rect">
            <a:avLst/>
          </a:prstGeom>
          <a:noFill/>
          <a:ln>
            <a:noFill/>
          </a:ln>
        </p:spPr>
      </p:pic>
      <p:pic>
        <p:nvPicPr>
          <p:cNvPr id="212" name="Google Shape;212;p30"/>
          <p:cNvPicPr preferRelativeResize="0"/>
          <p:nvPr/>
        </p:nvPicPr>
        <p:blipFill>
          <a:blip r:embed="rId4">
            <a:alphaModFix/>
          </a:blip>
          <a:stretch>
            <a:fillRect/>
          </a:stretch>
        </p:blipFill>
        <p:spPr>
          <a:xfrm>
            <a:off x="4724375" y="1003650"/>
            <a:ext cx="1895475" cy="3714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819150" y="261775"/>
            <a:ext cx="7505700" cy="1035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800"/>
              <a:t>Key Takeaways TL;DL</a:t>
            </a:r>
            <a:endParaRPr sz="3800"/>
          </a:p>
          <a:p>
            <a:pPr indent="0" lvl="0" marL="0" rtl="0" algn="l">
              <a:spcBef>
                <a:spcPts val="0"/>
              </a:spcBef>
              <a:spcAft>
                <a:spcPts val="0"/>
              </a:spcAft>
              <a:buNone/>
            </a:pPr>
            <a:r>
              <a:rPr lang="en" sz="3800"/>
              <a:t>(Too long; didn’t listen)</a:t>
            </a:r>
            <a:endParaRPr sz="3800"/>
          </a:p>
        </p:txBody>
      </p:sp>
      <p:sp>
        <p:nvSpPr>
          <p:cNvPr id="218" name="Google Shape;218;p31"/>
          <p:cNvSpPr txBox="1"/>
          <p:nvPr>
            <p:ph idx="1" type="body"/>
          </p:nvPr>
        </p:nvSpPr>
        <p:spPr>
          <a:xfrm>
            <a:off x="819150" y="1420025"/>
            <a:ext cx="7505700" cy="3179700"/>
          </a:xfrm>
          <a:prstGeom prst="rect">
            <a:avLst/>
          </a:prstGeom>
        </p:spPr>
        <p:txBody>
          <a:bodyPr anchorCtr="0" anchor="t" bIns="0" lIns="0" spcFirstLastPara="1" rIns="0" wrap="square" tIns="0">
            <a:noAutofit/>
          </a:bodyPr>
          <a:lstStyle/>
          <a:p>
            <a:pPr indent="-323850" lvl="0" marL="457200" rtl="0" algn="l">
              <a:spcBef>
                <a:spcPts val="600"/>
              </a:spcBef>
              <a:spcAft>
                <a:spcPts val="0"/>
              </a:spcAft>
              <a:buClr>
                <a:schemeClr val="lt1"/>
              </a:buClr>
              <a:buSzPts val="1500"/>
              <a:buFont typeface="Montserrat"/>
              <a:buAutoNum type="arabicPeriod"/>
            </a:pPr>
            <a:r>
              <a:rPr lang="en" sz="1500">
                <a:latin typeface="Montserrat"/>
                <a:ea typeface="Montserrat"/>
                <a:cs typeface="Montserrat"/>
                <a:sym typeface="Montserrat"/>
              </a:rPr>
              <a:t>Offer special marketing promotions / </a:t>
            </a:r>
            <a:r>
              <a:rPr lang="en" sz="1500">
                <a:latin typeface="Montserrat"/>
                <a:ea typeface="Montserrat"/>
                <a:cs typeface="Montserrat"/>
                <a:sym typeface="Montserrat"/>
              </a:rPr>
              <a:t>campaigns</a:t>
            </a:r>
            <a:r>
              <a:rPr lang="en" sz="1500">
                <a:latin typeface="Montserrat"/>
                <a:ea typeface="Montserrat"/>
                <a:cs typeface="Montserrat"/>
                <a:sym typeface="Montserrat"/>
              </a:rPr>
              <a:t> to “Champion” customers and customers with similar traits to keep them engaged</a:t>
            </a:r>
            <a:endParaRPr sz="1500">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AutoNum type="arabicPeriod"/>
            </a:pPr>
            <a:r>
              <a:rPr lang="en" sz="1500">
                <a:latin typeface="Montserrat"/>
                <a:ea typeface="Montserrat"/>
                <a:cs typeface="Montserrat"/>
                <a:sym typeface="Montserrat"/>
              </a:rPr>
              <a:t>Segment 2 has the most potential for future purchases because they are limited subscriptions and have high interactivity rate</a:t>
            </a:r>
            <a:endParaRPr sz="1500">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AutoNum type="arabicPeriod"/>
            </a:pPr>
            <a:r>
              <a:rPr lang="en" sz="1500">
                <a:latin typeface="Montserrat"/>
                <a:ea typeface="Montserrat"/>
                <a:cs typeface="Montserrat"/>
                <a:sym typeface="Montserrat"/>
              </a:rPr>
              <a:t>Improve transition process between free trial and actual subscription (ex. Better advertising or reminder) to increase the amount of potential champion users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AutoNum type="arabicPeriod"/>
            </a:pP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AutoNum type="arabicPeriod"/>
            </a:pPr>
            <a:r>
              <a:rPr lang="en" sz="1500">
                <a:latin typeface="Montserrat"/>
                <a:ea typeface="Montserrat"/>
                <a:cs typeface="Montserrat"/>
                <a:sym typeface="Montserrat"/>
              </a:rPr>
              <a:t>The period immediately after the new App’s launch increased users and their engagements, but engagement fell until recent resurgence around COVID’s start. </a:t>
            </a:r>
            <a:endParaRPr sz="15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1188725" y="1028875"/>
            <a:ext cx="6766500" cy="1567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Exploration:</a:t>
            </a:r>
            <a:endParaRPr/>
          </a:p>
        </p:txBody>
      </p:sp>
      <p:sp>
        <p:nvSpPr>
          <p:cNvPr id="105" name="Google Shape;105;p18"/>
          <p:cNvSpPr txBox="1"/>
          <p:nvPr>
            <p:ph idx="1" type="body"/>
          </p:nvPr>
        </p:nvSpPr>
        <p:spPr>
          <a:xfrm>
            <a:off x="819150" y="2970400"/>
            <a:ext cx="7505700" cy="987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u="sng">
                <a:solidFill>
                  <a:schemeClr val="hlink"/>
                </a:solidFill>
                <a:hlinkClick r:id="rId3"/>
              </a:rPr>
              <a:t>https://app.powerbi.com/groups/me/reports/6ee47567-7d32-4d41-ae31-25ab749a7cfb/ReportSection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1644250" y="181250"/>
            <a:ext cx="8020500" cy="95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Most Valuable Subscribers</a:t>
            </a:r>
            <a:endParaRPr sz="4000"/>
          </a:p>
        </p:txBody>
      </p:sp>
      <p:sp>
        <p:nvSpPr>
          <p:cNvPr id="111" name="Google Shape;111;p19"/>
          <p:cNvSpPr txBox="1"/>
          <p:nvPr>
            <p:ph idx="1" type="body"/>
          </p:nvPr>
        </p:nvSpPr>
        <p:spPr>
          <a:xfrm>
            <a:off x="470750" y="1517350"/>
            <a:ext cx="5072700" cy="2943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i="1" lang="en" sz="900">
                <a:latin typeface="Montserrat"/>
                <a:ea typeface="Montserrat"/>
                <a:cs typeface="Montserrat"/>
                <a:sym typeface="Montserrat"/>
              </a:rPr>
              <a:t>O</a:t>
            </a:r>
            <a:r>
              <a:rPr i="1" lang="en" sz="1100">
                <a:latin typeface="Montserrat"/>
                <a:ea typeface="Montserrat"/>
                <a:cs typeface="Montserrat"/>
                <a:sym typeface="Montserrat"/>
              </a:rPr>
              <a:t>verall Goal:</a:t>
            </a:r>
            <a:r>
              <a:rPr lang="en" sz="1100">
                <a:latin typeface="Montserrat"/>
                <a:ea typeface="Montserrat"/>
                <a:cs typeface="Montserrat"/>
                <a:sym typeface="Montserrat"/>
              </a:rPr>
              <a:t> </a:t>
            </a:r>
            <a:endParaRPr sz="1100">
              <a:latin typeface="Montserrat"/>
              <a:ea typeface="Montserrat"/>
              <a:cs typeface="Montserrat"/>
              <a:sym typeface="Montserrat"/>
            </a:endParaRPr>
          </a:p>
          <a:p>
            <a:pPr indent="-298450" lvl="0" marL="457200" rtl="0" algn="l">
              <a:spcBef>
                <a:spcPts val="600"/>
              </a:spcBef>
              <a:spcAft>
                <a:spcPts val="0"/>
              </a:spcAft>
              <a:buSzPts val="1100"/>
              <a:buFont typeface="Montserrat"/>
              <a:buChar char="╺"/>
            </a:pPr>
            <a:r>
              <a:rPr lang="en" sz="1100">
                <a:latin typeface="Montserrat"/>
                <a:ea typeface="Montserrat"/>
                <a:cs typeface="Montserrat"/>
                <a:sym typeface="Montserrat"/>
              </a:rPr>
              <a:t>Identify our top percentile customers </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Identify</a:t>
            </a:r>
            <a:r>
              <a:rPr lang="en" sz="1100">
                <a:latin typeface="Montserrat"/>
                <a:ea typeface="Montserrat"/>
                <a:cs typeface="Montserrat"/>
                <a:sym typeface="Montserrat"/>
              </a:rPr>
              <a:t> alike characteristics with top customers</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Translate into business actions</a:t>
            </a:r>
            <a:endParaRPr sz="1100">
              <a:latin typeface="Montserrat"/>
              <a:ea typeface="Montserrat"/>
              <a:cs typeface="Montserrat"/>
              <a:sym typeface="Montserrat"/>
            </a:endParaRPr>
          </a:p>
          <a:p>
            <a:pPr indent="0" lvl="0" marL="0" rtl="0" algn="l">
              <a:spcBef>
                <a:spcPts val="600"/>
              </a:spcBef>
              <a:spcAft>
                <a:spcPts val="0"/>
              </a:spcAft>
              <a:buNone/>
            </a:pPr>
            <a:r>
              <a:rPr i="1" lang="en" sz="1100">
                <a:latin typeface="Montserrat"/>
                <a:ea typeface="Montserrat"/>
                <a:cs typeface="Montserrat"/>
                <a:sym typeface="Montserrat"/>
              </a:rPr>
              <a:t>Methodology:</a:t>
            </a:r>
            <a:endParaRPr i="1" sz="1100">
              <a:latin typeface="Montserrat"/>
              <a:ea typeface="Montserrat"/>
              <a:cs typeface="Montserrat"/>
              <a:sym typeface="Montserrat"/>
            </a:endParaRPr>
          </a:p>
          <a:p>
            <a:pPr indent="-298450" lvl="0" marL="457200" rtl="0" algn="l">
              <a:spcBef>
                <a:spcPts val="600"/>
              </a:spcBef>
              <a:spcAft>
                <a:spcPts val="0"/>
              </a:spcAft>
              <a:buSzPts val="1100"/>
              <a:buFont typeface="Montserrat"/>
              <a:buChar char="╺"/>
            </a:pPr>
            <a:r>
              <a:rPr lang="en" sz="1100">
                <a:latin typeface="Montserrat"/>
                <a:ea typeface="Montserrat"/>
                <a:cs typeface="Montserrat"/>
                <a:sym typeface="Montserrat"/>
              </a:rPr>
              <a:t>Divide up the following categories as </a:t>
            </a:r>
            <a:r>
              <a:rPr lang="en" sz="1100">
                <a:latin typeface="Montserrat"/>
                <a:ea typeface="Montserrat"/>
                <a:cs typeface="Montserrat"/>
                <a:sym typeface="Montserrat"/>
              </a:rPr>
              <a:t>percentiles</a:t>
            </a:r>
            <a:r>
              <a:rPr lang="en" sz="1100">
                <a:latin typeface="Montserrat"/>
                <a:ea typeface="Montserrat"/>
                <a:cs typeface="Montserrat"/>
                <a:sym typeface="Montserrat"/>
              </a:rPr>
              <a:t> then score each value</a:t>
            </a:r>
            <a:endParaRPr sz="1100">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en" sz="1100">
                <a:latin typeface="Montserrat"/>
                <a:ea typeface="Montserrat"/>
                <a:cs typeface="Montserrat"/>
                <a:sym typeface="Montserrat"/>
              </a:rPr>
              <a:t>Duration (difference of subscription end and start date)</a:t>
            </a:r>
            <a:endParaRPr sz="1100">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en" sz="1100">
                <a:latin typeface="Montserrat"/>
                <a:ea typeface="Montserrat"/>
                <a:cs typeface="Montserrat"/>
                <a:sym typeface="Montserrat"/>
              </a:rPr>
              <a:t>Push Notifications</a:t>
            </a:r>
            <a:endParaRPr sz="1100">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en" sz="1100">
                <a:latin typeface="Montserrat"/>
                <a:ea typeface="Montserrat"/>
                <a:cs typeface="Montserrat"/>
                <a:sym typeface="Montserrat"/>
              </a:rPr>
              <a:t>Open Rate (percentage of emails opened from Rosetta)</a:t>
            </a:r>
            <a:endParaRPr sz="1100">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en" sz="1100">
                <a:latin typeface="Montserrat"/>
                <a:ea typeface="Montserrat"/>
                <a:cs typeface="Montserrat"/>
                <a:sym typeface="Montserrat"/>
              </a:rPr>
              <a:t>App Launch Count</a:t>
            </a:r>
            <a:endParaRPr sz="1100">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en" sz="1100">
                <a:latin typeface="Montserrat"/>
                <a:ea typeface="Montserrat"/>
                <a:cs typeface="Montserrat"/>
                <a:sym typeface="Montserrat"/>
              </a:rPr>
              <a:t>Completion Count (number of times course was completed)</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Aggregate the categories from a total score from 0-5</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Label customers as </a:t>
            </a:r>
            <a:r>
              <a:rPr b="1" lang="en" sz="1100">
                <a:latin typeface="Montserrat"/>
                <a:ea typeface="Montserrat"/>
                <a:cs typeface="Montserrat"/>
                <a:sym typeface="Montserrat"/>
              </a:rPr>
              <a:t>“Champions”</a:t>
            </a:r>
            <a:r>
              <a:rPr lang="en" sz="1100">
                <a:latin typeface="Montserrat"/>
                <a:ea typeface="Montserrat"/>
                <a:cs typeface="Montserrat"/>
                <a:sym typeface="Montserrat"/>
              </a:rPr>
              <a:t> or high value if score ranged from 4-5</a:t>
            </a:r>
            <a:endParaRPr sz="1100">
              <a:latin typeface="Montserrat"/>
              <a:ea typeface="Montserrat"/>
              <a:cs typeface="Montserrat"/>
              <a:sym typeface="Montserrat"/>
            </a:endParaRPr>
          </a:p>
          <a:p>
            <a:pPr indent="0" lvl="0" marL="0" rtl="0" algn="l">
              <a:spcBef>
                <a:spcPts val="600"/>
              </a:spcBef>
              <a:spcAft>
                <a:spcPts val="0"/>
              </a:spcAft>
              <a:buNone/>
            </a:pPr>
            <a:r>
              <a:t/>
            </a:r>
            <a:endParaRPr sz="1000"/>
          </a:p>
        </p:txBody>
      </p:sp>
      <p:cxnSp>
        <p:nvCxnSpPr>
          <p:cNvPr id="112" name="Google Shape;112;p19"/>
          <p:cNvCxnSpPr/>
          <p:nvPr/>
        </p:nvCxnSpPr>
        <p:spPr>
          <a:xfrm>
            <a:off x="5646700" y="1547875"/>
            <a:ext cx="15600" cy="3151800"/>
          </a:xfrm>
          <a:prstGeom prst="straightConnector1">
            <a:avLst/>
          </a:prstGeom>
          <a:noFill/>
          <a:ln cap="flat" cmpd="sng" w="9525">
            <a:solidFill>
              <a:schemeClr val="dk2"/>
            </a:solidFill>
            <a:prstDash val="solid"/>
            <a:round/>
            <a:headEnd len="med" w="med" type="none"/>
            <a:tailEnd len="med" w="med" type="none"/>
          </a:ln>
        </p:spPr>
      </p:cxnSp>
      <p:pic>
        <p:nvPicPr>
          <p:cNvPr id="113" name="Google Shape;113;p19"/>
          <p:cNvPicPr preferRelativeResize="0"/>
          <p:nvPr/>
        </p:nvPicPr>
        <p:blipFill>
          <a:blip r:embed="rId3">
            <a:alphaModFix/>
          </a:blip>
          <a:stretch>
            <a:fillRect/>
          </a:stretch>
        </p:blipFill>
        <p:spPr>
          <a:xfrm>
            <a:off x="5943825" y="2280799"/>
            <a:ext cx="2749150" cy="1685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427650" y="300250"/>
            <a:ext cx="8288700" cy="95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Most Valuable Subscribers Insights </a:t>
            </a:r>
            <a:endParaRPr sz="4000"/>
          </a:p>
        </p:txBody>
      </p:sp>
      <p:pic>
        <p:nvPicPr>
          <p:cNvPr id="119" name="Google Shape;119;p20"/>
          <p:cNvPicPr preferRelativeResize="0"/>
          <p:nvPr/>
        </p:nvPicPr>
        <p:blipFill rotWithShape="1">
          <a:blip r:embed="rId3">
            <a:alphaModFix/>
          </a:blip>
          <a:srcRect b="3418" l="2685" r="26837" t="0"/>
          <a:stretch/>
        </p:blipFill>
        <p:spPr>
          <a:xfrm>
            <a:off x="819150" y="1813775"/>
            <a:ext cx="3752851" cy="1885950"/>
          </a:xfrm>
          <a:prstGeom prst="rect">
            <a:avLst/>
          </a:prstGeom>
          <a:noFill/>
          <a:ln>
            <a:noFill/>
          </a:ln>
        </p:spPr>
      </p:pic>
      <p:sp>
        <p:nvSpPr>
          <p:cNvPr id="120" name="Google Shape;120;p20"/>
          <p:cNvSpPr/>
          <p:nvPr/>
        </p:nvSpPr>
        <p:spPr>
          <a:xfrm>
            <a:off x="1568875" y="2996250"/>
            <a:ext cx="2893800" cy="12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1568875" y="3268925"/>
            <a:ext cx="2893800" cy="12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1568875" y="2572350"/>
            <a:ext cx="2893800" cy="12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txBox="1"/>
          <p:nvPr/>
        </p:nvSpPr>
        <p:spPr>
          <a:xfrm>
            <a:off x="5214275" y="1603050"/>
            <a:ext cx="3358200" cy="20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1"/>
                </a:solidFill>
                <a:latin typeface="Montserrat"/>
                <a:ea typeface="Montserrat"/>
                <a:cs typeface="Montserrat"/>
                <a:sym typeface="Montserrat"/>
              </a:rPr>
              <a:t>Interpretation</a:t>
            </a:r>
            <a:r>
              <a:rPr i="1" lang="en">
                <a:solidFill>
                  <a:schemeClr val="lt1"/>
                </a:solidFill>
                <a:latin typeface="Montserrat"/>
                <a:ea typeface="Montserrat"/>
                <a:cs typeface="Montserrat"/>
                <a:sym typeface="Montserrat"/>
              </a:rPr>
              <a:t>:</a:t>
            </a:r>
            <a:endParaRPr i="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solidFill>
                  <a:schemeClr val="lt1"/>
                </a:solidFill>
                <a:latin typeface="Montserrat"/>
                <a:ea typeface="Montserrat"/>
                <a:cs typeface="Montserrat"/>
                <a:sym typeface="Montserrat"/>
              </a:rPr>
              <a:t>If user is had a free trial, they are 60% more likely to be a champion customer </a:t>
            </a:r>
            <a:endParaRPr sz="11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sz="1100">
              <a:solidFill>
                <a:schemeClr val="lt1"/>
              </a:solidFill>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solidFill>
                  <a:schemeClr val="lt1"/>
                </a:solidFill>
                <a:latin typeface="Montserrat"/>
                <a:ea typeface="Montserrat"/>
                <a:cs typeface="Montserrat"/>
                <a:sym typeface="Montserrat"/>
              </a:rPr>
              <a:t>If user have auto renew on, they are 98% more likely to be a champion customer </a:t>
            </a:r>
            <a:endParaRPr sz="11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lt1"/>
              </a:solidFill>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solidFill>
                  <a:schemeClr val="lt1"/>
                </a:solidFill>
                <a:latin typeface="Montserrat"/>
                <a:ea typeface="Montserrat"/>
                <a:cs typeface="Montserrat"/>
                <a:sym typeface="Montserrat"/>
              </a:rPr>
              <a:t>If user type is a consumer, they are 66% more likely to be a champion customer </a:t>
            </a:r>
            <a:endParaRPr sz="11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lt1"/>
              </a:solidFill>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solidFill>
                  <a:schemeClr val="lt1"/>
                </a:solidFill>
                <a:latin typeface="Montserrat"/>
                <a:ea typeface="Montserrat"/>
                <a:cs typeface="Montserrat"/>
                <a:sym typeface="Montserrat"/>
              </a:rPr>
              <a:t>Using these traits to mold future champion customers</a:t>
            </a:r>
            <a:endParaRPr sz="11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p>
            <a:pPr indent="0" lvl="0" marL="45720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45720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24" name="Google Shape;124;p20"/>
          <p:cNvSpPr/>
          <p:nvPr/>
        </p:nvSpPr>
        <p:spPr>
          <a:xfrm>
            <a:off x="4768475" y="2692650"/>
            <a:ext cx="566100" cy="22230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819150" y="144600"/>
            <a:ext cx="7505700" cy="95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t>Most Valuable Subscribers/Business Actions</a:t>
            </a:r>
            <a:endParaRPr sz="3000"/>
          </a:p>
        </p:txBody>
      </p:sp>
      <p:sp>
        <p:nvSpPr>
          <p:cNvPr id="130" name="Google Shape;130;p21"/>
          <p:cNvSpPr txBox="1"/>
          <p:nvPr>
            <p:ph idx="1" type="body"/>
          </p:nvPr>
        </p:nvSpPr>
        <p:spPr>
          <a:xfrm>
            <a:off x="720100" y="1541200"/>
            <a:ext cx="4637400" cy="2943300"/>
          </a:xfrm>
          <a:prstGeom prst="rect">
            <a:avLst/>
          </a:prstGeom>
        </p:spPr>
        <p:txBody>
          <a:bodyPr anchorCtr="0" anchor="t" bIns="0" lIns="0" spcFirstLastPara="1" rIns="0" wrap="square" tIns="0">
            <a:noAutofit/>
          </a:bodyPr>
          <a:lstStyle/>
          <a:p>
            <a:pPr indent="-311150" lvl="0" marL="457200" rtl="0" algn="l">
              <a:spcBef>
                <a:spcPts val="600"/>
              </a:spcBef>
              <a:spcAft>
                <a:spcPts val="0"/>
              </a:spcAft>
              <a:buSzPts val="1300"/>
              <a:buFont typeface="Montserrat"/>
              <a:buChar char="╺"/>
            </a:pPr>
            <a:r>
              <a:rPr i="1" lang="en" sz="1300">
                <a:latin typeface="Montserrat"/>
                <a:ea typeface="Montserrat"/>
                <a:cs typeface="Montserrat"/>
                <a:sym typeface="Montserrat"/>
              </a:rPr>
              <a:t>Purpose</a:t>
            </a:r>
            <a:r>
              <a:rPr lang="en" sz="1300">
                <a:latin typeface="Montserrat"/>
                <a:ea typeface="Montserrat"/>
                <a:cs typeface="Montserrat"/>
                <a:sym typeface="Montserrat"/>
              </a:rPr>
              <a:t>: To keep our highly valued customers engaged and content with the service to avoid churn</a:t>
            </a:r>
            <a:endParaRPr sz="1300">
              <a:latin typeface="Montserrat"/>
              <a:ea typeface="Montserrat"/>
              <a:cs typeface="Montserrat"/>
              <a:sym typeface="Montserrat"/>
            </a:endParaRPr>
          </a:p>
          <a:p>
            <a:pPr indent="0" lvl="0" marL="457200" rtl="0" algn="l">
              <a:spcBef>
                <a:spcPts val="600"/>
              </a:spcBef>
              <a:spcAft>
                <a:spcPts val="0"/>
              </a:spcAft>
              <a:buNone/>
            </a:pPr>
            <a:r>
              <a:t/>
            </a:r>
            <a:endParaRPr sz="1300">
              <a:latin typeface="Montserrat"/>
              <a:ea typeface="Montserrat"/>
              <a:cs typeface="Montserrat"/>
              <a:sym typeface="Montserrat"/>
            </a:endParaRPr>
          </a:p>
          <a:p>
            <a:pPr indent="-311150" lvl="0" marL="457200" rtl="0" algn="l">
              <a:spcBef>
                <a:spcPts val="600"/>
              </a:spcBef>
              <a:spcAft>
                <a:spcPts val="0"/>
              </a:spcAft>
              <a:buSzPts val="1300"/>
              <a:buFont typeface="Montserrat"/>
              <a:buChar char="╺"/>
            </a:pPr>
            <a:r>
              <a:rPr i="1" lang="en" sz="1300">
                <a:latin typeface="Montserrat"/>
                <a:ea typeface="Montserrat"/>
                <a:cs typeface="Montserrat"/>
                <a:sym typeface="Montserrat"/>
              </a:rPr>
              <a:t>Utilizing marketing campaigns / promotions specific to champions</a:t>
            </a:r>
            <a:r>
              <a:rPr lang="en" sz="1300">
                <a:latin typeface="Montserrat"/>
                <a:ea typeface="Montserrat"/>
                <a:cs typeface="Montserrat"/>
                <a:sym typeface="Montserrat"/>
              </a:rPr>
              <a:t>:</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en" sz="1300">
                <a:latin typeface="Montserrat"/>
                <a:ea typeface="Montserrat"/>
                <a:cs typeface="Montserrat"/>
                <a:sym typeface="Montserrat"/>
              </a:rPr>
              <a:t>Offer a finite amount of free live tutoring sessions for highly valued customers</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en" sz="1300">
                <a:latin typeface="Montserrat"/>
                <a:ea typeface="Montserrat"/>
                <a:cs typeface="Montserrat"/>
                <a:sym typeface="Montserrat"/>
              </a:rPr>
              <a:t>Refer a friend for one free Language-course</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en" sz="1300">
                <a:latin typeface="Montserrat"/>
                <a:ea typeface="Montserrat"/>
                <a:cs typeface="Montserrat"/>
                <a:sym typeface="Montserrat"/>
              </a:rPr>
              <a:t>Special discounts for multiple Language plans</a:t>
            </a:r>
            <a:endParaRPr>
              <a:latin typeface="Montserrat"/>
              <a:ea typeface="Montserrat"/>
              <a:cs typeface="Montserrat"/>
              <a:sym typeface="Montserrat"/>
            </a:endParaRPr>
          </a:p>
          <a:p>
            <a:pPr indent="0" lvl="0" marL="0" rtl="0" algn="l">
              <a:spcBef>
                <a:spcPts val="600"/>
              </a:spcBef>
              <a:spcAft>
                <a:spcPts val="0"/>
              </a:spcAft>
              <a:buNone/>
            </a:pPr>
            <a:r>
              <a:t/>
            </a:r>
            <a:endParaRPr>
              <a:latin typeface="Montserrat"/>
              <a:ea typeface="Montserrat"/>
              <a:cs typeface="Montserrat"/>
              <a:sym typeface="Montserrat"/>
            </a:endParaRPr>
          </a:p>
          <a:p>
            <a:pPr indent="0" lvl="0" marL="742950" rtl="0" algn="l">
              <a:spcBef>
                <a:spcPts val="600"/>
              </a:spcBef>
              <a:spcAft>
                <a:spcPts val="0"/>
              </a:spcAft>
              <a:buNone/>
            </a:pPr>
            <a:r>
              <a:t/>
            </a:r>
            <a:endParaRPr>
              <a:latin typeface="Montserrat"/>
              <a:ea typeface="Montserrat"/>
              <a:cs typeface="Montserrat"/>
              <a:sym typeface="Montserrat"/>
            </a:endParaRPr>
          </a:p>
          <a:p>
            <a:pPr indent="0" lvl="0" marL="0" rtl="0" algn="l">
              <a:spcBef>
                <a:spcPts val="600"/>
              </a:spcBef>
              <a:spcAft>
                <a:spcPts val="0"/>
              </a:spcAft>
              <a:buNone/>
            </a:pPr>
            <a:r>
              <a:t/>
            </a:r>
            <a:endParaRPr>
              <a:latin typeface="Montserrat"/>
              <a:ea typeface="Montserrat"/>
              <a:cs typeface="Montserrat"/>
              <a:sym typeface="Montserrat"/>
            </a:endParaRPr>
          </a:p>
        </p:txBody>
      </p:sp>
      <p:pic>
        <p:nvPicPr>
          <p:cNvPr id="131" name="Google Shape;131;p21"/>
          <p:cNvPicPr preferRelativeResize="0"/>
          <p:nvPr/>
        </p:nvPicPr>
        <p:blipFill>
          <a:blip r:embed="rId3">
            <a:alphaModFix/>
          </a:blip>
          <a:stretch>
            <a:fillRect/>
          </a:stretch>
        </p:blipFill>
        <p:spPr>
          <a:xfrm>
            <a:off x="5640050" y="1938500"/>
            <a:ext cx="2957924" cy="1843900"/>
          </a:xfrm>
          <a:prstGeom prst="rect">
            <a:avLst/>
          </a:prstGeom>
          <a:noFill/>
          <a:ln>
            <a:noFill/>
          </a:ln>
        </p:spPr>
      </p:pic>
      <p:pic>
        <p:nvPicPr>
          <p:cNvPr id="132" name="Google Shape;132;p21"/>
          <p:cNvPicPr preferRelativeResize="0"/>
          <p:nvPr/>
        </p:nvPicPr>
        <p:blipFill>
          <a:blip r:embed="rId4">
            <a:alphaModFix/>
          </a:blip>
          <a:stretch>
            <a:fillRect/>
          </a:stretch>
        </p:blipFill>
        <p:spPr>
          <a:xfrm>
            <a:off x="6032875" y="2000175"/>
            <a:ext cx="496800" cy="49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2060550" y="303400"/>
            <a:ext cx="5022900" cy="620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Subscriber Segments</a:t>
            </a:r>
            <a:endParaRPr sz="4000"/>
          </a:p>
        </p:txBody>
      </p:sp>
      <p:sp>
        <p:nvSpPr>
          <p:cNvPr id="138" name="Google Shape;138;p22"/>
          <p:cNvSpPr txBox="1"/>
          <p:nvPr>
            <p:ph idx="1" type="body"/>
          </p:nvPr>
        </p:nvSpPr>
        <p:spPr>
          <a:xfrm>
            <a:off x="599725" y="1495400"/>
            <a:ext cx="3519000" cy="2943300"/>
          </a:xfrm>
          <a:prstGeom prst="rect">
            <a:avLst/>
          </a:prstGeom>
        </p:spPr>
        <p:txBody>
          <a:bodyPr anchorCtr="0" anchor="t" bIns="0" lIns="0" spcFirstLastPara="1" rIns="0" wrap="square" tIns="0">
            <a:noAutofit/>
          </a:bodyPr>
          <a:lstStyle/>
          <a:p>
            <a:pPr indent="-311150" lvl="0" marL="457200" rtl="0" algn="l">
              <a:spcBef>
                <a:spcPts val="600"/>
              </a:spcBef>
              <a:spcAft>
                <a:spcPts val="0"/>
              </a:spcAft>
              <a:buSzPts val="1300"/>
              <a:buFont typeface="Montserrat"/>
              <a:buChar char="╺"/>
            </a:pPr>
            <a:r>
              <a:rPr lang="en" sz="1300">
                <a:latin typeface="Montserrat"/>
                <a:ea typeface="Montserrat"/>
                <a:cs typeface="Montserrat"/>
                <a:sym typeface="Montserrat"/>
              </a:rPr>
              <a:t>Performed K-Means Clustering to create 4 segments</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sz="1300">
                <a:latin typeface="Montserrat"/>
                <a:ea typeface="Montserrat"/>
                <a:cs typeface="Montserrat"/>
                <a:sym typeface="Montserrat"/>
              </a:rPr>
              <a:t>Graphed out each variables to analyze characteristics of segments</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sz="1300">
                <a:latin typeface="Montserrat"/>
                <a:ea typeface="Montserrat"/>
                <a:cs typeface="Montserrat"/>
                <a:sym typeface="Montserrat"/>
              </a:rPr>
              <a:t>Number of Consumers</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en" sz="1300">
                <a:latin typeface="Montserrat"/>
                <a:ea typeface="Montserrat"/>
                <a:cs typeface="Montserrat"/>
                <a:sym typeface="Montserrat"/>
              </a:rPr>
              <a:t>Segment 0:  2358</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en" sz="1300">
                <a:latin typeface="Montserrat"/>
                <a:ea typeface="Montserrat"/>
                <a:cs typeface="Montserrat"/>
                <a:sym typeface="Montserrat"/>
              </a:rPr>
              <a:t>Segment 1:  8540</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en" sz="1300">
                <a:latin typeface="Montserrat"/>
                <a:ea typeface="Montserrat"/>
                <a:cs typeface="Montserrat"/>
                <a:sym typeface="Montserrat"/>
              </a:rPr>
              <a:t>Segment 2: 11403</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en" sz="1300">
                <a:latin typeface="Montserrat"/>
                <a:ea typeface="Montserrat"/>
                <a:cs typeface="Montserrat"/>
                <a:sym typeface="Montserrat"/>
              </a:rPr>
              <a:t>Segment</a:t>
            </a:r>
            <a:r>
              <a:rPr lang="en" sz="1300">
                <a:latin typeface="Montserrat"/>
                <a:ea typeface="Montserrat"/>
                <a:cs typeface="Montserrat"/>
                <a:sym typeface="Montserrat"/>
              </a:rPr>
              <a:t> 3: 2990</a:t>
            </a:r>
            <a:endParaRPr sz="1300">
              <a:latin typeface="Montserrat"/>
              <a:ea typeface="Montserrat"/>
              <a:cs typeface="Montserrat"/>
              <a:sym typeface="Montserrat"/>
            </a:endParaRPr>
          </a:p>
        </p:txBody>
      </p:sp>
      <p:pic>
        <p:nvPicPr>
          <p:cNvPr id="139" name="Google Shape;139;p22"/>
          <p:cNvPicPr preferRelativeResize="0"/>
          <p:nvPr/>
        </p:nvPicPr>
        <p:blipFill>
          <a:blip r:embed="rId3">
            <a:alphaModFix/>
          </a:blip>
          <a:stretch>
            <a:fillRect/>
          </a:stretch>
        </p:blipFill>
        <p:spPr>
          <a:xfrm>
            <a:off x="4160700" y="1709750"/>
            <a:ext cx="4857750" cy="251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41550" y="303400"/>
            <a:ext cx="8237700" cy="620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Understanding Each Segment</a:t>
            </a:r>
            <a:endParaRPr sz="4000"/>
          </a:p>
        </p:txBody>
      </p:sp>
      <p:sp>
        <p:nvSpPr>
          <p:cNvPr id="145" name="Google Shape;145;p23"/>
          <p:cNvSpPr txBox="1"/>
          <p:nvPr>
            <p:ph idx="1" type="body"/>
          </p:nvPr>
        </p:nvSpPr>
        <p:spPr>
          <a:xfrm>
            <a:off x="599725" y="1495400"/>
            <a:ext cx="3519000" cy="2943300"/>
          </a:xfrm>
          <a:prstGeom prst="rect">
            <a:avLst/>
          </a:prstGeom>
        </p:spPr>
        <p:txBody>
          <a:bodyPr anchorCtr="0" anchor="t" bIns="0" lIns="0" spcFirstLastPara="1" rIns="0" wrap="square" tIns="0">
            <a:noAutofit/>
          </a:bodyPr>
          <a:lstStyle/>
          <a:p>
            <a:pPr indent="-311150" lvl="0" marL="457200" rtl="0" algn="l">
              <a:spcBef>
                <a:spcPts val="600"/>
              </a:spcBef>
              <a:spcAft>
                <a:spcPts val="0"/>
              </a:spcAft>
              <a:buSzPts val="1300"/>
              <a:buFont typeface="Montserrat"/>
              <a:buChar char="╺"/>
            </a:pPr>
            <a:r>
              <a:rPr i="1" lang="en" sz="1300">
                <a:latin typeface="Montserrat"/>
                <a:ea typeface="Montserrat"/>
                <a:cs typeface="Montserrat"/>
                <a:sym typeface="Montserrat"/>
              </a:rPr>
              <a:t>Segment 0:</a:t>
            </a:r>
            <a:r>
              <a:rPr lang="en" sz="1300">
                <a:latin typeface="Montserrat"/>
                <a:ea typeface="Montserrat"/>
                <a:cs typeface="Montserrat"/>
                <a:sym typeface="Montserrat"/>
              </a:rPr>
              <a:t> Non-Western, Lifetime Subscribers, Not very Involved</a:t>
            </a:r>
            <a:endParaRPr sz="1300">
              <a:latin typeface="Montserrat"/>
              <a:ea typeface="Montserrat"/>
              <a:cs typeface="Montserrat"/>
              <a:sym typeface="Montserrat"/>
            </a:endParaRPr>
          </a:p>
          <a:p>
            <a:pPr indent="0" lvl="0" marL="0" rtl="0" algn="l">
              <a:spcBef>
                <a:spcPts val="600"/>
              </a:spcBef>
              <a:spcAft>
                <a:spcPts val="0"/>
              </a:spcAft>
              <a:buNone/>
            </a:pPr>
            <a:r>
              <a:t/>
            </a:r>
            <a:endParaRPr sz="1300">
              <a:latin typeface="Montserrat"/>
              <a:ea typeface="Montserrat"/>
              <a:cs typeface="Montserrat"/>
              <a:sym typeface="Montserrat"/>
            </a:endParaRPr>
          </a:p>
          <a:p>
            <a:pPr indent="-311150" lvl="0" marL="457200" rtl="0" algn="l">
              <a:spcBef>
                <a:spcPts val="600"/>
              </a:spcBef>
              <a:spcAft>
                <a:spcPts val="0"/>
              </a:spcAft>
              <a:buSzPts val="1300"/>
              <a:buFont typeface="Montserrat"/>
              <a:buChar char="╺"/>
            </a:pPr>
            <a:r>
              <a:rPr i="1" lang="en" sz="1300">
                <a:latin typeface="Montserrat"/>
                <a:ea typeface="Montserrat"/>
                <a:cs typeface="Montserrat"/>
                <a:sym typeface="Montserrat"/>
              </a:rPr>
              <a:t>Segment 1</a:t>
            </a:r>
            <a:r>
              <a:rPr lang="en" sz="1300">
                <a:latin typeface="Montserrat"/>
                <a:ea typeface="Montserrat"/>
                <a:cs typeface="Montserrat"/>
                <a:sym typeface="Montserrat"/>
              </a:rPr>
              <a:t>: Non-Western, Limited Subscribers, Not Very Involved</a:t>
            </a:r>
            <a:endParaRPr sz="1300">
              <a:latin typeface="Montserrat"/>
              <a:ea typeface="Montserrat"/>
              <a:cs typeface="Montserrat"/>
              <a:sym typeface="Montserrat"/>
            </a:endParaRPr>
          </a:p>
          <a:p>
            <a:pPr indent="0" lvl="0" marL="0" rtl="0" algn="l">
              <a:spcBef>
                <a:spcPts val="600"/>
              </a:spcBef>
              <a:spcAft>
                <a:spcPts val="0"/>
              </a:spcAft>
              <a:buNone/>
            </a:pPr>
            <a:r>
              <a:t/>
            </a:r>
            <a:endParaRPr sz="1300">
              <a:latin typeface="Montserrat"/>
              <a:ea typeface="Montserrat"/>
              <a:cs typeface="Montserrat"/>
              <a:sym typeface="Montserrat"/>
            </a:endParaRPr>
          </a:p>
          <a:p>
            <a:pPr indent="-311150" lvl="0" marL="457200" rtl="0" algn="l">
              <a:spcBef>
                <a:spcPts val="600"/>
              </a:spcBef>
              <a:spcAft>
                <a:spcPts val="0"/>
              </a:spcAft>
              <a:buSzPts val="1300"/>
              <a:buFont typeface="Montserrat"/>
              <a:buChar char="╺"/>
            </a:pPr>
            <a:r>
              <a:rPr i="1" lang="en" sz="1300">
                <a:latin typeface="Montserrat"/>
                <a:ea typeface="Montserrat"/>
                <a:cs typeface="Montserrat"/>
                <a:sym typeface="Montserrat"/>
              </a:rPr>
              <a:t>Segment 2: </a:t>
            </a:r>
            <a:r>
              <a:rPr lang="en" sz="1300">
                <a:latin typeface="Montserrat"/>
                <a:ea typeface="Montserrat"/>
                <a:cs typeface="Montserrat"/>
                <a:sym typeface="Montserrat"/>
              </a:rPr>
              <a:t>Western,  Limited Subscribers, Very Involved</a:t>
            </a:r>
            <a:endParaRPr sz="1300">
              <a:latin typeface="Montserrat"/>
              <a:ea typeface="Montserrat"/>
              <a:cs typeface="Montserrat"/>
              <a:sym typeface="Montserrat"/>
            </a:endParaRPr>
          </a:p>
          <a:p>
            <a:pPr indent="0" lvl="0" marL="0" rtl="0" algn="l">
              <a:spcBef>
                <a:spcPts val="600"/>
              </a:spcBef>
              <a:spcAft>
                <a:spcPts val="0"/>
              </a:spcAft>
              <a:buNone/>
            </a:pPr>
            <a:r>
              <a:t/>
            </a:r>
            <a:endParaRPr sz="1300">
              <a:latin typeface="Montserrat"/>
              <a:ea typeface="Montserrat"/>
              <a:cs typeface="Montserrat"/>
              <a:sym typeface="Montserrat"/>
            </a:endParaRPr>
          </a:p>
          <a:p>
            <a:pPr indent="-311150" lvl="0" marL="457200" rtl="0" algn="l">
              <a:spcBef>
                <a:spcPts val="600"/>
              </a:spcBef>
              <a:spcAft>
                <a:spcPts val="0"/>
              </a:spcAft>
              <a:buSzPts val="1300"/>
              <a:buFont typeface="Montserrat"/>
              <a:buChar char="╺"/>
            </a:pPr>
            <a:r>
              <a:rPr i="1" lang="en" sz="1300">
                <a:latin typeface="Montserrat"/>
                <a:ea typeface="Montserrat"/>
                <a:cs typeface="Montserrat"/>
                <a:sym typeface="Montserrat"/>
              </a:rPr>
              <a:t>Segment 3: </a:t>
            </a:r>
            <a:r>
              <a:rPr lang="en" sz="1300">
                <a:latin typeface="Montserrat"/>
                <a:ea typeface="Montserrat"/>
                <a:cs typeface="Montserrat"/>
                <a:sym typeface="Montserrat"/>
              </a:rPr>
              <a:t>Western, Lifetime Subscribers, Very Involved</a:t>
            </a:r>
            <a:endParaRPr sz="1300">
              <a:latin typeface="Montserrat"/>
              <a:ea typeface="Montserrat"/>
              <a:cs typeface="Montserrat"/>
              <a:sym typeface="Montserrat"/>
            </a:endParaRPr>
          </a:p>
        </p:txBody>
      </p:sp>
      <p:pic>
        <p:nvPicPr>
          <p:cNvPr id="146" name="Google Shape;146;p23"/>
          <p:cNvPicPr preferRelativeResize="0"/>
          <p:nvPr/>
        </p:nvPicPr>
        <p:blipFill>
          <a:blip r:embed="rId3">
            <a:alphaModFix/>
          </a:blip>
          <a:stretch>
            <a:fillRect/>
          </a:stretch>
        </p:blipFill>
        <p:spPr>
          <a:xfrm>
            <a:off x="4996175" y="970975"/>
            <a:ext cx="3182212" cy="2057375"/>
          </a:xfrm>
          <a:prstGeom prst="rect">
            <a:avLst/>
          </a:prstGeom>
          <a:noFill/>
          <a:ln>
            <a:noFill/>
          </a:ln>
        </p:spPr>
      </p:pic>
      <p:pic>
        <p:nvPicPr>
          <p:cNvPr id="147" name="Google Shape;147;p23"/>
          <p:cNvPicPr preferRelativeResize="0"/>
          <p:nvPr/>
        </p:nvPicPr>
        <p:blipFill>
          <a:blip r:embed="rId4">
            <a:alphaModFix/>
          </a:blip>
          <a:stretch>
            <a:fillRect/>
          </a:stretch>
        </p:blipFill>
        <p:spPr>
          <a:xfrm>
            <a:off x="4996175" y="3028350"/>
            <a:ext cx="3182199" cy="20011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p:nvPr/>
        </p:nvSpPr>
        <p:spPr>
          <a:xfrm>
            <a:off x="5545325" y="943900"/>
            <a:ext cx="3045000" cy="419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txBox="1"/>
          <p:nvPr>
            <p:ph type="title"/>
          </p:nvPr>
        </p:nvSpPr>
        <p:spPr>
          <a:xfrm>
            <a:off x="553650" y="323500"/>
            <a:ext cx="8036700" cy="620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Analyzing Each </a:t>
            </a:r>
            <a:r>
              <a:rPr lang="en" sz="4000"/>
              <a:t>Segment</a:t>
            </a:r>
            <a:endParaRPr sz="4000"/>
          </a:p>
        </p:txBody>
      </p:sp>
      <p:sp>
        <p:nvSpPr>
          <p:cNvPr id="154" name="Google Shape;154;p24"/>
          <p:cNvSpPr txBox="1"/>
          <p:nvPr>
            <p:ph idx="1" type="body"/>
          </p:nvPr>
        </p:nvSpPr>
        <p:spPr>
          <a:xfrm>
            <a:off x="599725" y="1495400"/>
            <a:ext cx="3519000" cy="2943300"/>
          </a:xfrm>
          <a:prstGeom prst="rect">
            <a:avLst/>
          </a:prstGeom>
        </p:spPr>
        <p:txBody>
          <a:bodyPr anchorCtr="0" anchor="t" bIns="0" lIns="0" spcFirstLastPara="1" rIns="0" wrap="square" tIns="0">
            <a:noAutofit/>
          </a:bodyPr>
          <a:lstStyle/>
          <a:p>
            <a:pPr indent="-311150" lvl="0" marL="457200" rtl="0" algn="l">
              <a:spcBef>
                <a:spcPts val="600"/>
              </a:spcBef>
              <a:spcAft>
                <a:spcPts val="0"/>
              </a:spcAft>
              <a:buSzPts val="1300"/>
              <a:buFont typeface="Montserrat"/>
              <a:buChar char="╺"/>
            </a:pPr>
            <a:r>
              <a:rPr lang="en" sz="1300">
                <a:latin typeface="Montserrat"/>
                <a:ea typeface="Montserrat"/>
                <a:cs typeface="Montserrat"/>
                <a:sym typeface="Montserrat"/>
              </a:rPr>
              <a:t>Segments </a:t>
            </a:r>
            <a:r>
              <a:rPr lang="en" sz="1300">
                <a:latin typeface="Montserrat"/>
                <a:ea typeface="Montserrat"/>
                <a:cs typeface="Montserrat"/>
                <a:sym typeface="Montserrat"/>
              </a:rPr>
              <a:t>with</a:t>
            </a:r>
            <a:r>
              <a:rPr lang="en" sz="1300">
                <a:latin typeface="Montserrat"/>
                <a:ea typeface="Montserrat"/>
                <a:cs typeface="Montserrat"/>
                <a:sym typeface="Montserrat"/>
              </a:rPr>
              <a:t> Lifetime subscribers generate the most revenue</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sz="1300">
                <a:latin typeface="Montserrat"/>
                <a:ea typeface="Montserrat"/>
                <a:cs typeface="Montserrat"/>
                <a:sym typeface="Montserrat"/>
              </a:rPr>
              <a:t>Highest average purchase amounts belong to those with Lifetime Subscriptions</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sz="1300">
                <a:latin typeface="Montserrat"/>
                <a:ea typeface="Montserrat"/>
                <a:cs typeface="Montserrat"/>
                <a:sym typeface="Montserrat"/>
              </a:rPr>
              <a:t>Segments 1 &amp; 2 have higher amount of consumers</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sz="1300">
                <a:latin typeface="Montserrat"/>
                <a:ea typeface="Montserrat"/>
                <a:cs typeface="Montserrat"/>
                <a:sym typeface="Montserrat"/>
              </a:rPr>
              <a:t>Segments 1 &amp; 2 also have more potential with renewals</a:t>
            </a:r>
            <a:endParaRPr sz="1300">
              <a:latin typeface="Montserrat"/>
              <a:ea typeface="Montserrat"/>
              <a:cs typeface="Montserrat"/>
              <a:sym typeface="Montserrat"/>
            </a:endParaRPr>
          </a:p>
        </p:txBody>
      </p:sp>
      <p:pic>
        <p:nvPicPr>
          <p:cNvPr id="155" name="Google Shape;155;p24"/>
          <p:cNvPicPr preferRelativeResize="0"/>
          <p:nvPr/>
        </p:nvPicPr>
        <p:blipFill>
          <a:blip r:embed="rId3">
            <a:alphaModFix/>
          </a:blip>
          <a:stretch>
            <a:fillRect/>
          </a:stretch>
        </p:blipFill>
        <p:spPr>
          <a:xfrm>
            <a:off x="5538988" y="943900"/>
            <a:ext cx="2867025" cy="1895475"/>
          </a:xfrm>
          <a:prstGeom prst="rect">
            <a:avLst/>
          </a:prstGeom>
          <a:noFill/>
          <a:ln>
            <a:noFill/>
          </a:ln>
        </p:spPr>
      </p:pic>
      <p:pic>
        <p:nvPicPr>
          <p:cNvPr id="156" name="Google Shape;156;p24"/>
          <p:cNvPicPr preferRelativeResize="0"/>
          <p:nvPr/>
        </p:nvPicPr>
        <p:blipFill>
          <a:blip r:embed="rId4">
            <a:alphaModFix/>
          </a:blip>
          <a:stretch>
            <a:fillRect/>
          </a:stretch>
        </p:blipFill>
        <p:spPr>
          <a:xfrm>
            <a:off x="5571250" y="2984875"/>
            <a:ext cx="2867025" cy="1981913"/>
          </a:xfrm>
          <a:prstGeom prst="rect">
            <a:avLst/>
          </a:prstGeom>
          <a:noFill/>
          <a:ln>
            <a:noFill/>
          </a:ln>
        </p:spPr>
      </p:pic>
      <p:sp>
        <p:nvSpPr>
          <p:cNvPr id="157" name="Google Shape;157;p24"/>
          <p:cNvSpPr txBox="1"/>
          <p:nvPr/>
        </p:nvSpPr>
        <p:spPr>
          <a:xfrm>
            <a:off x="5545325" y="2763763"/>
            <a:ext cx="3045000" cy="22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accent1"/>
                </a:solidFill>
                <a:latin typeface="Montserrat Light"/>
                <a:ea typeface="Montserrat Light"/>
                <a:cs typeface="Montserrat Light"/>
                <a:sym typeface="Montserrat Light"/>
              </a:rPr>
              <a:t>Total Purchase Amount per Segment	</a:t>
            </a:r>
            <a:endParaRPr sz="800">
              <a:solidFill>
                <a:schemeClr val="accent1"/>
              </a:solidFill>
              <a:latin typeface="Montserrat Light"/>
              <a:ea typeface="Montserrat Light"/>
              <a:cs typeface="Montserrat Light"/>
              <a:sym typeface="Montserrat Light"/>
            </a:endParaRPr>
          </a:p>
        </p:txBody>
      </p:sp>
      <p:sp>
        <p:nvSpPr>
          <p:cNvPr id="158" name="Google Shape;158;p24"/>
          <p:cNvSpPr txBox="1"/>
          <p:nvPr/>
        </p:nvSpPr>
        <p:spPr>
          <a:xfrm>
            <a:off x="5545325" y="4871975"/>
            <a:ext cx="3045000" cy="22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accent1"/>
                </a:solidFill>
                <a:latin typeface="Montserrat Light"/>
                <a:ea typeface="Montserrat Light"/>
                <a:cs typeface="Montserrat Light"/>
                <a:sym typeface="Montserrat Light"/>
              </a:rPr>
              <a:t>Average </a:t>
            </a:r>
            <a:r>
              <a:rPr lang="en" sz="800">
                <a:solidFill>
                  <a:schemeClr val="accent1"/>
                </a:solidFill>
                <a:latin typeface="Montserrat Light"/>
                <a:ea typeface="Montserrat Light"/>
                <a:cs typeface="Montserrat Light"/>
                <a:sym typeface="Montserrat Light"/>
              </a:rPr>
              <a:t>Purchase</a:t>
            </a:r>
            <a:r>
              <a:rPr lang="en" sz="800">
                <a:solidFill>
                  <a:schemeClr val="accent1"/>
                </a:solidFill>
                <a:latin typeface="Montserrat Light"/>
                <a:ea typeface="Montserrat Light"/>
                <a:cs typeface="Montserrat Light"/>
                <a:sym typeface="Montserrat Light"/>
              </a:rPr>
              <a:t> Amount per Segment</a:t>
            </a:r>
            <a:endParaRPr sz="800">
              <a:solidFill>
                <a:schemeClr val="accent1"/>
              </a:solidFill>
              <a:latin typeface="Montserrat Light"/>
              <a:ea typeface="Montserrat Light"/>
              <a:cs typeface="Montserrat Light"/>
              <a:sym typeface="Montserrat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966900" y="359850"/>
            <a:ext cx="7210200" cy="669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Subscribers with Most Potential</a:t>
            </a:r>
            <a:endParaRPr sz="4000"/>
          </a:p>
        </p:txBody>
      </p:sp>
      <p:sp>
        <p:nvSpPr>
          <p:cNvPr id="164" name="Google Shape;164;p25"/>
          <p:cNvSpPr txBox="1"/>
          <p:nvPr>
            <p:ph idx="1" type="body"/>
          </p:nvPr>
        </p:nvSpPr>
        <p:spPr>
          <a:xfrm>
            <a:off x="470750" y="1495400"/>
            <a:ext cx="3776700" cy="1164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i="1" lang="en" sz="1100">
                <a:latin typeface="Montserrat"/>
                <a:ea typeface="Montserrat"/>
                <a:cs typeface="Montserrat"/>
                <a:sym typeface="Montserrat"/>
              </a:rPr>
              <a:t>Overall Goal:</a:t>
            </a:r>
            <a:r>
              <a:rPr lang="en" sz="1100">
                <a:latin typeface="Montserrat"/>
                <a:ea typeface="Montserrat"/>
                <a:cs typeface="Montserrat"/>
                <a:sym typeface="Montserrat"/>
              </a:rPr>
              <a:t> </a:t>
            </a:r>
            <a:endParaRPr sz="1100">
              <a:latin typeface="Montserrat"/>
              <a:ea typeface="Montserrat"/>
              <a:cs typeface="Montserrat"/>
              <a:sym typeface="Montserrat"/>
            </a:endParaRPr>
          </a:p>
          <a:p>
            <a:pPr indent="-298450" lvl="0" marL="457200" rtl="0" algn="l">
              <a:spcBef>
                <a:spcPts val="600"/>
              </a:spcBef>
              <a:spcAft>
                <a:spcPts val="0"/>
              </a:spcAft>
              <a:buSzPts val="1100"/>
              <a:buFont typeface="Montserrat"/>
              <a:buChar char="╺"/>
            </a:pPr>
            <a:r>
              <a:rPr lang="en" sz="1100">
                <a:latin typeface="Montserrat"/>
                <a:ea typeface="Montserrat"/>
                <a:cs typeface="Montserrat"/>
                <a:sym typeface="Montserrat"/>
              </a:rPr>
              <a:t>Identify subscribers with likelihood to purchase more</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Translate into business actions</a:t>
            </a:r>
            <a:endParaRPr sz="1100">
              <a:latin typeface="Montserrat"/>
              <a:ea typeface="Montserrat"/>
              <a:cs typeface="Montserrat"/>
              <a:sym typeface="Montserrat"/>
            </a:endParaRPr>
          </a:p>
        </p:txBody>
      </p:sp>
      <p:pic>
        <p:nvPicPr>
          <p:cNvPr id="165" name="Google Shape;165;p25"/>
          <p:cNvPicPr preferRelativeResize="0"/>
          <p:nvPr/>
        </p:nvPicPr>
        <p:blipFill rotWithShape="1">
          <a:blip r:embed="rId3">
            <a:alphaModFix/>
          </a:blip>
          <a:srcRect b="34074" l="0" r="0" t="28169"/>
          <a:stretch/>
        </p:blipFill>
        <p:spPr>
          <a:xfrm>
            <a:off x="4981225" y="1202324"/>
            <a:ext cx="4125876" cy="1971174"/>
          </a:xfrm>
          <a:prstGeom prst="rect">
            <a:avLst/>
          </a:prstGeom>
          <a:noFill/>
          <a:ln>
            <a:noFill/>
          </a:ln>
        </p:spPr>
      </p:pic>
      <p:sp>
        <p:nvSpPr>
          <p:cNvPr id="166" name="Google Shape;166;p25"/>
          <p:cNvSpPr/>
          <p:nvPr/>
        </p:nvSpPr>
        <p:spPr>
          <a:xfrm>
            <a:off x="5039713" y="1767150"/>
            <a:ext cx="4008900" cy="95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txBox="1"/>
          <p:nvPr>
            <p:ph idx="1" type="body"/>
          </p:nvPr>
        </p:nvSpPr>
        <p:spPr>
          <a:xfrm>
            <a:off x="773675" y="3082025"/>
            <a:ext cx="7375200" cy="868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i="1" lang="en" sz="1100">
                <a:latin typeface="Montserrat"/>
                <a:ea typeface="Montserrat"/>
                <a:cs typeface="Montserrat"/>
                <a:sym typeface="Montserrat"/>
              </a:rPr>
              <a:t>Methodology:</a:t>
            </a:r>
            <a:endParaRPr i="1" sz="1100">
              <a:latin typeface="Montserrat"/>
              <a:ea typeface="Montserrat"/>
              <a:cs typeface="Montserrat"/>
              <a:sym typeface="Montserrat"/>
            </a:endParaRPr>
          </a:p>
          <a:p>
            <a:pPr indent="-298450" lvl="0" marL="457200" rtl="0" algn="l">
              <a:spcBef>
                <a:spcPts val="600"/>
              </a:spcBef>
              <a:spcAft>
                <a:spcPts val="0"/>
              </a:spcAft>
              <a:buSzPts val="1100"/>
              <a:buFont typeface="Montserrat"/>
              <a:buChar char="╺"/>
            </a:pPr>
            <a:r>
              <a:rPr lang="en" sz="1100">
                <a:latin typeface="Montserrat"/>
                <a:ea typeface="Montserrat"/>
                <a:cs typeface="Montserrat"/>
                <a:sym typeface="Montserrat"/>
              </a:rPr>
              <a:t>Took out lifetime users since 30% of limited subscribers are renewals and no lifetime users renewed</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Use both binary and continuous variables to predict Subscription Event Type</a:t>
            </a:r>
            <a:endParaRPr sz="1100">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en" sz="1100">
                <a:latin typeface="Montserrat"/>
                <a:ea typeface="Montserrat"/>
                <a:cs typeface="Montserrat"/>
                <a:sym typeface="Montserrat"/>
              </a:rPr>
              <a:t>Convert binary variables to 0s and 1s </a:t>
            </a:r>
            <a:endParaRPr sz="1100">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en" sz="1100">
                <a:latin typeface="Montserrat"/>
                <a:ea typeface="Montserrat"/>
                <a:cs typeface="Montserrat"/>
                <a:sym typeface="Montserrat"/>
              </a:rPr>
              <a:t>Take out variables that are categorical (not able to be used in linear probability model)</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Find out top variables in predicting whether or not customer will resubscribe or is more likely to buy extra products in the future</a:t>
            </a:r>
            <a:endParaRPr sz="1100">
              <a:latin typeface="Montserrat"/>
              <a:ea typeface="Montserrat"/>
              <a:cs typeface="Montserrat"/>
              <a:sym typeface="Montserrat"/>
            </a:endParaRPr>
          </a:p>
          <a:p>
            <a:pPr indent="0" lvl="0" marL="0" rtl="0" algn="l">
              <a:spcBef>
                <a:spcPts val="600"/>
              </a:spcBef>
              <a:spcAft>
                <a:spcPts val="0"/>
              </a:spcAft>
              <a:buNone/>
            </a:pPr>
            <a:r>
              <a:t/>
            </a:r>
            <a:endParaRPr sz="1100">
              <a:latin typeface="Montserrat"/>
              <a:ea typeface="Montserrat"/>
              <a:cs typeface="Montserrat"/>
              <a:sym typeface="Montserrat"/>
            </a:endParaRPr>
          </a:p>
        </p:txBody>
      </p:sp>
      <p:sp>
        <p:nvSpPr>
          <p:cNvPr id="168" name="Google Shape;168;p25"/>
          <p:cNvSpPr/>
          <p:nvPr/>
        </p:nvSpPr>
        <p:spPr>
          <a:xfrm>
            <a:off x="5039700" y="2008188"/>
            <a:ext cx="4008900" cy="95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5039688" y="2121750"/>
            <a:ext cx="4008900" cy="954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5039688" y="2358400"/>
            <a:ext cx="4008900" cy="954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5039688" y="2476350"/>
            <a:ext cx="4008900" cy="95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5039713" y="2708600"/>
            <a:ext cx="4008900" cy="95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