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2" autoAdjust="0"/>
    <p:restoredTop sz="94604" autoAdjust="0"/>
  </p:normalViewPr>
  <p:slideViewPr>
    <p:cSldViewPr snapToGrid="0">
      <p:cViewPr varScale="1">
        <p:scale>
          <a:sx n="66" d="100"/>
          <a:sy n="66" d="100"/>
        </p:scale>
        <p:origin x="-13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4DD1E-7735-4120-9E1D-13547C038F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05CBD0-AD75-4A2A-92CC-B0C39DF7B6D3}">
      <dgm:prSet phldrT="[Text]"/>
      <dgm:spPr/>
      <dgm:t>
        <a:bodyPr/>
        <a:lstStyle/>
        <a:p>
          <a:r>
            <a:rPr lang="en-US" dirty="0" smtClean="0"/>
            <a:t>Input Data</a:t>
          </a:r>
          <a:endParaRPr lang="en-US" dirty="0"/>
        </a:p>
      </dgm:t>
    </dgm:pt>
    <dgm:pt modelId="{F74FBCF0-C37A-4C72-8045-CB2427EBE47E}" type="parTrans" cxnId="{5F11AD7A-2AB0-418F-9B01-8F28B90A1260}">
      <dgm:prSet/>
      <dgm:spPr/>
      <dgm:t>
        <a:bodyPr/>
        <a:lstStyle/>
        <a:p>
          <a:endParaRPr lang="en-US"/>
        </a:p>
      </dgm:t>
    </dgm:pt>
    <dgm:pt modelId="{0D374B6E-CBA8-495E-9244-0B3EEC793E97}" type="sibTrans" cxnId="{5F11AD7A-2AB0-418F-9B01-8F28B90A1260}">
      <dgm:prSet/>
      <dgm:spPr/>
      <dgm:t>
        <a:bodyPr/>
        <a:lstStyle/>
        <a:p>
          <a:endParaRPr lang="en-US"/>
        </a:p>
      </dgm:t>
    </dgm:pt>
    <dgm:pt modelId="{05D62C3F-03C5-4B92-B406-4C167BCD03B0}">
      <dgm:prSet phldrT="[Text]"/>
      <dgm:spPr/>
      <dgm:t>
        <a:bodyPr/>
        <a:lstStyle/>
        <a:p>
          <a:r>
            <a:rPr lang="en-US" dirty="0" smtClean="0"/>
            <a:t>Processing</a:t>
          </a:r>
          <a:endParaRPr lang="en-US" dirty="0"/>
        </a:p>
      </dgm:t>
    </dgm:pt>
    <dgm:pt modelId="{11304AD5-AC39-4721-AE49-3BD1159A77E1}" type="parTrans" cxnId="{CD7300DD-2793-46CC-A3E6-8BA9589C95EE}">
      <dgm:prSet/>
      <dgm:spPr/>
      <dgm:t>
        <a:bodyPr/>
        <a:lstStyle/>
        <a:p>
          <a:endParaRPr lang="en-US"/>
        </a:p>
      </dgm:t>
    </dgm:pt>
    <dgm:pt modelId="{0754B4AC-3E28-47B1-94B9-47CDA8F64210}" type="sibTrans" cxnId="{CD7300DD-2793-46CC-A3E6-8BA9589C95EE}">
      <dgm:prSet/>
      <dgm:spPr/>
      <dgm:t>
        <a:bodyPr/>
        <a:lstStyle/>
        <a:p>
          <a:endParaRPr lang="en-US"/>
        </a:p>
      </dgm:t>
    </dgm:pt>
    <dgm:pt modelId="{DFBF95AE-9306-4E2D-81F4-A6A33A282EBD}">
      <dgm:prSet phldrT="[Text]"/>
      <dgm:spPr/>
      <dgm:t>
        <a:bodyPr/>
        <a:lstStyle/>
        <a:p>
          <a:r>
            <a:rPr lang="en-US" dirty="0" smtClean="0"/>
            <a:t>Output Results</a:t>
          </a:r>
          <a:endParaRPr lang="en-US" dirty="0"/>
        </a:p>
      </dgm:t>
    </dgm:pt>
    <dgm:pt modelId="{DF020BE0-7D41-43FE-871F-7BD771244CCA}" type="parTrans" cxnId="{97B1B86E-C2B6-4B1F-A829-BD8D3918EF01}">
      <dgm:prSet/>
      <dgm:spPr/>
      <dgm:t>
        <a:bodyPr/>
        <a:lstStyle/>
        <a:p>
          <a:endParaRPr lang="en-US"/>
        </a:p>
      </dgm:t>
    </dgm:pt>
    <dgm:pt modelId="{AD6307B5-5747-4AED-B541-355EC39EF3A0}" type="sibTrans" cxnId="{97B1B86E-C2B6-4B1F-A829-BD8D3918EF01}">
      <dgm:prSet/>
      <dgm:spPr/>
      <dgm:t>
        <a:bodyPr/>
        <a:lstStyle/>
        <a:p>
          <a:endParaRPr lang="en-US"/>
        </a:p>
      </dgm:t>
    </dgm:pt>
    <dgm:pt modelId="{BE6DF548-3152-4DE5-89B5-E947DD1AF4F5}" type="pres">
      <dgm:prSet presAssocID="{C034DD1E-7735-4120-9E1D-13547C038F53}" presName="Name0" presStyleCnt="0">
        <dgm:presLayoutVars>
          <dgm:dir/>
          <dgm:resizeHandles val="exact"/>
        </dgm:presLayoutVars>
      </dgm:prSet>
      <dgm:spPr/>
    </dgm:pt>
    <dgm:pt modelId="{9B01AA46-C95F-4000-BC7B-664C5A709308}" type="pres">
      <dgm:prSet presAssocID="{4B05CBD0-AD75-4A2A-92CC-B0C39DF7B6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1BDB8-B112-4A83-9277-00AFD718DA03}" type="pres">
      <dgm:prSet presAssocID="{0D374B6E-CBA8-495E-9244-0B3EEC793E9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220DE00-D6C9-41D6-B0FE-00CBA9CB42A7}" type="pres">
      <dgm:prSet presAssocID="{0D374B6E-CBA8-495E-9244-0B3EEC793E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82A0375-02B1-4F9C-AD81-DC30E6BC8D5E}" type="pres">
      <dgm:prSet presAssocID="{05D62C3F-03C5-4B92-B406-4C167BCD03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A4F89-1BEB-4FBF-BBA6-226A88ECE1E9}" type="pres">
      <dgm:prSet presAssocID="{0754B4AC-3E28-47B1-94B9-47CDA8F6421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886328E-CBD0-4CAD-A46A-2CE51D9E5DF8}" type="pres">
      <dgm:prSet presAssocID="{0754B4AC-3E28-47B1-94B9-47CDA8F6421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F5A5960-DB6B-4E41-9111-83427FDF7FAC}" type="pres">
      <dgm:prSet presAssocID="{DFBF95AE-9306-4E2D-81F4-A6A33A282EB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3FB8C2-841D-43DB-995A-98CC8C988114}" type="presOf" srcId="{0D374B6E-CBA8-495E-9244-0B3EEC793E97}" destId="{5F41BDB8-B112-4A83-9277-00AFD718DA03}" srcOrd="0" destOrd="0" presId="urn:microsoft.com/office/officeart/2005/8/layout/process1"/>
    <dgm:cxn modelId="{5F11AD7A-2AB0-418F-9B01-8F28B90A1260}" srcId="{C034DD1E-7735-4120-9E1D-13547C038F53}" destId="{4B05CBD0-AD75-4A2A-92CC-B0C39DF7B6D3}" srcOrd="0" destOrd="0" parTransId="{F74FBCF0-C37A-4C72-8045-CB2427EBE47E}" sibTransId="{0D374B6E-CBA8-495E-9244-0B3EEC793E97}"/>
    <dgm:cxn modelId="{8D28B1FC-D111-4203-895F-DF35BB91E1B0}" type="presOf" srcId="{0754B4AC-3E28-47B1-94B9-47CDA8F64210}" destId="{6886328E-CBD0-4CAD-A46A-2CE51D9E5DF8}" srcOrd="1" destOrd="0" presId="urn:microsoft.com/office/officeart/2005/8/layout/process1"/>
    <dgm:cxn modelId="{CD7300DD-2793-46CC-A3E6-8BA9589C95EE}" srcId="{C034DD1E-7735-4120-9E1D-13547C038F53}" destId="{05D62C3F-03C5-4B92-B406-4C167BCD03B0}" srcOrd="1" destOrd="0" parTransId="{11304AD5-AC39-4721-AE49-3BD1159A77E1}" sibTransId="{0754B4AC-3E28-47B1-94B9-47CDA8F64210}"/>
    <dgm:cxn modelId="{97B1B86E-C2B6-4B1F-A829-BD8D3918EF01}" srcId="{C034DD1E-7735-4120-9E1D-13547C038F53}" destId="{DFBF95AE-9306-4E2D-81F4-A6A33A282EBD}" srcOrd="2" destOrd="0" parTransId="{DF020BE0-7D41-43FE-871F-7BD771244CCA}" sibTransId="{AD6307B5-5747-4AED-B541-355EC39EF3A0}"/>
    <dgm:cxn modelId="{751AA185-4469-4AC4-A4FF-E13B2CF2BDE9}" type="presOf" srcId="{C034DD1E-7735-4120-9E1D-13547C038F53}" destId="{BE6DF548-3152-4DE5-89B5-E947DD1AF4F5}" srcOrd="0" destOrd="0" presId="urn:microsoft.com/office/officeart/2005/8/layout/process1"/>
    <dgm:cxn modelId="{450FB5FC-9CF0-419C-839B-25367C9E2C79}" type="presOf" srcId="{05D62C3F-03C5-4B92-B406-4C167BCD03B0}" destId="{282A0375-02B1-4F9C-AD81-DC30E6BC8D5E}" srcOrd="0" destOrd="0" presId="urn:microsoft.com/office/officeart/2005/8/layout/process1"/>
    <dgm:cxn modelId="{5D055CA9-F036-4533-9012-90ECCAD45E78}" type="presOf" srcId="{0754B4AC-3E28-47B1-94B9-47CDA8F64210}" destId="{ACDA4F89-1BEB-4FBF-BBA6-226A88ECE1E9}" srcOrd="0" destOrd="0" presId="urn:microsoft.com/office/officeart/2005/8/layout/process1"/>
    <dgm:cxn modelId="{FB46DFF2-85C3-42E3-B074-0EA186B354DA}" type="presOf" srcId="{DFBF95AE-9306-4E2D-81F4-A6A33A282EBD}" destId="{6F5A5960-DB6B-4E41-9111-83427FDF7FAC}" srcOrd="0" destOrd="0" presId="urn:microsoft.com/office/officeart/2005/8/layout/process1"/>
    <dgm:cxn modelId="{3E17F24F-BE05-49EC-81D7-FA9BFA07D043}" type="presOf" srcId="{0D374B6E-CBA8-495E-9244-0B3EEC793E97}" destId="{2220DE00-D6C9-41D6-B0FE-00CBA9CB42A7}" srcOrd="1" destOrd="0" presId="urn:microsoft.com/office/officeart/2005/8/layout/process1"/>
    <dgm:cxn modelId="{EF8B3CD1-737F-4546-A206-407FE37682DC}" type="presOf" srcId="{4B05CBD0-AD75-4A2A-92CC-B0C39DF7B6D3}" destId="{9B01AA46-C95F-4000-BC7B-664C5A709308}" srcOrd="0" destOrd="0" presId="urn:microsoft.com/office/officeart/2005/8/layout/process1"/>
    <dgm:cxn modelId="{87FEFD50-0CBC-4C9C-897A-97D6155F6844}" type="presParOf" srcId="{BE6DF548-3152-4DE5-89B5-E947DD1AF4F5}" destId="{9B01AA46-C95F-4000-BC7B-664C5A709308}" srcOrd="0" destOrd="0" presId="urn:microsoft.com/office/officeart/2005/8/layout/process1"/>
    <dgm:cxn modelId="{6E3901DE-EF4F-4A76-9F2E-68AE2CA75251}" type="presParOf" srcId="{BE6DF548-3152-4DE5-89B5-E947DD1AF4F5}" destId="{5F41BDB8-B112-4A83-9277-00AFD718DA03}" srcOrd="1" destOrd="0" presId="urn:microsoft.com/office/officeart/2005/8/layout/process1"/>
    <dgm:cxn modelId="{A86C1AB3-074F-416F-B3FD-D88F486D1521}" type="presParOf" srcId="{5F41BDB8-B112-4A83-9277-00AFD718DA03}" destId="{2220DE00-D6C9-41D6-B0FE-00CBA9CB42A7}" srcOrd="0" destOrd="0" presId="urn:microsoft.com/office/officeart/2005/8/layout/process1"/>
    <dgm:cxn modelId="{951D6F99-4BB4-4A9A-8557-F8907D1785E2}" type="presParOf" srcId="{BE6DF548-3152-4DE5-89B5-E947DD1AF4F5}" destId="{282A0375-02B1-4F9C-AD81-DC30E6BC8D5E}" srcOrd="2" destOrd="0" presId="urn:microsoft.com/office/officeart/2005/8/layout/process1"/>
    <dgm:cxn modelId="{C4D645B8-C503-419D-B8E5-748C5C47B600}" type="presParOf" srcId="{BE6DF548-3152-4DE5-89B5-E947DD1AF4F5}" destId="{ACDA4F89-1BEB-4FBF-BBA6-226A88ECE1E9}" srcOrd="3" destOrd="0" presId="urn:microsoft.com/office/officeart/2005/8/layout/process1"/>
    <dgm:cxn modelId="{39C1C973-5DAC-458C-83B9-6291C4B608E9}" type="presParOf" srcId="{ACDA4F89-1BEB-4FBF-BBA6-226A88ECE1E9}" destId="{6886328E-CBD0-4CAD-A46A-2CE51D9E5DF8}" srcOrd="0" destOrd="0" presId="urn:microsoft.com/office/officeart/2005/8/layout/process1"/>
    <dgm:cxn modelId="{8049D128-1965-487A-90A6-EAC216CDA04F}" type="presParOf" srcId="{BE6DF548-3152-4DE5-89B5-E947DD1AF4F5}" destId="{6F5A5960-DB6B-4E41-9111-83427FDF7F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1AA46-C95F-4000-BC7B-664C5A709308}">
      <dsp:nvSpPr>
        <dsp:cNvPr id="0" name=""/>
        <dsp:cNvSpPr/>
      </dsp:nvSpPr>
      <dsp:spPr>
        <a:xfrm>
          <a:off x="5189" y="418729"/>
          <a:ext cx="1551034" cy="930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Input Data</a:t>
          </a:r>
          <a:endParaRPr lang="en-US" sz="2400" kern="1200" dirty="0"/>
        </a:p>
      </dsp:txBody>
      <dsp:txXfrm>
        <a:off x="32446" y="445986"/>
        <a:ext cx="1496520" cy="876106"/>
      </dsp:txXfrm>
    </dsp:sp>
    <dsp:sp modelId="{5F41BDB8-B112-4A83-9277-00AFD718DA03}">
      <dsp:nvSpPr>
        <dsp:cNvPr id="0" name=""/>
        <dsp:cNvSpPr/>
      </dsp:nvSpPr>
      <dsp:spPr>
        <a:xfrm>
          <a:off x="1711326" y="691711"/>
          <a:ext cx="328819" cy="3846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11326" y="768642"/>
        <a:ext cx="230173" cy="230794"/>
      </dsp:txXfrm>
    </dsp:sp>
    <dsp:sp modelId="{282A0375-02B1-4F9C-AD81-DC30E6BC8D5E}">
      <dsp:nvSpPr>
        <dsp:cNvPr id="0" name=""/>
        <dsp:cNvSpPr/>
      </dsp:nvSpPr>
      <dsp:spPr>
        <a:xfrm>
          <a:off x="2176636" y="418729"/>
          <a:ext cx="1551034" cy="930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Processing</a:t>
          </a:r>
          <a:endParaRPr lang="en-US" sz="2400" kern="1200" dirty="0"/>
        </a:p>
      </dsp:txBody>
      <dsp:txXfrm>
        <a:off x="2203893" y="445986"/>
        <a:ext cx="1496520" cy="876106"/>
      </dsp:txXfrm>
    </dsp:sp>
    <dsp:sp modelId="{ACDA4F89-1BEB-4FBF-BBA6-226A88ECE1E9}">
      <dsp:nvSpPr>
        <dsp:cNvPr id="0" name=""/>
        <dsp:cNvSpPr/>
      </dsp:nvSpPr>
      <dsp:spPr>
        <a:xfrm>
          <a:off x="3882774" y="691711"/>
          <a:ext cx="328819" cy="3846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82774" y="768642"/>
        <a:ext cx="230173" cy="230794"/>
      </dsp:txXfrm>
    </dsp:sp>
    <dsp:sp modelId="{6F5A5960-DB6B-4E41-9111-83427FDF7FAC}">
      <dsp:nvSpPr>
        <dsp:cNvPr id="0" name=""/>
        <dsp:cNvSpPr/>
      </dsp:nvSpPr>
      <dsp:spPr>
        <a:xfrm>
          <a:off x="4348084" y="418729"/>
          <a:ext cx="1551034" cy="930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Output Results</a:t>
          </a:r>
          <a:endParaRPr lang="en-US" sz="2400" kern="1200" dirty="0"/>
        </a:p>
      </dsp:txBody>
      <dsp:txXfrm>
        <a:off x="4375341" y="445986"/>
        <a:ext cx="1496520" cy="876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541-DEEA-4518-8F5C-63FF94AD318A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A3D5-EA78-4DA9-965A-19787CAC1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395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541-DEEA-4518-8F5C-63FF94AD318A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A3D5-EA78-4DA9-965A-19787CAC1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464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541-DEEA-4518-8F5C-63FF94AD318A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A3D5-EA78-4DA9-965A-19787CAC1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347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541-DEEA-4518-8F5C-63FF94AD318A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A3D5-EA78-4DA9-965A-19787CAC1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354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541-DEEA-4518-8F5C-63FF94AD318A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A3D5-EA78-4DA9-965A-19787CAC1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02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541-DEEA-4518-8F5C-63FF94AD318A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A3D5-EA78-4DA9-965A-19787CAC1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71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541-DEEA-4518-8F5C-63FF94AD318A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A3D5-EA78-4DA9-965A-19787CAC1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014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541-DEEA-4518-8F5C-63FF94AD318A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A3D5-EA78-4DA9-965A-19787CAC1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898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541-DEEA-4518-8F5C-63FF94AD318A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A3D5-EA78-4DA9-965A-19787CAC1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069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541-DEEA-4518-8F5C-63FF94AD318A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A3D5-EA78-4DA9-965A-19787CAC1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09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F541-DEEA-4518-8F5C-63FF94AD318A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A3D5-EA78-4DA9-965A-19787CAC1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122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F541-DEEA-4518-8F5C-63FF94AD318A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6A3D5-EA78-4DA9-965A-19787CAC1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18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CS106.3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Algorithms and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26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of Computing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68365593"/>
              </p:ext>
            </p:extLst>
          </p:nvPr>
        </p:nvGraphicFramePr>
        <p:xfrm>
          <a:off x="1296592" y="1950244"/>
          <a:ext cx="5904308" cy="1768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89514" y="3632597"/>
            <a:ext cx="22953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Computer Program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4176417" y="2836963"/>
            <a:ext cx="187522" cy="14037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ight Brace 6"/>
          <p:cNvSpPr/>
          <p:nvPr/>
        </p:nvSpPr>
        <p:spPr>
          <a:xfrm rot="5400000">
            <a:off x="4176416" y="3506436"/>
            <a:ext cx="187522" cy="14037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3189514" y="4398991"/>
            <a:ext cx="22953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Instructions +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9006" y="5336136"/>
            <a:ext cx="13786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Algorithms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3115" y="5336136"/>
            <a:ext cx="1876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Data Structures</a:t>
            </a:r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2548330" y="4776585"/>
            <a:ext cx="717385" cy="559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23115" y="4791406"/>
            <a:ext cx="713014" cy="48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804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7577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algorithm describes the method of solving a problem.</a:t>
            </a:r>
          </a:p>
          <a:p>
            <a:r>
              <a:rPr lang="en-US" dirty="0" smtClean="0"/>
              <a:t>Algorithm is an organization of set of steps to be carried out to achieve a specific task.</a:t>
            </a:r>
          </a:p>
          <a:p>
            <a:r>
              <a:rPr lang="en-US" dirty="0" smtClean="0"/>
              <a:t>Algorithms are implemented using the 3 fundamental constructs available in any programming language,</a:t>
            </a:r>
          </a:p>
          <a:p>
            <a:pPr lvl="1"/>
            <a:r>
              <a:rPr lang="en-US" dirty="0" smtClean="0"/>
              <a:t>Sequencing,</a:t>
            </a:r>
          </a:p>
          <a:p>
            <a:pPr lvl="1"/>
            <a:r>
              <a:rPr lang="en-US" dirty="0" smtClean="0"/>
              <a:t>Selection, and </a:t>
            </a:r>
          </a:p>
          <a:p>
            <a:pPr lvl="1"/>
            <a:r>
              <a:rPr lang="en-US" dirty="0" smtClean="0"/>
              <a:t>Iteration.</a:t>
            </a:r>
          </a:p>
          <a:p>
            <a:r>
              <a:rPr lang="en-US" dirty="0" smtClean="0"/>
              <a:t>Algorithms are evaluated based on the CPU time and memory they consume (with increased problem size).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0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92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28749"/>
            <a:ext cx="8279377" cy="5014913"/>
          </a:xfrm>
        </p:spPr>
        <p:txBody>
          <a:bodyPr/>
          <a:lstStyle/>
          <a:p>
            <a:r>
              <a:rPr lang="en-US" dirty="0" smtClean="0"/>
              <a:t>Problem - Finding maximum from a set of values</a:t>
            </a:r>
          </a:p>
          <a:p>
            <a:r>
              <a:rPr lang="en-US" dirty="0" smtClean="0"/>
              <a:t>Algorithm</a:t>
            </a:r>
          </a:p>
          <a:p>
            <a:pPr lvl="1">
              <a:buNone/>
            </a:pPr>
            <a:r>
              <a:rPr lang="en-US" i="1" dirty="0" smtClean="0"/>
              <a:t>max = data[0]</a:t>
            </a:r>
          </a:p>
          <a:p>
            <a:pPr lvl="1">
              <a:buNone/>
            </a:pPr>
            <a:r>
              <a:rPr lang="en-US" i="1" dirty="0" smtClean="0"/>
              <a:t>for(</a:t>
            </a:r>
            <a:r>
              <a:rPr lang="en-US" i="1" dirty="0" err="1" smtClean="0"/>
              <a:t>i</a:t>
            </a:r>
            <a:r>
              <a:rPr lang="en-US" i="1" dirty="0" smtClean="0"/>
              <a:t>=1</a:t>
            </a:r>
            <a:r>
              <a:rPr lang="en-US" i="1" dirty="0" smtClean="0"/>
              <a:t>; </a:t>
            </a:r>
            <a:r>
              <a:rPr lang="en-US" i="1" dirty="0" err="1" smtClean="0"/>
              <a:t>i</a:t>
            </a:r>
            <a:r>
              <a:rPr lang="en-US" i="1" dirty="0" smtClean="0"/>
              <a:t>&lt;n; </a:t>
            </a:r>
            <a:r>
              <a:rPr lang="en-US" i="1" dirty="0" err="1" smtClean="0"/>
              <a:t>i</a:t>
            </a:r>
            <a:r>
              <a:rPr lang="en-US" i="1" dirty="0" smtClean="0"/>
              <a:t>++)</a:t>
            </a:r>
          </a:p>
          <a:p>
            <a:pPr lvl="1">
              <a:buNone/>
            </a:pPr>
            <a:r>
              <a:rPr lang="en-US" i="1" dirty="0" smtClean="0"/>
              <a:t>		</a:t>
            </a:r>
            <a:r>
              <a:rPr lang="en-US" i="1" dirty="0" smtClean="0"/>
              <a:t>if(data[</a:t>
            </a:r>
            <a:r>
              <a:rPr lang="en-US" i="1" dirty="0" err="1" smtClean="0"/>
              <a:t>i</a:t>
            </a:r>
            <a:r>
              <a:rPr lang="en-US" i="1" dirty="0" smtClean="0"/>
              <a:t>]&gt;max</a:t>
            </a:r>
            <a:r>
              <a:rPr lang="en-US" i="1" dirty="0" smtClean="0"/>
              <a:t>)	</a:t>
            </a:r>
            <a:r>
              <a:rPr lang="en-US" i="1" dirty="0" smtClean="0"/>
              <a:t>max=data[</a:t>
            </a:r>
            <a:r>
              <a:rPr lang="en-US" i="1" dirty="0" err="1" smtClean="0"/>
              <a:t>i</a:t>
            </a:r>
            <a:r>
              <a:rPr lang="en-US" i="1" dirty="0" smtClean="0"/>
              <a:t>];</a:t>
            </a:r>
            <a:endParaRPr lang="en-US" i="1" dirty="0" smtClean="0"/>
          </a:p>
          <a:p>
            <a:r>
              <a:rPr lang="en-US" dirty="0" smtClean="0"/>
              <a:t>Both running time and space/memory requirement are proportional to the size of the problem </a:t>
            </a:r>
            <a:r>
              <a:rPr lang="en-US" i="1" dirty="0" smtClean="0"/>
              <a:t>n.</a:t>
            </a:r>
          </a:p>
          <a:p>
            <a:endParaRPr lang="en-US" i="1" dirty="0" smtClean="0"/>
          </a:p>
          <a:p>
            <a:r>
              <a:rPr lang="en-US" dirty="0" smtClean="0"/>
              <a:t>Can we stop the search in case the maximum is in the first element?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847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data structures?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program need to store/hold, input, intermediate and output data items.</a:t>
            </a:r>
          </a:p>
          <a:p>
            <a:r>
              <a:rPr lang="en-US" dirty="0" smtClean="0"/>
              <a:t>Programming languages support data storage via</a:t>
            </a:r>
          </a:p>
          <a:p>
            <a:pPr lvl="1"/>
            <a:r>
              <a:rPr lang="en-US" dirty="0" smtClean="0"/>
              <a:t>Variables of basic data types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Records/structures</a:t>
            </a:r>
          </a:p>
          <a:p>
            <a:r>
              <a:rPr lang="en-US" dirty="0" smtClean="0"/>
              <a:t>More complex data structures can be implemented using the basic data types and other language elements available.</a:t>
            </a:r>
          </a:p>
          <a:p>
            <a:pPr lvl="1"/>
            <a:r>
              <a:rPr lang="en-US" dirty="0" smtClean="0"/>
              <a:t>Linked lists</a:t>
            </a:r>
          </a:p>
          <a:p>
            <a:pPr lvl="1"/>
            <a:r>
              <a:rPr lang="en-US" dirty="0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595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5049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2558"/>
            <a:ext cx="7886700" cy="2760663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age;</a:t>
            </a:r>
          </a:p>
          <a:p>
            <a:r>
              <a:rPr lang="en-US" dirty="0" smtClean="0"/>
              <a:t>float marks[100];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person { 	char name[20];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char phone[10];	}   </a:t>
            </a:r>
            <a:r>
              <a:rPr lang="en-US" dirty="0" err="1" smtClean="0"/>
              <a:t>nimal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4388" y="5086350"/>
            <a:ext cx="542925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9577" y="5624810"/>
            <a:ext cx="6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age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9510175"/>
              </p:ext>
            </p:extLst>
          </p:nvPr>
        </p:nvGraphicFramePr>
        <p:xfrm>
          <a:off x="2709858" y="5150961"/>
          <a:ext cx="19335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960"/>
                <a:gridCol w="400050"/>
                <a:gridCol w="371475"/>
                <a:gridCol w="414338"/>
                <a:gridCol w="385762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>
                                <a:alpha val="9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71734" y="5586413"/>
            <a:ext cx="942975" cy="45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marks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724775" y="5426076"/>
            <a:ext cx="347663" cy="320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4479031"/>
              </p:ext>
            </p:extLst>
          </p:nvPr>
        </p:nvGraphicFramePr>
        <p:xfrm>
          <a:off x="7735189" y="4878705"/>
          <a:ext cx="12126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1"/>
                <a:gridCol w="328613"/>
                <a:gridCol w="328613"/>
                <a:gridCol w="26968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>
                                <a:alpha val="9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5437873"/>
              </p:ext>
            </p:extLst>
          </p:nvPr>
        </p:nvGraphicFramePr>
        <p:xfrm>
          <a:off x="7724775" y="5901055"/>
          <a:ext cx="12126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1"/>
                <a:gridCol w="328613"/>
                <a:gridCol w="328613"/>
                <a:gridCol w="26968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>
                                <a:alpha val="9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>
                              <a:alpha val="9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97039" y="5336381"/>
            <a:ext cx="6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age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1582" y="4829868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name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85094" y="5825259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phone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785094" y="4751359"/>
            <a:ext cx="2216031" cy="1614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875" y="4751359"/>
            <a:ext cx="94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nimal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93854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7202"/>
          </a:xfrm>
        </p:spPr>
        <p:txBody>
          <a:bodyPr/>
          <a:lstStyle/>
          <a:p>
            <a:r>
              <a:rPr lang="en-US" dirty="0" smtClean="0"/>
              <a:t>Abstract data type is a data structure together with standard access functions to access the data stored.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0450" y="4100513"/>
            <a:ext cx="121443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ADT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857874" y="4100513"/>
            <a:ext cx="2471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Access Procedures or Functions</a:t>
            </a:r>
            <a:endParaRPr lang="en-US" sz="2400" dirty="0"/>
          </a:p>
        </p:txBody>
      </p:sp>
      <p:sp>
        <p:nvSpPr>
          <p:cNvPr id="6" name="Curved Down Arrow 5"/>
          <p:cNvSpPr/>
          <p:nvPr/>
        </p:nvSpPr>
        <p:spPr>
          <a:xfrm>
            <a:off x="4500563" y="3586162"/>
            <a:ext cx="1243012" cy="38576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 rot="10800000">
            <a:off x="4473114" y="3251415"/>
            <a:ext cx="1270461" cy="412318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5306733"/>
            <a:ext cx="7886700" cy="129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One does not need to know the data structures inside the ADT box or how access functions are implemented to use the 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701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63614"/>
          </a:xfrm>
        </p:spPr>
        <p:txBody>
          <a:bodyPr/>
          <a:lstStyle/>
          <a:p>
            <a:r>
              <a:rPr lang="en-AU" dirty="0" smtClean="0"/>
              <a:t>Stacks and Queues</a:t>
            </a:r>
          </a:p>
        </p:txBody>
      </p:sp>
      <p:pic>
        <p:nvPicPr>
          <p:cNvPr id="1026" name="Picture 2" descr="Image result for st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3350" y="1211826"/>
            <a:ext cx="5200650" cy="2705100"/>
          </a:xfrm>
          <a:prstGeom prst="rect">
            <a:avLst/>
          </a:prstGeom>
          <a:noFill/>
        </p:spPr>
      </p:pic>
      <p:pic>
        <p:nvPicPr>
          <p:cNvPr id="1028" name="Picture 4" descr="Image result for queu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749" y="4777914"/>
            <a:ext cx="6743700" cy="1457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we cover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Asymptotic Analysis of Algorithms</a:t>
            </a:r>
          </a:p>
          <a:p>
            <a:r>
              <a:rPr lang="en-AU" dirty="0" smtClean="0"/>
              <a:t>Searching and Sorting</a:t>
            </a:r>
          </a:p>
          <a:p>
            <a:r>
              <a:rPr lang="en-AU" dirty="0" smtClean="0"/>
              <a:t>Recursion</a:t>
            </a:r>
          </a:p>
          <a:p>
            <a:r>
              <a:rPr lang="en-AU" dirty="0" smtClean="0"/>
              <a:t>Stacks and Queues</a:t>
            </a:r>
          </a:p>
          <a:p>
            <a:r>
              <a:rPr lang="en-AU" dirty="0" smtClean="0"/>
              <a:t>Linked lists</a:t>
            </a:r>
          </a:p>
          <a:p>
            <a:r>
              <a:rPr lang="en-AU" dirty="0" smtClean="0"/>
              <a:t>Trees</a:t>
            </a:r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260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CS106.3</vt:lpstr>
      <vt:lpstr>Context of Computing</vt:lpstr>
      <vt:lpstr>What are algorithms?</vt:lpstr>
      <vt:lpstr>Example</vt:lpstr>
      <vt:lpstr>What are data structures?</vt:lpstr>
      <vt:lpstr>Examples</vt:lpstr>
      <vt:lpstr>Abstract Data Types (ADT)</vt:lpstr>
      <vt:lpstr>Examples</vt:lpstr>
      <vt:lpstr>Topics we cover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CS106.3</dc:title>
  <dc:creator>Damith Mudugamuwa</dc:creator>
  <cp:lastModifiedBy>damith</cp:lastModifiedBy>
  <cp:revision>19</cp:revision>
  <dcterms:created xsi:type="dcterms:W3CDTF">2016-11-21T07:14:42Z</dcterms:created>
  <dcterms:modified xsi:type="dcterms:W3CDTF">2016-11-24T06:20:29Z</dcterms:modified>
</cp:coreProperties>
</file>