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0" r:id="rId5"/>
    <p:sldId id="259"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5D5D2F18-4ED9-4B64-9488-8EB6740A719C}" type="datetimeFigureOut">
              <a:rPr lang="en-IN" smtClean="0"/>
              <a:t>01-02-2024</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EFE7C465-C379-44EA-A782-59ADE1A7F019}" type="slidenum">
              <a:rPr lang="en-IN" smtClean="0"/>
              <a:t>‹#›</a:t>
            </a:fld>
            <a:endParaRPr lang="en-IN"/>
          </a:p>
        </p:txBody>
      </p:sp>
    </p:spTree>
    <p:extLst>
      <p:ext uri="{BB962C8B-B14F-4D97-AF65-F5344CB8AC3E}">
        <p14:creationId xmlns:p14="http://schemas.microsoft.com/office/powerpoint/2010/main" val="100351050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5D2F18-4ED9-4B64-9488-8EB6740A719C}" type="datetimeFigureOut">
              <a:rPr lang="en-IN" smtClean="0"/>
              <a:t>01-02-2024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E7C465-C379-44EA-A782-59ADE1A7F019}" type="slidenum">
              <a:rPr lang="en-IN" smtClean="0"/>
              <a:t>‹#›</a:t>
            </a:fld>
            <a:endParaRPr lang="en-IN"/>
          </a:p>
        </p:txBody>
      </p:sp>
    </p:spTree>
    <p:extLst>
      <p:ext uri="{BB962C8B-B14F-4D97-AF65-F5344CB8AC3E}">
        <p14:creationId xmlns:p14="http://schemas.microsoft.com/office/powerpoint/2010/main" val="126995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5D2F18-4ED9-4B64-9488-8EB6740A719C}" type="datetimeFigureOut">
              <a:rPr lang="en-IN" smtClean="0"/>
              <a:t>01-02-2024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E7C465-C379-44EA-A782-59ADE1A7F019}" type="slidenum">
              <a:rPr lang="en-IN" smtClean="0"/>
              <a:t>‹#›</a:t>
            </a:fld>
            <a:endParaRPr lang="en-IN"/>
          </a:p>
        </p:txBody>
      </p:sp>
    </p:spTree>
    <p:extLst>
      <p:ext uri="{BB962C8B-B14F-4D97-AF65-F5344CB8AC3E}">
        <p14:creationId xmlns:p14="http://schemas.microsoft.com/office/powerpoint/2010/main" val="3496889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5D2F18-4ED9-4B64-9488-8EB6740A719C}" type="datetimeFigureOut">
              <a:rPr lang="en-IN" smtClean="0"/>
              <a:t>01-02-2024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E7C465-C379-44EA-A782-59ADE1A7F019}" type="slidenum">
              <a:rPr lang="en-IN" smtClean="0"/>
              <a:t>‹#›</a:t>
            </a:fld>
            <a:endParaRPr lang="en-IN"/>
          </a:p>
        </p:txBody>
      </p:sp>
    </p:spTree>
    <p:extLst>
      <p:ext uri="{BB962C8B-B14F-4D97-AF65-F5344CB8AC3E}">
        <p14:creationId xmlns:p14="http://schemas.microsoft.com/office/powerpoint/2010/main" val="4081166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5D2F18-4ED9-4B64-9488-8EB6740A719C}" type="datetimeFigureOut">
              <a:rPr lang="en-IN" smtClean="0"/>
              <a:t>01-02-2024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E7C465-C379-44EA-A782-59ADE1A7F019}" type="slidenum">
              <a:rPr lang="en-IN" smtClean="0"/>
              <a:t>‹#›</a:t>
            </a:fld>
            <a:endParaRPr lang="en-IN"/>
          </a:p>
        </p:txBody>
      </p:sp>
    </p:spTree>
    <p:extLst>
      <p:ext uri="{BB962C8B-B14F-4D97-AF65-F5344CB8AC3E}">
        <p14:creationId xmlns:p14="http://schemas.microsoft.com/office/powerpoint/2010/main" val="28332458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5D2F18-4ED9-4B64-9488-8EB6740A719C}" type="datetimeFigureOut">
              <a:rPr lang="en-IN" smtClean="0"/>
              <a:t>01-02-2024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E7C465-C379-44EA-A782-59ADE1A7F019}" type="slidenum">
              <a:rPr lang="en-IN" smtClean="0"/>
              <a:t>‹#›</a:t>
            </a:fld>
            <a:endParaRPr lang="en-IN"/>
          </a:p>
        </p:txBody>
      </p:sp>
    </p:spTree>
    <p:extLst>
      <p:ext uri="{BB962C8B-B14F-4D97-AF65-F5344CB8AC3E}">
        <p14:creationId xmlns:p14="http://schemas.microsoft.com/office/powerpoint/2010/main" val="11923375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5D2F18-4ED9-4B64-9488-8EB6740A719C}" type="datetimeFigureOut">
              <a:rPr lang="en-IN" smtClean="0"/>
              <a:t>01-02-2024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E7C465-C379-44EA-A782-59ADE1A7F019}" type="slidenum">
              <a:rPr lang="en-IN" smtClean="0"/>
              <a:t>‹#›</a:t>
            </a:fld>
            <a:endParaRPr lang="en-IN"/>
          </a:p>
        </p:txBody>
      </p:sp>
    </p:spTree>
    <p:extLst>
      <p:ext uri="{BB962C8B-B14F-4D97-AF65-F5344CB8AC3E}">
        <p14:creationId xmlns:p14="http://schemas.microsoft.com/office/powerpoint/2010/main" val="24640130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5D2F18-4ED9-4B64-9488-8EB6740A719C}" type="datetimeFigureOut">
              <a:rPr lang="en-IN" smtClean="0"/>
              <a:t>01-02-2024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E7C465-C379-44EA-A782-59ADE1A7F019}"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9658856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5D2F18-4ED9-4B64-9488-8EB6740A719C}" type="datetimeFigureOut">
              <a:rPr lang="en-IN" smtClean="0"/>
              <a:t>01-02-2024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E7C465-C379-44EA-A782-59ADE1A7F019}" type="slidenum">
              <a:rPr lang="en-IN" smtClean="0"/>
              <a:t>‹#›</a:t>
            </a:fld>
            <a:endParaRPr lang="en-IN"/>
          </a:p>
        </p:txBody>
      </p:sp>
    </p:spTree>
    <p:extLst>
      <p:ext uri="{BB962C8B-B14F-4D97-AF65-F5344CB8AC3E}">
        <p14:creationId xmlns:p14="http://schemas.microsoft.com/office/powerpoint/2010/main" val="2696065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5D2F18-4ED9-4B64-9488-8EB6740A719C}" type="datetimeFigureOut">
              <a:rPr lang="en-IN" smtClean="0"/>
              <a:t>01-02-2024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E7C465-C379-44EA-A782-59ADE1A7F019}" type="slidenum">
              <a:rPr lang="en-IN" smtClean="0"/>
              <a:t>‹#›</a:t>
            </a:fld>
            <a:endParaRPr lang="en-IN"/>
          </a:p>
        </p:txBody>
      </p:sp>
    </p:spTree>
    <p:extLst>
      <p:ext uri="{BB962C8B-B14F-4D97-AF65-F5344CB8AC3E}">
        <p14:creationId xmlns:p14="http://schemas.microsoft.com/office/powerpoint/2010/main" val="2185756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5D2F18-4ED9-4B64-9488-8EB6740A719C}" type="datetimeFigureOut">
              <a:rPr lang="en-IN" smtClean="0"/>
              <a:t>01-02-2024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E7C465-C379-44EA-A782-59ADE1A7F019}" type="slidenum">
              <a:rPr lang="en-IN" smtClean="0"/>
              <a:t>‹#›</a:t>
            </a:fld>
            <a:endParaRPr lang="en-IN"/>
          </a:p>
        </p:txBody>
      </p:sp>
    </p:spTree>
    <p:extLst>
      <p:ext uri="{BB962C8B-B14F-4D97-AF65-F5344CB8AC3E}">
        <p14:creationId xmlns:p14="http://schemas.microsoft.com/office/powerpoint/2010/main" val="1456571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5D2F18-4ED9-4B64-9488-8EB6740A719C}" type="datetimeFigureOut">
              <a:rPr lang="en-IN" smtClean="0"/>
              <a:t>01-02-2024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E7C465-C379-44EA-A782-59ADE1A7F019}" type="slidenum">
              <a:rPr lang="en-IN" smtClean="0"/>
              <a:t>‹#›</a:t>
            </a:fld>
            <a:endParaRPr lang="en-IN"/>
          </a:p>
        </p:txBody>
      </p:sp>
    </p:spTree>
    <p:extLst>
      <p:ext uri="{BB962C8B-B14F-4D97-AF65-F5344CB8AC3E}">
        <p14:creationId xmlns:p14="http://schemas.microsoft.com/office/powerpoint/2010/main" val="3557771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5D2F18-4ED9-4B64-9488-8EB6740A719C}" type="datetimeFigureOut">
              <a:rPr lang="en-IN" smtClean="0"/>
              <a:t>01-02-2024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E7C465-C379-44EA-A782-59ADE1A7F019}" type="slidenum">
              <a:rPr lang="en-IN" smtClean="0"/>
              <a:t>‹#›</a:t>
            </a:fld>
            <a:endParaRPr lang="en-IN"/>
          </a:p>
        </p:txBody>
      </p:sp>
    </p:spTree>
    <p:extLst>
      <p:ext uri="{BB962C8B-B14F-4D97-AF65-F5344CB8AC3E}">
        <p14:creationId xmlns:p14="http://schemas.microsoft.com/office/powerpoint/2010/main" val="19695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5D2F18-4ED9-4B64-9488-8EB6740A719C}" type="datetimeFigureOut">
              <a:rPr lang="en-IN" smtClean="0"/>
              <a:t>01-02-2024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E7C465-C379-44EA-A782-59ADE1A7F019}" type="slidenum">
              <a:rPr lang="en-IN" smtClean="0"/>
              <a:t>‹#›</a:t>
            </a:fld>
            <a:endParaRPr lang="en-IN"/>
          </a:p>
        </p:txBody>
      </p:sp>
    </p:spTree>
    <p:extLst>
      <p:ext uri="{BB962C8B-B14F-4D97-AF65-F5344CB8AC3E}">
        <p14:creationId xmlns:p14="http://schemas.microsoft.com/office/powerpoint/2010/main" val="857468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5D5D2F18-4ED9-4B64-9488-8EB6740A719C}" type="datetimeFigureOut">
              <a:rPr lang="en-IN" smtClean="0"/>
              <a:t>01-02-2024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FE7C465-C379-44EA-A782-59ADE1A7F019}" type="slidenum">
              <a:rPr lang="en-IN" smtClean="0"/>
              <a:t>‹#›</a:t>
            </a:fld>
            <a:endParaRPr lang="en-IN"/>
          </a:p>
        </p:txBody>
      </p:sp>
    </p:spTree>
    <p:extLst>
      <p:ext uri="{BB962C8B-B14F-4D97-AF65-F5344CB8AC3E}">
        <p14:creationId xmlns:p14="http://schemas.microsoft.com/office/powerpoint/2010/main" val="4001868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5D2F18-4ED9-4B64-9488-8EB6740A719C}" type="datetimeFigureOut">
              <a:rPr lang="en-IN" smtClean="0"/>
              <a:t>01-02-2024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E7C465-C379-44EA-A782-59ADE1A7F019}" type="slidenum">
              <a:rPr lang="en-IN" smtClean="0"/>
              <a:t>‹#›</a:t>
            </a:fld>
            <a:endParaRPr lang="en-IN"/>
          </a:p>
        </p:txBody>
      </p:sp>
    </p:spTree>
    <p:extLst>
      <p:ext uri="{BB962C8B-B14F-4D97-AF65-F5344CB8AC3E}">
        <p14:creationId xmlns:p14="http://schemas.microsoft.com/office/powerpoint/2010/main" val="2649450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5D2F18-4ED9-4B64-9488-8EB6740A719C}" type="datetimeFigureOut">
              <a:rPr lang="en-IN" smtClean="0"/>
              <a:t>01-02-2024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E7C465-C379-44EA-A782-59ADE1A7F019}" type="slidenum">
              <a:rPr lang="en-IN" smtClean="0"/>
              <a:t>‹#›</a:t>
            </a:fld>
            <a:endParaRPr lang="en-IN"/>
          </a:p>
        </p:txBody>
      </p:sp>
    </p:spTree>
    <p:extLst>
      <p:ext uri="{BB962C8B-B14F-4D97-AF65-F5344CB8AC3E}">
        <p14:creationId xmlns:p14="http://schemas.microsoft.com/office/powerpoint/2010/main" val="3998001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5D2F18-4ED9-4B64-9488-8EB6740A719C}" type="datetimeFigureOut">
              <a:rPr lang="en-IN" smtClean="0"/>
              <a:t>01-02-2024</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FE7C465-C379-44EA-A782-59ADE1A7F019}" type="slidenum">
              <a:rPr lang="en-IN" smtClean="0"/>
              <a:t>‹#›</a:t>
            </a:fld>
            <a:endParaRPr lang="en-IN"/>
          </a:p>
        </p:txBody>
      </p:sp>
    </p:spTree>
    <p:extLst>
      <p:ext uri="{BB962C8B-B14F-4D97-AF65-F5344CB8AC3E}">
        <p14:creationId xmlns:p14="http://schemas.microsoft.com/office/powerpoint/2010/main" val="90062149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917EF-56B4-18D9-BACD-04C71981B79E}"/>
              </a:ext>
            </a:extLst>
          </p:cNvPr>
          <p:cNvSpPr>
            <a:spLocks noGrp="1"/>
          </p:cNvSpPr>
          <p:nvPr>
            <p:ph type="ctrTitle"/>
          </p:nvPr>
        </p:nvSpPr>
        <p:spPr>
          <a:xfrm>
            <a:off x="3567954" y="2018054"/>
            <a:ext cx="7708713" cy="2580839"/>
          </a:xfrm>
        </p:spPr>
        <p:txBody>
          <a:bodyPr>
            <a:normAutofit fontScale="90000"/>
          </a:bodyPr>
          <a:lstStyle/>
          <a:p>
            <a:r>
              <a:rPr lang="en-US" b="1" dirty="0">
                <a:latin typeface="Algerian" panose="04020705040A02060702" pitchFamily="82" charset="0"/>
              </a:rPr>
              <a:t>FINAL PROJECT SUBMISSION </a:t>
            </a:r>
            <a:br>
              <a:rPr lang="en-US" dirty="0"/>
            </a:br>
            <a:br>
              <a:rPr lang="en-US" dirty="0"/>
            </a:br>
            <a:r>
              <a:rPr lang="en-US" sz="3600" b="1" u="sng" dirty="0">
                <a:latin typeface="Baskerville Old Face" panose="02020602080505020303" pitchFamily="18" charset="0"/>
              </a:rPr>
              <a:t>NAME</a:t>
            </a:r>
            <a:r>
              <a:rPr lang="en-US" sz="3600" dirty="0"/>
              <a:t> : </a:t>
            </a:r>
            <a:r>
              <a:rPr lang="en-US" sz="3600" b="1" i="1" cap="none" dirty="0"/>
              <a:t>Ishan Rajendra </a:t>
            </a:r>
            <a:r>
              <a:rPr lang="en-US" sz="3600" b="1" i="1" cap="none" dirty="0" err="1"/>
              <a:t>Burchunde</a:t>
            </a:r>
            <a:br>
              <a:rPr lang="en-US" sz="3600" dirty="0"/>
            </a:br>
            <a:br>
              <a:rPr lang="en-US" sz="3600" dirty="0"/>
            </a:br>
            <a:r>
              <a:rPr lang="en-US" sz="3600" b="1" u="sng" dirty="0">
                <a:latin typeface="Baskerville Old Face" panose="02020602080505020303" pitchFamily="18" charset="0"/>
              </a:rPr>
              <a:t>COLLEGE NAME </a:t>
            </a:r>
            <a:r>
              <a:rPr lang="en-US" sz="3600" dirty="0"/>
              <a:t>: </a:t>
            </a:r>
            <a:r>
              <a:rPr lang="en-US" sz="3600" b="1" i="1" cap="none" dirty="0" err="1"/>
              <a:t>Sinhgad</a:t>
            </a:r>
            <a:r>
              <a:rPr lang="en-US" sz="3600" b="1" i="1" cap="none" dirty="0"/>
              <a:t> College Of Engineering</a:t>
            </a:r>
            <a:endParaRPr lang="en-IN" sz="3600" b="1" i="1" dirty="0"/>
          </a:p>
        </p:txBody>
      </p:sp>
    </p:spTree>
    <p:extLst>
      <p:ext uri="{BB962C8B-B14F-4D97-AF65-F5344CB8AC3E}">
        <p14:creationId xmlns:p14="http://schemas.microsoft.com/office/powerpoint/2010/main" val="731875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F917C-43C1-14E2-B196-12B76AB9E675}"/>
              </a:ext>
            </a:extLst>
          </p:cNvPr>
          <p:cNvSpPr>
            <a:spLocks noGrp="1"/>
          </p:cNvSpPr>
          <p:nvPr>
            <p:ph type="title"/>
          </p:nvPr>
        </p:nvSpPr>
        <p:spPr>
          <a:xfrm>
            <a:off x="187960" y="1645285"/>
            <a:ext cx="3550920" cy="1325563"/>
          </a:xfrm>
        </p:spPr>
        <p:txBody>
          <a:bodyPr>
            <a:normAutofit/>
          </a:bodyPr>
          <a:lstStyle/>
          <a:p>
            <a:r>
              <a:rPr lang="en-IN" b="1" dirty="0"/>
              <a:t>ARDUINO SOFTWARE CODE :</a:t>
            </a:r>
          </a:p>
        </p:txBody>
      </p:sp>
      <p:sp>
        <p:nvSpPr>
          <p:cNvPr id="4" name="TextBox 3">
            <a:extLst>
              <a:ext uri="{FF2B5EF4-FFF2-40B4-BE49-F238E27FC236}">
                <a16:creationId xmlns:a16="http://schemas.microsoft.com/office/drawing/2014/main" id="{54251BC4-8AFD-C810-A8BC-EF891F60323C}"/>
              </a:ext>
            </a:extLst>
          </p:cNvPr>
          <p:cNvSpPr txBox="1"/>
          <p:nvPr/>
        </p:nvSpPr>
        <p:spPr>
          <a:xfrm>
            <a:off x="3738880" y="0"/>
            <a:ext cx="4236720" cy="6370975"/>
          </a:xfrm>
          <a:prstGeom prst="rect">
            <a:avLst/>
          </a:prstGeom>
          <a:noFill/>
        </p:spPr>
        <p:txBody>
          <a:bodyPr wrap="square" rtlCol="0">
            <a:spAutoFit/>
          </a:bodyPr>
          <a:lstStyle/>
          <a:p>
            <a:r>
              <a:rPr lang="en-US" sz="800" dirty="0">
                <a:cs typeface="Arial" panose="020B0604020202020204" pitchFamily="34" charset="0"/>
              </a:rPr>
              <a:t>#define IR_SENSOR_RIGHT 11</a:t>
            </a:r>
          </a:p>
          <a:p>
            <a:r>
              <a:rPr lang="en-US" sz="800" dirty="0">
                <a:cs typeface="Arial" panose="020B0604020202020204" pitchFamily="34" charset="0"/>
              </a:rPr>
              <a:t>#define IR_SENSOR_LEFT 12</a:t>
            </a:r>
          </a:p>
          <a:p>
            <a:r>
              <a:rPr lang="en-US" sz="800" dirty="0">
                <a:cs typeface="Arial" panose="020B0604020202020204" pitchFamily="34" charset="0"/>
              </a:rPr>
              <a:t>#define MOTOR_SPEED 180</a:t>
            </a:r>
          </a:p>
          <a:p>
            <a:endParaRPr lang="en-US" sz="800" dirty="0">
              <a:cs typeface="Arial" panose="020B0604020202020204" pitchFamily="34" charset="0"/>
            </a:endParaRPr>
          </a:p>
          <a:p>
            <a:r>
              <a:rPr lang="en-US" sz="800" dirty="0">
                <a:cs typeface="Arial" panose="020B0604020202020204" pitchFamily="34" charset="0"/>
              </a:rPr>
              <a:t>//Right motor</a:t>
            </a:r>
          </a:p>
          <a:p>
            <a:r>
              <a:rPr lang="en-US" sz="800" dirty="0">
                <a:cs typeface="Arial" panose="020B0604020202020204" pitchFamily="34" charset="0"/>
              </a:rPr>
              <a:t>int </a:t>
            </a:r>
            <a:r>
              <a:rPr lang="en-US" sz="800" dirty="0" err="1">
                <a:cs typeface="Arial" panose="020B0604020202020204" pitchFamily="34" charset="0"/>
              </a:rPr>
              <a:t>enableRightMotor</a:t>
            </a:r>
            <a:r>
              <a:rPr lang="en-US" sz="800" dirty="0">
                <a:cs typeface="Arial" panose="020B0604020202020204" pitchFamily="34" charset="0"/>
              </a:rPr>
              <a:t>=6;</a:t>
            </a:r>
          </a:p>
          <a:p>
            <a:r>
              <a:rPr lang="en-US" sz="800" dirty="0">
                <a:cs typeface="Arial" panose="020B0604020202020204" pitchFamily="34" charset="0"/>
              </a:rPr>
              <a:t>int rightMotorPin1=7;</a:t>
            </a:r>
          </a:p>
          <a:p>
            <a:r>
              <a:rPr lang="en-US" sz="800" dirty="0">
                <a:cs typeface="Arial" panose="020B0604020202020204" pitchFamily="34" charset="0"/>
              </a:rPr>
              <a:t>int rightMotorPin2=8;</a:t>
            </a:r>
          </a:p>
          <a:p>
            <a:endParaRPr lang="en-US" sz="800" dirty="0">
              <a:cs typeface="Arial" panose="020B0604020202020204" pitchFamily="34" charset="0"/>
            </a:endParaRPr>
          </a:p>
          <a:p>
            <a:r>
              <a:rPr lang="en-US" sz="800" dirty="0">
                <a:cs typeface="Arial" panose="020B0604020202020204" pitchFamily="34" charset="0"/>
              </a:rPr>
              <a:t>//Left motor</a:t>
            </a:r>
          </a:p>
          <a:p>
            <a:r>
              <a:rPr lang="en-US" sz="800" dirty="0">
                <a:cs typeface="Arial" panose="020B0604020202020204" pitchFamily="34" charset="0"/>
              </a:rPr>
              <a:t>int </a:t>
            </a:r>
            <a:r>
              <a:rPr lang="en-US" sz="800" dirty="0" err="1">
                <a:cs typeface="Arial" panose="020B0604020202020204" pitchFamily="34" charset="0"/>
              </a:rPr>
              <a:t>enableLeftMotor</a:t>
            </a:r>
            <a:r>
              <a:rPr lang="en-US" sz="800" dirty="0">
                <a:cs typeface="Arial" panose="020B0604020202020204" pitchFamily="34" charset="0"/>
              </a:rPr>
              <a:t>=5;</a:t>
            </a:r>
          </a:p>
          <a:p>
            <a:r>
              <a:rPr lang="en-US" sz="800" dirty="0">
                <a:cs typeface="Arial" panose="020B0604020202020204" pitchFamily="34" charset="0"/>
              </a:rPr>
              <a:t>int leftMotorPin1=9;</a:t>
            </a:r>
          </a:p>
          <a:p>
            <a:r>
              <a:rPr lang="en-US" sz="800" dirty="0">
                <a:cs typeface="Arial" panose="020B0604020202020204" pitchFamily="34" charset="0"/>
              </a:rPr>
              <a:t>int leftMotorPin2=10;</a:t>
            </a:r>
          </a:p>
          <a:p>
            <a:endParaRPr lang="en-US" sz="800" dirty="0">
              <a:cs typeface="Arial" panose="020B0604020202020204" pitchFamily="34" charset="0"/>
            </a:endParaRPr>
          </a:p>
          <a:p>
            <a:r>
              <a:rPr lang="en-US" sz="800" dirty="0">
                <a:cs typeface="Arial" panose="020B0604020202020204" pitchFamily="34" charset="0"/>
              </a:rPr>
              <a:t>void setup()</a:t>
            </a:r>
          </a:p>
          <a:p>
            <a:r>
              <a:rPr lang="en-US" sz="800" dirty="0">
                <a:cs typeface="Arial" panose="020B0604020202020204" pitchFamily="34" charset="0"/>
              </a:rPr>
              <a:t>{</a:t>
            </a:r>
          </a:p>
          <a:p>
            <a:r>
              <a:rPr lang="en-US" sz="800" dirty="0">
                <a:cs typeface="Arial" panose="020B0604020202020204" pitchFamily="34" charset="0"/>
              </a:rPr>
              <a:t>  //The problem with TT gear motors is that, at very low </a:t>
            </a:r>
            <a:r>
              <a:rPr lang="en-US" sz="800" dirty="0" err="1">
                <a:cs typeface="Arial" panose="020B0604020202020204" pitchFamily="34" charset="0"/>
              </a:rPr>
              <a:t>pwm</a:t>
            </a:r>
            <a:r>
              <a:rPr lang="en-US" sz="800" dirty="0">
                <a:cs typeface="Arial" panose="020B0604020202020204" pitchFamily="34" charset="0"/>
              </a:rPr>
              <a:t> value it does not even rotate.</a:t>
            </a:r>
          </a:p>
          <a:p>
            <a:r>
              <a:rPr lang="en-US" sz="800" dirty="0">
                <a:cs typeface="Arial" panose="020B0604020202020204" pitchFamily="34" charset="0"/>
              </a:rPr>
              <a:t>  //If we increase the PWM value then it rotates faster and our robot is not controlled in that speed and goes out of line.</a:t>
            </a:r>
          </a:p>
          <a:p>
            <a:r>
              <a:rPr lang="en-US" sz="800" dirty="0">
                <a:cs typeface="Arial" panose="020B0604020202020204" pitchFamily="34" charset="0"/>
              </a:rPr>
              <a:t>  //For that we need to increase the frequency of </a:t>
            </a:r>
            <a:r>
              <a:rPr lang="en-US" sz="800" dirty="0" err="1">
                <a:cs typeface="Arial" panose="020B0604020202020204" pitchFamily="34" charset="0"/>
              </a:rPr>
              <a:t>analogWrite</a:t>
            </a:r>
            <a:r>
              <a:rPr lang="en-US" sz="800" dirty="0">
                <a:cs typeface="Arial" panose="020B0604020202020204" pitchFamily="34" charset="0"/>
              </a:rPr>
              <a:t>.</a:t>
            </a:r>
          </a:p>
          <a:p>
            <a:r>
              <a:rPr lang="en-US" sz="800" dirty="0">
                <a:cs typeface="Arial" panose="020B0604020202020204" pitchFamily="34" charset="0"/>
              </a:rPr>
              <a:t>  //Below line is important to change the frequency of PWM signal on pin D5 and D6</a:t>
            </a:r>
          </a:p>
          <a:p>
            <a:r>
              <a:rPr lang="en-US" sz="800" dirty="0">
                <a:cs typeface="Arial" panose="020B0604020202020204" pitchFamily="34" charset="0"/>
              </a:rPr>
              <a:t>  //Because of this, motor runs in controlled manner (lower speed) at high PWM value.</a:t>
            </a:r>
          </a:p>
          <a:p>
            <a:r>
              <a:rPr lang="en-US" sz="800" dirty="0">
                <a:cs typeface="Arial" panose="020B0604020202020204" pitchFamily="34" charset="0"/>
              </a:rPr>
              <a:t>  //This sets </a:t>
            </a:r>
            <a:r>
              <a:rPr lang="en-US" sz="800" dirty="0" err="1">
                <a:cs typeface="Arial" panose="020B0604020202020204" pitchFamily="34" charset="0"/>
              </a:rPr>
              <a:t>frequecny</a:t>
            </a:r>
            <a:r>
              <a:rPr lang="en-US" sz="800" dirty="0">
                <a:cs typeface="Arial" panose="020B0604020202020204" pitchFamily="34" charset="0"/>
              </a:rPr>
              <a:t> as 7812.5 </a:t>
            </a:r>
            <a:r>
              <a:rPr lang="en-US" sz="800" dirty="0" err="1">
                <a:cs typeface="Arial" panose="020B0604020202020204" pitchFamily="34" charset="0"/>
              </a:rPr>
              <a:t>hz</a:t>
            </a:r>
            <a:r>
              <a:rPr lang="en-US" sz="800" dirty="0">
                <a:cs typeface="Arial" panose="020B0604020202020204" pitchFamily="34" charset="0"/>
              </a:rPr>
              <a:t>.</a:t>
            </a:r>
          </a:p>
          <a:p>
            <a:r>
              <a:rPr lang="en-US" sz="800" dirty="0">
                <a:cs typeface="Arial" panose="020B0604020202020204" pitchFamily="34" charset="0"/>
              </a:rPr>
              <a:t>  TCCR0B = TCCR0B &amp; B11111000 | B00000010 ;</a:t>
            </a:r>
          </a:p>
          <a:p>
            <a:r>
              <a:rPr lang="en-US" sz="800" dirty="0">
                <a:cs typeface="Arial" panose="020B0604020202020204" pitchFamily="34" charset="0"/>
              </a:rPr>
              <a:t>  </a:t>
            </a:r>
          </a:p>
          <a:p>
            <a:r>
              <a:rPr lang="en-US" sz="800" dirty="0">
                <a:cs typeface="Arial" panose="020B0604020202020204" pitchFamily="34" charset="0"/>
              </a:rPr>
              <a:t>  // put your setup code here, to run once:</a:t>
            </a:r>
          </a:p>
          <a:p>
            <a:r>
              <a:rPr lang="en-US" sz="800" dirty="0">
                <a:cs typeface="Arial" panose="020B0604020202020204" pitchFamily="34" charset="0"/>
              </a:rPr>
              <a:t>  </a:t>
            </a:r>
            <a:r>
              <a:rPr lang="en-US" sz="800" dirty="0" err="1">
                <a:cs typeface="Arial" panose="020B0604020202020204" pitchFamily="34" charset="0"/>
              </a:rPr>
              <a:t>pinMode</a:t>
            </a:r>
            <a:r>
              <a:rPr lang="en-US" sz="800" dirty="0">
                <a:cs typeface="Arial" panose="020B0604020202020204" pitchFamily="34" charset="0"/>
              </a:rPr>
              <a:t>(</a:t>
            </a:r>
            <a:r>
              <a:rPr lang="en-US" sz="800" dirty="0" err="1">
                <a:cs typeface="Arial" panose="020B0604020202020204" pitchFamily="34" charset="0"/>
              </a:rPr>
              <a:t>enableRightMotor</a:t>
            </a:r>
            <a:r>
              <a:rPr lang="en-US" sz="800" dirty="0">
                <a:cs typeface="Arial" panose="020B0604020202020204" pitchFamily="34" charset="0"/>
              </a:rPr>
              <a:t>, OUTPUT);</a:t>
            </a:r>
          </a:p>
          <a:p>
            <a:r>
              <a:rPr lang="en-US" sz="800" dirty="0">
                <a:cs typeface="Arial" panose="020B0604020202020204" pitchFamily="34" charset="0"/>
              </a:rPr>
              <a:t>  </a:t>
            </a:r>
            <a:r>
              <a:rPr lang="en-US" sz="800" dirty="0" err="1">
                <a:cs typeface="Arial" panose="020B0604020202020204" pitchFamily="34" charset="0"/>
              </a:rPr>
              <a:t>pinMode</a:t>
            </a:r>
            <a:r>
              <a:rPr lang="en-US" sz="800" dirty="0">
                <a:cs typeface="Arial" panose="020B0604020202020204" pitchFamily="34" charset="0"/>
              </a:rPr>
              <a:t>(rightMotorPin1, OUTPUT);</a:t>
            </a:r>
          </a:p>
          <a:p>
            <a:r>
              <a:rPr lang="en-US" sz="800" dirty="0">
                <a:cs typeface="Arial" panose="020B0604020202020204" pitchFamily="34" charset="0"/>
              </a:rPr>
              <a:t>  </a:t>
            </a:r>
            <a:r>
              <a:rPr lang="en-US" sz="800" dirty="0" err="1">
                <a:cs typeface="Arial" panose="020B0604020202020204" pitchFamily="34" charset="0"/>
              </a:rPr>
              <a:t>pinMode</a:t>
            </a:r>
            <a:r>
              <a:rPr lang="en-US" sz="800" dirty="0">
                <a:cs typeface="Arial" panose="020B0604020202020204" pitchFamily="34" charset="0"/>
              </a:rPr>
              <a:t>(rightMotorPin2, OUTPUT);</a:t>
            </a:r>
          </a:p>
          <a:p>
            <a:r>
              <a:rPr lang="en-US" sz="800" dirty="0">
                <a:cs typeface="Arial" panose="020B0604020202020204" pitchFamily="34" charset="0"/>
              </a:rPr>
              <a:t>  </a:t>
            </a:r>
          </a:p>
          <a:p>
            <a:r>
              <a:rPr lang="en-US" sz="800" dirty="0">
                <a:cs typeface="Arial" panose="020B0604020202020204" pitchFamily="34" charset="0"/>
              </a:rPr>
              <a:t>  </a:t>
            </a:r>
            <a:r>
              <a:rPr lang="en-US" sz="800" dirty="0" err="1">
                <a:cs typeface="Arial" panose="020B0604020202020204" pitchFamily="34" charset="0"/>
              </a:rPr>
              <a:t>pinMode</a:t>
            </a:r>
            <a:r>
              <a:rPr lang="en-US" sz="800" dirty="0">
                <a:cs typeface="Arial" panose="020B0604020202020204" pitchFamily="34" charset="0"/>
              </a:rPr>
              <a:t>(</a:t>
            </a:r>
            <a:r>
              <a:rPr lang="en-US" sz="800" dirty="0" err="1">
                <a:cs typeface="Arial" panose="020B0604020202020204" pitchFamily="34" charset="0"/>
              </a:rPr>
              <a:t>enableLeftMotor</a:t>
            </a:r>
            <a:r>
              <a:rPr lang="en-US" sz="800" dirty="0">
                <a:cs typeface="Arial" panose="020B0604020202020204" pitchFamily="34" charset="0"/>
              </a:rPr>
              <a:t>, OUTPUT);</a:t>
            </a:r>
          </a:p>
          <a:p>
            <a:r>
              <a:rPr lang="en-US" sz="800" dirty="0">
                <a:cs typeface="Arial" panose="020B0604020202020204" pitchFamily="34" charset="0"/>
              </a:rPr>
              <a:t>  </a:t>
            </a:r>
            <a:r>
              <a:rPr lang="en-US" sz="800" dirty="0" err="1">
                <a:cs typeface="Arial" panose="020B0604020202020204" pitchFamily="34" charset="0"/>
              </a:rPr>
              <a:t>pinMode</a:t>
            </a:r>
            <a:r>
              <a:rPr lang="en-US" sz="800" dirty="0">
                <a:cs typeface="Arial" panose="020B0604020202020204" pitchFamily="34" charset="0"/>
              </a:rPr>
              <a:t>(leftMotorPin1, OUTPUT);</a:t>
            </a:r>
          </a:p>
          <a:p>
            <a:r>
              <a:rPr lang="en-US" sz="800" dirty="0">
                <a:cs typeface="Arial" panose="020B0604020202020204" pitchFamily="34" charset="0"/>
              </a:rPr>
              <a:t>  </a:t>
            </a:r>
            <a:r>
              <a:rPr lang="en-US" sz="800" dirty="0" err="1">
                <a:cs typeface="Arial" panose="020B0604020202020204" pitchFamily="34" charset="0"/>
              </a:rPr>
              <a:t>pinMode</a:t>
            </a:r>
            <a:r>
              <a:rPr lang="en-US" sz="800" dirty="0">
                <a:cs typeface="Arial" panose="020B0604020202020204" pitchFamily="34" charset="0"/>
              </a:rPr>
              <a:t>(leftMotorPin2, OUTPUT);</a:t>
            </a:r>
          </a:p>
          <a:p>
            <a:endParaRPr lang="en-US" sz="800" dirty="0">
              <a:cs typeface="Arial" panose="020B0604020202020204" pitchFamily="34" charset="0"/>
            </a:endParaRPr>
          </a:p>
          <a:p>
            <a:r>
              <a:rPr lang="en-US" sz="800" dirty="0">
                <a:cs typeface="Arial" panose="020B0604020202020204" pitchFamily="34" charset="0"/>
              </a:rPr>
              <a:t>  </a:t>
            </a:r>
            <a:r>
              <a:rPr lang="en-US" sz="800" dirty="0" err="1">
                <a:cs typeface="Arial" panose="020B0604020202020204" pitchFamily="34" charset="0"/>
              </a:rPr>
              <a:t>pinMode</a:t>
            </a:r>
            <a:r>
              <a:rPr lang="en-US" sz="800" dirty="0">
                <a:cs typeface="Arial" panose="020B0604020202020204" pitchFamily="34" charset="0"/>
              </a:rPr>
              <a:t>(IR_SENSOR_RIGHT, INPUT);</a:t>
            </a:r>
          </a:p>
          <a:p>
            <a:r>
              <a:rPr lang="en-US" sz="800" dirty="0">
                <a:cs typeface="Arial" panose="020B0604020202020204" pitchFamily="34" charset="0"/>
              </a:rPr>
              <a:t>  </a:t>
            </a:r>
            <a:r>
              <a:rPr lang="en-US" sz="800" dirty="0" err="1">
                <a:cs typeface="Arial" panose="020B0604020202020204" pitchFamily="34" charset="0"/>
              </a:rPr>
              <a:t>pinMode</a:t>
            </a:r>
            <a:r>
              <a:rPr lang="en-US" sz="800" dirty="0">
                <a:cs typeface="Arial" panose="020B0604020202020204" pitchFamily="34" charset="0"/>
              </a:rPr>
              <a:t>(IR_SENSOR_LEFT, INPUT);</a:t>
            </a:r>
          </a:p>
          <a:p>
            <a:r>
              <a:rPr lang="en-US" sz="800" dirty="0">
                <a:cs typeface="Arial" panose="020B0604020202020204" pitchFamily="34" charset="0"/>
              </a:rPr>
              <a:t>  </a:t>
            </a:r>
            <a:r>
              <a:rPr lang="en-US" sz="800" dirty="0" err="1">
                <a:cs typeface="Arial" panose="020B0604020202020204" pitchFamily="34" charset="0"/>
              </a:rPr>
              <a:t>rotateMotor</a:t>
            </a:r>
            <a:r>
              <a:rPr lang="en-US" sz="800" dirty="0">
                <a:cs typeface="Arial" panose="020B0604020202020204" pitchFamily="34" charset="0"/>
              </a:rPr>
              <a:t>(0,0);   </a:t>
            </a:r>
          </a:p>
          <a:p>
            <a:r>
              <a:rPr lang="en-US" sz="800" dirty="0">
                <a:cs typeface="Arial" panose="020B0604020202020204" pitchFamily="34" charset="0"/>
              </a:rPr>
              <a:t>}</a:t>
            </a:r>
          </a:p>
          <a:p>
            <a:endParaRPr lang="en-US" sz="800" dirty="0">
              <a:cs typeface="Arial" panose="020B0604020202020204" pitchFamily="34" charset="0"/>
            </a:endParaRPr>
          </a:p>
          <a:p>
            <a:endParaRPr lang="en-US" sz="800" dirty="0">
              <a:cs typeface="Arial" panose="020B0604020202020204" pitchFamily="34" charset="0"/>
            </a:endParaRPr>
          </a:p>
          <a:p>
            <a:r>
              <a:rPr lang="en-US" sz="800" dirty="0">
                <a:cs typeface="Arial" panose="020B0604020202020204" pitchFamily="34" charset="0"/>
              </a:rPr>
              <a:t>void loop()</a:t>
            </a:r>
          </a:p>
          <a:p>
            <a:r>
              <a:rPr lang="en-US" sz="800" dirty="0">
                <a:cs typeface="Arial" panose="020B0604020202020204" pitchFamily="34" charset="0"/>
              </a:rPr>
              <a:t>{</a:t>
            </a:r>
          </a:p>
          <a:p>
            <a:endParaRPr lang="en-US" sz="800" dirty="0">
              <a:cs typeface="Arial" panose="020B0604020202020204" pitchFamily="34" charset="0"/>
            </a:endParaRPr>
          </a:p>
          <a:p>
            <a:r>
              <a:rPr lang="en-US" sz="800" dirty="0">
                <a:cs typeface="Arial" panose="020B0604020202020204" pitchFamily="34" charset="0"/>
              </a:rPr>
              <a:t>  int </a:t>
            </a:r>
            <a:r>
              <a:rPr lang="en-US" sz="800" dirty="0" err="1">
                <a:cs typeface="Arial" panose="020B0604020202020204" pitchFamily="34" charset="0"/>
              </a:rPr>
              <a:t>rightIRSensorValue</a:t>
            </a:r>
            <a:r>
              <a:rPr lang="en-US" sz="800" dirty="0">
                <a:cs typeface="Arial" panose="020B0604020202020204" pitchFamily="34" charset="0"/>
              </a:rPr>
              <a:t> = </a:t>
            </a:r>
            <a:r>
              <a:rPr lang="en-US" sz="800" dirty="0" err="1">
                <a:cs typeface="Arial" panose="020B0604020202020204" pitchFamily="34" charset="0"/>
              </a:rPr>
              <a:t>digitalRead</a:t>
            </a:r>
            <a:r>
              <a:rPr lang="en-US" sz="800" dirty="0">
                <a:cs typeface="Arial" panose="020B0604020202020204" pitchFamily="34" charset="0"/>
              </a:rPr>
              <a:t>(IR_SENSOR_RIGHT);</a:t>
            </a:r>
          </a:p>
          <a:p>
            <a:r>
              <a:rPr lang="en-US" sz="800" dirty="0">
                <a:cs typeface="Arial" panose="020B0604020202020204" pitchFamily="34" charset="0"/>
              </a:rPr>
              <a:t>  int </a:t>
            </a:r>
            <a:r>
              <a:rPr lang="en-US" sz="800" dirty="0" err="1">
                <a:cs typeface="Arial" panose="020B0604020202020204" pitchFamily="34" charset="0"/>
              </a:rPr>
              <a:t>leftIRSensorValue</a:t>
            </a:r>
            <a:r>
              <a:rPr lang="en-US" sz="800" dirty="0">
                <a:cs typeface="Arial" panose="020B0604020202020204" pitchFamily="34" charset="0"/>
              </a:rPr>
              <a:t> = </a:t>
            </a:r>
            <a:r>
              <a:rPr lang="en-US" sz="800" dirty="0" err="1">
                <a:cs typeface="Arial" panose="020B0604020202020204" pitchFamily="34" charset="0"/>
              </a:rPr>
              <a:t>digitalRead</a:t>
            </a:r>
            <a:r>
              <a:rPr lang="en-US" sz="800" dirty="0">
                <a:cs typeface="Arial" panose="020B0604020202020204" pitchFamily="34" charset="0"/>
              </a:rPr>
              <a:t>(IR_SENSOR_LEFT);</a:t>
            </a:r>
          </a:p>
          <a:p>
            <a:endParaRPr lang="en-US" sz="800" dirty="0">
              <a:cs typeface="Arial" panose="020B0604020202020204" pitchFamily="34" charset="0"/>
            </a:endParaRPr>
          </a:p>
          <a:p>
            <a:r>
              <a:rPr lang="en-US" sz="800" dirty="0">
                <a:cs typeface="Arial" panose="020B0604020202020204" pitchFamily="34" charset="0"/>
              </a:rPr>
              <a:t>  //If none of the sensors detects black line, then go straight</a:t>
            </a:r>
          </a:p>
          <a:p>
            <a:r>
              <a:rPr lang="en-US" sz="800" dirty="0">
                <a:cs typeface="Arial" panose="020B0604020202020204" pitchFamily="34" charset="0"/>
              </a:rPr>
              <a:t>  if (</a:t>
            </a:r>
            <a:r>
              <a:rPr lang="en-US" sz="800" dirty="0" err="1">
                <a:cs typeface="Arial" panose="020B0604020202020204" pitchFamily="34" charset="0"/>
              </a:rPr>
              <a:t>rightIRSensorValue</a:t>
            </a:r>
            <a:r>
              <a:rPr lang="en-US" sz="800" dirty="0">
                <a:cs typeface="Arial" panose="020B0604020202020204" pitchFamily="34" charset="0"/>
              </a:rPr>
              <a:t> == LOW &amp;&amp; </a:t>
            </a:r>
            <a:r>
              <a:rPr lang="en-US" sz="800" dirty="0" err="1">
                <a:cs typeface="Arial" panose="020B0604020202020204" pitchFamily="34" charset="0"/>
              </a:rPr>
              <a:t>leftIRSensorValue</a:t>
            </a:r>
            <a:r>
              <a:rPr lang="en-US" sz="800" dirty="0">
                <a:cs typeface="Arial" panose="020B0604020202020204" pitchFamily="34" charset="0"/>
              </a:rPr>
              <a:t> == LOW)</a:t>
            </a:r>
          </a:p>
          <a:p>
            <a:r>
              <a:rPr lang="en-US" sz="800" dirty="0">
                <a:cs typeface="Arial" panose="020B0604020202020204" pitchFamily="34" charset="0"/>
              </a:rPr>
              <a:t>  {</a:t>
            </a:r>
          </a:p>
          <a:p>
            <a:r>
              <a:rPr lang="en-US" sz="800" dirty="0">
                <a:cs typeface="Arial" panose="020B0604020202020204" pitchFamily="34" charset="0"/>
              </a:rPr>
              <a:t>    </a:t>
            </a:r>
            <a:r>
              <a:rPr lang="en-US" sz="800" dirty="0" err="1">
                <a:cs typeface="Arial" panose="020B0604020202020204" pitchFamily="34" charset="0"/>
              </a:rPr>
              <a:t>rotateMotor</a:t>
            </a:r>
            <a:r>
              <a:rPr lang="en-US" sz="800" dirty="0">
                <a:cs typeface="Arial" panose="020B0604020202020204" pitchFamily="34" charset="0"/>
              </a:rPr>
              <a:t>(MOTOR_SPEED, MOTOR_SPEED);</a:t>
            </a:r>
          </a:p>
          <a:p>
            <a:r>
              <a:rPr lang="en-US" sz="800" dirty="0">
                <a:cs typeface="Arial" panose="020B0604020202020204" pitchFamily="34" charset="0"/>
              </a:rPr>
              <a:t>  }</a:t>
            </a:r>
            <a:endParaRPr lang="en-IN" sz="800" dirty="0">
              <a:cs typeface="Arial" panose="020B0604020202020204" pitchFamily="34" charset="0"/>
            </a:endParaRPr>
          </a:p>
        </p:txBody>
      </p:sp>
      <p:sp>
        <p:nvSpPr>
          <p:cNvPr id="5" name="TextBox 4">
            <a:extLst>
              <a:ext uri="{FF2B5EF4-FFF2-40B4-BE49-F238E27FC236}">
                <a16:creationId xmlns:a16="http://schemas.microsoft.com/office/drawing/2014/main" id="{BE8FA345-4A04-6DD1-C7A8-0567FE349E82}"/>
              </a:ext>
            </a:extLst>
          </p:cNvPr>
          <p:cNvSpPr txBox="1"/>
          <p:nvPr/>
        </p:nvSpPr>
        <p:spPr>
          <a:xfrm>
            <a:off x="7955280" y="0"/>
            <a:ext cx="4236720" cy="6863417"/>
          </a:xfrm>
          <a:prstGeom prst="rect">
            <a:avLst/>
          </a:prstGeom>
          <a:noFill/>
        </p:spPr>
        <p:txBody>
          <a:bodyPr wrap="square" rtlCol="0">
            <a:spAutoFit/>
          </a:bodyPr>
          <a:lstStyle/>
          <a:p>
            <a:r>
              <a:rPr lang="en-US" sz="800" dirty="0"/>
              <a:t>//If right sensor detects black line, then turn right</a:t>
            </a:r>
          </a:p>
          <a:p>
            <a:r>
              <a:rPr lang="en-US" sz="800" dirty="0"/>
              <a:t>  else if (</a:t>
            </a:r>
            <a:r>
              <a:rPr lang="en-US" sz="800" dirty="0" err="1"/>
              <a:t>rightIRSensorValue</a:t>
            </a:r>
            <a:r>
              <a:rPr lang="en-US" sz="800" dirty="0"/>
              <a:t> == HIGH &amp;&amp; </a:t>
            </a:r>
            <a:r>
              <a:rPr lang="en-US" sz="800" dirty="0" err="1"/>
              <a:t>leftIRSensorValue</a:t>
            </a:r>
            <a:r>
              <a:rPr lang="en-US" sz="800" dirty="0"/>
              <a:t> == LOW )</a:t>
            </a:r>
          </a:p>
          <a:p>
            <a:r>
              <a:rPr lang="en-US" sz="800" dirty="0"/>
              <a:t>  {</a:t>
            </a:r>
          </a:p>
          <a:p>
            <a:r>
              <a:rPr lang="en-US" sz="800" dirty="0"/>
              <a:t>      </a:t>
            </a:r>
            <a:r>
              <a:rPr lang="en-US" sz="800" dirty="0" err="1"/>
              <a:t>rotateMotor</a:t>
            </a:r>
            <a:r>
              <a:rPr lang="en-US" sz="800" dirty="0"/>
              <a:t>(-MOTOR_SPEED, MOTOR_SPEED); </a:t>
            </a:r>
          </a:p>
          <a:p>
            <a:r>
              <a:rPr lang="en-US" sz="800" dirty="0"/>
              <a:t>  }</a:t>
            </a:r>
          </a:p>
          <a:p>
            <a:r>
              <a:rPr lang="en-US" sz="800" dirty="0"/>
              <a:t>  //If left sensor detects black line, then turn left  </a:t>
            </a:r>
          </a:p>
          <a:p>
            <a:r>
              <a:rPr lang="en-US" sz="800" dirty="0"/>
              <a:t>  else if (</a:t>
            </a:r>
            <a:r>
              <a:rPr lang="en-US" sz="800" dirty="0" err="1"/>
              <a:t>rightIRSensorValue</a:t>
            </a:r>
            <a:r>
              <a:rPr lang="en-US" sz="800" dirty="0"/>
              <a:t> == LOW &amp;&amp; </a:t>
            </a:r>
            <a:r>
              <a:rPr lang="en-US" sz="800" dirty="0" err="1"/>
              <a:t>leftIRSensorValue</a:t>
            </a:r>
            <a:r>
              <a:rPr lang="en-US" sz="800" dirty="0"/>
              <a:t> == HIGH )</a:t>
            </a:r>
          </a:p>
          <a:p>
            <a:r>
              <a:rPr lang="en-US" sz="800" dirty="0"/>
              <a:t>  {</a:t>
            </a:r>
          </a:p>
          <a:p>
            <a:r>
              <a:rPr lang="en-US" sz="800" dirty="0"/>
              <a:t>      </a:t>
            </a:r>
            <a:r>
              <a:rPr lang="en-US" sz="800" dirty="0" err="1"/>
              <a:t>rotateMotor</a:t>
            </a:r>
            <a:r>
              <a:rPr lang="en-US" sz="800" dirty="0"/>
              <a:t>(MOTOR_SPEED, -MOTOR_SPEED); </a:t>
            </a:r>
          </a:p>
          <a:p>
            <a:r>
              <a:rPr lang="en-US" sz="800" dirty="0"/>
              <a:t>  } </a:t>
            </a:r>
          </a:p>
          <a:p>
            <a:r>
              <a:rPr lang="en-US" sz="800" dirty="0"/>
              <a:t>  //If both the sensors detect black line, then stop </a:t>
            </a:r>
          </a:p>
          <a:p>
            <a:r>
              <a:rPr lang="en-US" sz="800" dirty="0"/>
              <a:t>  else </a:t>
            </a:r>
          </a:p>
          <a:p>
            <a:r>
              <a:rPr lang="en-US" sz="800" dirty="0"/>
              <a:t>  {</a:t>
            </a:r>
          </a:p>
          <a:p>
            <a:r>
              <a:rPr lang="en-US" sz="800" dirty="0"/>
              <a:t>    </a:t>
            </a:r>
            <a:r>
              <a:rPr lang="en-US" sz="800" dirty="0" err="1"/>
              <a:t>rotateMotor</a:t>
            </a:r>
            <a:r>
              <a:rPr lang="en-US" sz="800" dirty="0"/>
              <a:t>(0, 0);</a:t>
            </a:r>
          </a:p>
          <a:p>
            <a:r>
              <a:rPr lang="en-US" sz="800" dirty="0"/>
              <a:t>  }</a:t>
            </a:r>
          </a:p>
          <a:p>
            <a:r>
              <a:rPr lang="en-US" sz="800" dirty="0"/>
              <a:t>}</a:t>
            </a:r>
          </a:p>
          <a:p>
            <a:endParaRPr lang="en-US" sz="800" dirty="0"/>
          </a:p>
          <a:p>
            <a:endParaRPr lang="en-US" sz="800" dirty="0"/>
          </a:p>
          <a:p>
            <a:r>
              <a:rPr lang="en-US" sz="800" dirty="0"/>
              <a:t>void </a:t>
            </a:r>
            <a:r>
              <a:rPr lang="en-US" sz="800" dirty="0" err="1"/>
              <a:t>rotateMotor</a:t>
            </a:r>
            <a:r>
              <a:rPr lang="en-US" sz="800" dirty="0"/>
              <a:t>(int </a:t>
            </a:r>
            <a:r>
              <a:rPr lang="en-US" sz="800" dirty="0" err="1"/>
              <a:t>rightMotorSpeed</a:t>
            </a:r>
            <a:r>
              <a:rPr lang="en-US" sz="800" dirty="0"/>
              <a:t>, int </a:t>
            </a:r>
            <a:r>
              <a:rPr lang="en-US" sz="800" dirty="0" err="1"/>
              <a:t>leftMotorSpeed</a:t>
            </a:r>
            <a:r>
              <a:rPr lang="en-US" sz="800" dirty="0"/>
              <a:t>)</a:t>
            </a:r>
          </a:p>
          <a:p>
            <a:r>
              <a:rPr lang="en-US" sz="800" dirty="0"/>
              <a:t>{</a:t>
            </a:r>
          </a:p>
          <a:p>
            <a:r>
              <a:rPr lang="en-US" sz="800" dirty="0"/>
              <a:t>  </a:t>
            </a:r>
          </a:p>
          <a:p>
            <a:r>
              <a:rPr lang="en-US" sz="800" dirty="0"/>
              <a:t>  if (</a:t>
            </a:r>
            <a:r>
              <a:rPr lang="en-US" sz="800" dirty="0" err="1"/>
              <a:t>rightMotorSpeed</a:t>
            </a:r>
            <a:r>
              <a:rPr lang="en-US" sz="800" dirty="0"/>
              <a:t> &lt; 0)</a:t>
            </a:r>
          </a:p>
          <a:p>
            <a:r>
              <a:rPr lang="en-US" sz="800" dirty="0"/>
              <a:t>  {</a:t>
            </a:r>
          </a:p>
          <a:p>
            <a:r>
              <a:rPr lang="en-US" sz="800" dirty="0"/>
              <a:t>    </a:t>
            </a:r>
            <a:r>
              <a:rPr lang="en-US" sz="800" dirty="0" err="1"/>
              <a:t>digitalWrite</a:t>
            </a:r>
            <a:r>
              <a:rPr lang="en-US" sz="800" dirty="0"/>
              <a:t>(rightMotorPin1,LOW);</a:t>
            </a:r>
          </a:p>
          <a:p>
            <a:r>
              <a:rPr lang="en-US" sz="800" dirty="0"/>
              <a:t>    </a:t>
            </a:r>
            <a:r>
              <a:rPr lang="en-US" sz="800" dirty="0" err="1"/>
              <a:t>digitalWrite</a:t>
            </a:r>
            <a:r>
              <a:rPr lang="en-US" sz="800" dirty="0"/>
              <a:t>(rightMotorPin2,HIGH);    </a:t>
            </a:r>
          </a:p>
          <a:p>
            <a:r>
              <a:rPr lang="en-US" sz="800" dirty="0"/>
              <a:t>  }</a:t>
            </a:r>
          </a:p>
          <a:p>
            <a:r>
              <a:rPr lang="en-US" sz="800" dirty="0"/>
              <a:t>  else if (</a:t>
            </a:r>
            <a:r>
              <a:rPr lang="en-US" sz="800" dirty="0" err="1"/>
              <a:t>rightMotorSpeed</a:t>
            </a:r>
            <a:r>
              <a:rPr lang="en-US" sz="800" dirty="0"/>
              <a:t> &gt; 0)</a:t>
            </a:r>
          </a:p>
          <a:p>
            <a:r>
              <a:rPr lang="en-US" sz="800" dirty="0"/>
              <a:t>  {</a:t>
            </a:r>
          </a:p>
          <a:p>
            <a:r>
              <a:rPr lang="en-US" sz="800" dirty="0"/>
              <a:t>    </a:t>
            </a:r>
            <a:r>
              <a:rPr lang="en-US" sz="800" dirty="0" err="1"/>
              <a:t>digitalWrite</a:t>
            </a:r>
            <a:r>
              <a:rPr lang="en-US" sz="800" dirty="0"/>
              <a:t>(rightMotorPin1,HIGH);</a:t>
            </a:r>
          </a:p>
          <a:p>
            <a:r>
              <a:rPr lang="en-US" sz="800" dirty="0"/>
              <a:t>    </a:t>
            </a:r>
            <a:r>
              <a:rPr lang="en-US" sz="800" dirty="0" err="1"/>
              <a:t>digitalWrite</a:t>
            </a:r>
            <a:r>
              <a:rPr lang="en-US" sz="800" dirty="0"/>
              <a:t>(rightMotorPin2,LOW);      </a:t>
            </a:r>
          </a:p>
          <a:p>
            <a:r>
              <a:rPr lang="en-US" sz="800" dirty="0"/>
              <a:t>  }</a:t>
            </a:r>
          </a:p>
          <a:p>
            <a:r>
              <a:rPr lang="en-US" sz="800" dirty="0"/>
              <a:t>  else</a:t>
            </a:r>
          </a:p>
          <a:p>
            <a:r>
              <a:rPr lang="en-US" sz="800" dirty="0"/>
              <a:t>  {</a:t>
            </a:r>
          </a:p>
          <a:p>
            <a:r>
              <a:rPr lang="en-US" sz="800" dirty="0"/>
              <a:t>    </a:t>
            </a:r>
            <a:r>
              <a:rPr lang="en-US" sz="800" dirty="0" err="1"/>
              <a:t>digitalWrite</a:t>
            </a:r>
            <a:r>
              <a:rPr lang="en-US" sz="800" dirty="0"/>
              <a:t>(rightMotorPin1,LOW);</a:t>
            </a:r>
          </a:p>
          <a:p>
            <a:r>
              <a:rPr lang="en-US" sz="800" dirty="0"/>
              <a:t>    </a:t>
            </a:r>
            <a:r>
              <a:rPr lang="en-US" sz="800" dirty="0" err="1"/>
              <a:t>digitalWrite</a:t>
            </a:r>
            <a:r>
              <a:rPr lang="en-US" sz="800" dirty="0"/>
              <a:t>(rightMotorPin2,LOW);      </a:t>
            </a:r>
          </a:p>
          <a:p>
            <a:r>
              <a:rPr lang="en-US" sz="800" dirty="0"/>
              <a:t>  }</a:t>
            </a:r>
          </a:p>
          <a:p>
            <a:endParaRPr lang="en-US" sz="800" dirty="0"/>
          </a:p>
          <a:p>
            <a:r>
              <a:rPr lang="en-US" sz="800" dirty="0"/>
              <a:t>  if (</a:t>
            </a:r>
            <a:r>
              <a:rPr lang="en-US" sz="800" dirty="0" err="1"/>
              <a:t>leftMotorSpeed</a:t>
            </a:r>
            <a:r>
              <a:rPr lang="en-US" sz="800" dirty="0"/>
              <a:t> &lt; 0)</a:t>
            </a:r>
          </a:p>
          <a:p>
            <a:r>
              <a:rPr lang="en-US" sz="800" dirty="0"/>
              <a:t>  {</a:t>
            </a:r>
          </a:p>
          <a:p>
            <a:r>
              <a:rPr lang="en-US" sz="800" dirty="0"/>
              <a:t>    </a:t>
            </a:r>
            <a:r>
              <a:rPr lang="en-US" sz="800" dirty="0" err="1"/>
              <a:t>digitalWrite</a:t>
            </a:r>
            <a:r>
              <a:rPr lang="en-US" sz="800" dirty="0"/>
              <a:t>(leftMotorPin1,LOW);</a:t>
            </a:r>
          </a:p>
          <a:p>
            <a:r>
              <a:rPr lang="en-US" sz="800" dirty="0"/>
              <a:t>    </a:t>
            </a:r>
            <a:r>
              <a:rPr lang="en-US" sz="800" dirty="0" err="1"/>
              <a:t>digitalWrite</a:t>
            </a:r>
            <a:r>
              <a:rPr lang="en-US" sz="800" dirty="0"/>
              <a:t>(leftMotorPin2,HIGH);    </a:t>
            </a:r>
          </a:p>
          <a:p>
            <a:r>
              <a:rPr lang="en-US" sz="800" dirty="0"/>
              <a:t>  }</a:t>
            </a:r>
          </a:p>
          <a:p>
            <a:r>
              <a:rPr lang="en-US" sz="800" dirty="0"/>
              <a:t>  else if (</a:t>
            </a:r>
            <a:r>
              <a:rPr lang="en-US" sz="800" dirty="0" err="1"/>
              <a:t>leftMotorSpeed</a:t>
            </a:r>
            <a:r>
              <a:rPr lang="en-US" sz="800" dirty="0"/>
              <a:t> &gt; 0)</a:t>
            </a:r>
          </a:p>
          <a:p>
            <a:r>
              <a:rPr lang="en-US" sz="800" dirty="0"/>
              <a:t>  {</a:t>
            </a:r>
          </a:p>
          <a:p>
            <a:r>
              <a:rPr lang="en-US" sz="800" dirty="0"/>
              <a:t>    </a:t>
            </a:r>
            <a:r>
              <a:rPr lang="en-US" sz="800" dirty="0" err="1"/>
              <a:t>digitalWrite</a:t>
            </a:r>
            <a:r>
              <a:rPr lang="en-US" sz="800" dirty="0"/>
              <a:t>(leftMotorPin1,HIGH);</a:t>
            </a:r>
          </a:p>
          <a:p>
            <a:r>
              <a:rPr lang="en-US" sz="800" dirty="0"/>
              <a:t>    </a:t>
            </a:r>
            <a:r>
              <a:rPr lang="en-US" sz="800" dirty="0" err="1"/>
              <a:t>digitalWrite</a:t>
            </a:r>
            <a:r>
              <a:rPr lang="en-US" sz="800" dirty="0"/>
              <a:t>(leftMotorPin2,LOW);      </a:t>
            </a:r>
          </a:p>
          <a:p>
            <a:r>
              <a:rPr lang="en-US" sz="800" dirty="0"/>
              <a:t>  }</a:t>
            </a:r>
          </a:p>
          <a:p>
            <a:r>
              <a:rPr lang="en-US" sz="800" dirty="0"/>
              <a:t>  else </a:t>
            </a:r>
          </a:p>
          <a:p>
            <a:r>
              <a:rPr lang="en-US" sz="800" dirty="0"/>
              <a:t>  {</a:t>
            </a:r>
          </a:p>
          <a:p>
            <a:r>
              <a:rPr lang="en-US" sz="800" dirty="0"/>
              <a:t>    </a:t>
            </a:r>
            <a:r>
              <a:rPr lang="en-US" sz="800" dirty="0" err="1"/>
              <a:t>digitalWrite</a:t>
            </a:r>
            <a:r>
              <a:rPr lang="en-US" sz="800" dirty="0"/>
              <a:t>(leftMotorPin1,LOW);</a:t>
            </a:r>
          </a:p>
          <a:p>
            <a:r>
              <a:rPr lang="en-US" sz="800" dirty="0"/>
              <a:t>    </a:t>
            </a:r>
            <a:r>
              <a:rPr lang="en-US" sz="800" dirty="0" err="1"/>
              <a:t>digitalWrite</a:t>
            </a:r>
            <a:r>
              <a:rPr lang="en-US" sz="800" dirty="0"/>
              <a:t>(leftMotorPin2,LOW);      </a:t>
            </a:r>
          </a:p>
          <a:p>
            <a:r>
              <a:rPr lang="en-US" sz="800" dirty="0"/>
              <a:t>  }</a:t>
            </a:r>
          </a:p>
          <a:p>
            <a:r>
              <a:rPr lang="en-US" sz="800" dirty="0"/>
              <a:t>  </a:t>
            </a:r>
            <a:r>
              <a:rPr lang="en-US" sz="800" dirty="0" err="1"/>
              <a:t>analogWrite</a:t>
            </a:r>
            <a:r>
              <a:rPr lang="en-US" sz="800" dirty="0"/>
              <a:t>(</a:t>
            </a:r>
            <a:r>
              <a:rPr lang="en-US" sz="800" dirty="0" err="1"/>
              <a:t>enableRightMotor</a:t>
            </a:r>
            <a:r>
              <a:rPr lang="en-US" sz="800" dirty="0"/>
              <a:t>, abs(</a:t>
            </a:r>
            <a:r>
              <a:rPr lang="en-US" sz="800" dirty="0" err="1"/>
              <a:t>rightMotorSpeed</a:t>
            </a:r>
            <a:r>
              <a:rPr lang="en-US" sz="800" dirty="0"/>
              <a:t>));</a:t>
            </a:r>
          </a:p>
          <a:p>
            <a:r>
              <a:rPr lang="en-US" sz="800" dirty="0"/>
              <a:t>  </a:t>
            </a:r>
            <a:r>
              <a:rPr lang="en-US" sz="800" dirty="0" err="1"/>
              <a:t>analogWrite</a:t>
            </a:r>
            <a:r>
              <a:rPr lang="en-US" sz="800" dirty="0"/>
              <a:t>(</a:t>
            </a:r>
            <a:r>
              <a:rPr lang="en-US" sz="800" dirty="0" err="1"/>
              <a:t>enableLeftMotor</a:t>
            </a:r>
            <a:r>
              <a:rPr lang="en-US" sz="800" dirty="0"/>
              <a:t>, abs(</a:t>
            </a:r>
            <a:r>
              <a:rPr lang="en-US" sz="800" dirty="0" err="1"/>
              <a:t>leftMotorSpeed</a:t>
            </a:r>
            <a:r>
              <a:rPr lang="en-US" sz="800" dirty="0"/>
              <a:t>));    </a:t>
            </a:r>
          </a:p>
          <a:p>
            <a:r>
              <a:rPr lang="en-US" sz="800" dirty="0"/>
              <a:t>}</a:t>
            </a:r>
            <a:endParaRPr lang="en-IN" sz="800" dirty="0"/>
          </a:p>
        </p:txBody>
      </p:sp>
      <p:cxnSp>
        <p:nvCxnSpPr>
          <p:cNvPr id="7" name="Straight Connector 6">
            <a:extLst>
              <a:ext uri="{FF2B5EF4-FFF2-40B4-BE49-F238E27FC236}">
                <a16:creationId xmlns:a16="http://schemas.microsoft.com/office/drawing/2014/main" id="{B676D84B-446C-F1B7-19F4-94A93507609F}"/>
              </a:ext>
            </a:extLst>
          </p:cNvPr>
          <p:cNvCxnSpPr>
            <a:cxnSpLocks/>
          </p:cNvCxnSpPr>
          <p:nvPr/>
        </p:nvCxnSpPr>
        <p:spPr>
          <a:xfrm>
            <a:off x="7955280" y="0"/>
            <a:ext cx="20320" cy="685800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97210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541BC-F975-8972-1CF0-06CC4F697865}"/>
              </a:ext>
            </a:extLst>
          </p:cNvPr>
          <p:cNvSpPr>
            <a:spLocks noGrp="1"/>
          </p:cNvSpPr>
          <p:nvPr>
            <p:ph type="title"/>
          </p:nvPr>
        </p:nvSpPr>
        <p:spPr/>
        <p:txBody>
          <a:bodyPr/>
          <a:lstStyle/>
          <a:p>
            <a:r>
              <a:rPr lang="en-US" b="1" dirty="0"/>
              <a:t>VIDEO / SIMULATION:</a:t>
            </a:r>
            <a:endParaRPr lang="en-IN" b="1" dirty="0"/>
          </a:p>
        </p:txBody>
      </p:sp>
      <p:pic>
        <p:nvPicPr>
          <p:cNvPr id="4" name="FINAL VIDEO">
            <a:hlinkClick r:id="" action="ppaction://media"/>
            <a:extLst>
              <a:ext uri="{FF2B5EF4-FFF2-40B4-BE49-F238E27FC236}">
                <a16:creationId xmlns:a16="http://schemas.microsoft.com/office/drawing/2014/main" id="{2EA9544C-99F4-9FD3-2ADE-FD56BF03F28B}"/>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3944472" y="1721224"/>
            <a:ext cx="4912658" cy="3933451"/>
          </a:xfrm>
        </p:spPr>
      </p:pic>
    </p:spTree>
    <p:extLst>
      <p:ext uri="{BB962C8B-B14F-4D97-AF65-F5344CB8AC3E}">
        <p14:creationId xmlns:p14="http://schemas.microsoft.com/office/powerpoint/2010/main" val="378810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833"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9E5DBF-2A91-B4FB-A17F-91806AFBF48D}"/>
              </a:ext>
            </a:extLst>
          </p:cNvPr>
          <p:cNvSpPr>
            <a:spLocks noGrp="1"/>
          </p:cNvSpPr>
          <p:nvPr>
            <p:ph idx="1"/>
          </p:nvPr>
        </p:nvSpPr>
        <p:spPr/>
        <p:txBody>
          <a:bodyPr/>
          <a:lstStyle/>
          <a:p>
            <a:r>
              <a:rPr lang="en-US" sz="4400" b="1" dirty="0"/>
              <a:t>PROJECT NAME </a:t>
            </a:r>
            <a:r>
              <a:rPr lang="en-US" sz="4400" dirty="0"/>
              <a:t>: ARDUINO BASED LINE FOLLOWER ROBO</a:t>
            </a:r>
          </a:p>
          <a:p>
            <a:endParaRPr lang="en-IN" dirty="0"/>
          </a:p>
        </p:txBody>
      </p:sp>
    </p:spTree>
    <p:extLst>
      <p:ext uri="{BB962C8B-B14F-4D97-AF65-F5344CB8AC3E}">
        <p14:creationId xmlns:p14="http://schemas.microsoft.com/office/powerpoint/2010/main" val="1355619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9718D-565B-2147-8C93-1BBAE2EB5F50}"/>
              </a:ext>
            </a:extLst>
          </p:cNvPr>
          <p:cNvSpPr>
            <a:spLocks noGrp="1"/>
          </p:cNvSpPr>
          <p:nvPr>
            <p:ph type="title"/>
          </p:nvPr>
        </p:nvSpPr>
        <p:spPr/>
        <p:txBody>
          <a:bodyPr/>
          <a:lstStyle/>
          <a:p>
            <a:r>
              <a:rPr lang="en-IN" b="1" dirty="0"/>
              <a:t>REQUIRE MATERIAL : </a:t>
            </a:r>
            <a:br>
              <a:rPr lang="en-IN" dirty="0"/>
            </a:br>
            <a:endParaRPr lang="en-IN" dirty="0"/>
          </a:p>
        </p:txBody>
      </p:sp>
      <p:sp>
        <p:nvSpPr>
          <p:cNvPr id="3" name="Content Placeholder 2">
            <a:extLst>
              <a:ext uri="{FF2B5EF4-FFF2-40B4-BE49-F238E27FC236}">
                <a16:creationId xmlns:a16="http://schemas.microsoft.com/office/drawing/2014/main" id="{C442F8FB-691F-185B-F79F-B15B2F7AC165}"/>
              </a:ext>
            </a:extLst>
          </p:cNvPr>
          <p:cNvSpPr>
            <a:spLocks noGrp="1"/>
          </p:cNvSpPr>
          <p:nvPr>
            <p:ph idx="1"/>
          </p:nvPr>
        </p:nvSpPr>
        <p:spPr/>
        <p:txBody>
          <a:bodyPr>
            <a:normAutofit fontScale="92500" lnSpcReduction="20000"/>
          </a:bodyPr>
          <a:lstStyle/>
          <a:p>
            <a:r>
              <a:rPr lang="en-IN" dirty="0"/>
              <a:t>1x ARDUINO UNO</a:t>
            </a:r>
          </a:p>
          <a:p>
            <a:r>
              <a:rPr lang="en-IN" dirty="0"/>
              <a:t>2x IR SENSOR</a:t>
            </a:r>
          </a:p>
          <a:p>
            <a:r>
              <a:rPr lang="en-IN" dirty="0"/>
              <a:t>2WD CAR KIT</a:t>
            </a:r>
          </a:p>
          <a:p>
            <a:r>
              <a:rPr lang="en-IN" dirty="0"/>
              <a:t>L298N MOTER DRIVER </a:t>
            </a:r>
          </a:p>
          <a:p>
            <a:r>
              <a:rPr lang="en-IN" dirty="0"/>
              <a:t>BATTERY 9V-12V (DC POWER SUPPLY 10 V)</a:t>
            </a:r>
          </a:p>
          <a:p>
            <a:r>
              <a:rPr lang="en-IN" dirty="0"/>
              <a:t>JUMPER WIRE </a:t>
            </a:r>
          </a:p>
          <a:p>
            <a:r>
              <a:rPr lang="en-IN" dirty="0"/>
              <a:t>DOUBLE SIDE TAPE</a:t>
            </a:r>
          </a:p>
          <a:p>
            <a:r>
              <a:rPr lang="en-IN" dirty="0"/>
              <a:t>BLACK ELECTRICAL TAPE</a:t>
            </a:r>
          </a:p>
          <a:p>
            <a:r>
              <a:rPr lang="en-IN" dirty="0"/>
              <a:t>2x TT MOTOR</a:t>
            </a:r>
          </a:p>
          <a:p>
            <a:r>
              <a:rPr lang="en-IN" dirty="0"/>
              <a:t>SWITCH </a:t>
            </a:r>
          </a:p>
          <a:p>
            <a:endParaRPr lang="en-IN" dirty="0"/>
          </a:p>
        </p:txBody>
      </p:sp>
    </p:spTree>
    <p:extLst>
      <p:ext uri="{BB962C8B-B14F-4D97-AF65-F5344CB8AC3E}">
        <p14:creationId xmlns:p14="http://schemas.microsoft.com/office/powerpoint/2010/main" val="2758467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EA630-A738-B7CC-52EF-CDC48C31E6A4}"/>
              </a:ext>
            </a:extLst>
          </p:cNvPr>
          <p:cNvSpPr>
            <a:spLocks noGrp="1"/>
          </p:cNvSpPr>
          <p:nvPr>
            <p:ph type="title"/>
          </p:nvPr>
        </p:nvSpPr>
        <p:spPr/>
        <p:txBody>
          <a:bodyPr/>
          <a:lstStyle/>
          <a:p>
            <a:r>
              <a:rPr lang="en-IN" b="1" dirty="0"/>
              <a:t>PROJECT - RELATED DESCRIPTION :</a:t>
            </a:r>
          </a:p>
        </p:txBody>
      </p:sp>
      <p:sp>
        <p:nvSpPr>
          <p:cNvPr id="3" name="Content Placeholder 2">
            <a:extLst>
              <a:ext uri="{FF2B5EF4-FFF2-40B4-BE49-F238E27FC236}">
                <a16:creationId xmlns:a16="http://schemas.microsoft.com/office/drawing/2014/main" id="{D390751F-EE52-AADB-B530-2CE6E3623F51}"/>
              </a:ext>
            </a:extLst>
          </p:cNvPr>
          <p:cNvSpPr>
            <a:spLocks noGrp="1"/>
          </p:cNvSpPr>
          <p:nvPr>
            <p:ph idx="1"/>
          </p:nvPr>
        </p:nvSpPr>
        <p:spPr/>
        <p:txBody>
          <a:bodyPr/>
          <a:lstStyle/>
          <a:p>
            <a:r>
              <a:rPr lang="en-US" dirty="0"/>
              <a:t>My internship project centered around the design and development of an Arduino-based Line Follower Robot, a cutting-edge application of robotics and automation. The primary focus was to create a robot capable of autonomously tracking and following a black line on a given surface. This project not only enhanced my technical skills but also provided hands-on experience in addressing real-world challenges in robotics.</a:t>
            </a:r>
          </a:p>
          <a:p>
            <a:endParaRPr lang="en-IN" dirty="0"/>
          </a:p>
        </p:txBody>
      </p:sp>
    </p:spTree>
    <p:extLst>
      <p:ext uri="{BB962C8B-B14F-4D97-AF65-F5344CB8AC3E}">
        <p14:creationId xmlns:p14="http://schemas.microsoft.com/office/powerpoint/2010/main" val="3993240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87EFD-C8CE-A2BC-5D27-5BA7D99E768F}"/>
              </a:ext>
            </a:extLst>
          </p:cNvPr>
          <p:cNvSpPr>
            <a:spLocks noGrp="1"/>
          </p:cNvSpPr>
          <p:nvPr>
            <p:ph type="title"/>
          </p:nvPr>
        </p:nvSpPr>
        <p:spPr/>
        <p:txBody>
          <a:bodyPr/>
          <a:lstStyle/>
          <a:p>
            <a:r>
              <a:rPr lang="en-US" b="1" dirty="0"/>
              <a:t>Key Features and Components:</a:t>
            </a:r>
            <a:br>
              <a:rPr lang="en-US" dirty="0"/>
            </a:br>
            <a:endParaRPr lang="en-IN" dirty="0"/>
          </a:p>
        </p:txBody>
      </p:sp>
      <p:sp>
        <p:nvSpPr>
          <p:cNvPr id="3" name="Content Placeholder 2">
            <a:extLst>
              <a:ext uri="{FF2B5EF4-FFF2-40B4-BE49-F238E27FC236}">
                <a16:creationId xmlns:a16="http://schemas.microsoft.com/office/drawing/2014/main" id="{DA3FD681-982E-8FE6-C214-8841266E51A3}"/>
              </a:ext>
            </a:extLst>
          </p:cNvPr>
          <p:cNvSpPr>
            <a:spLocks noGrp="1"/>
          </p:cNvSpPr>
          <p:nvPr>
            <p:ph idx="1"/>
          </p:nvPr>
        </p:nvSpPr>
        <p:spPr/>
        <p:txBody>
          <a:bodyPr>
            <a:normAutofit/>
          </a:bodyPr>
          <a:lstStyle/>
          <a:p>
            <a:endParaRPr lang="en-US" dirty="0"/>
          </a:p>
          <a:p>
            <a:r>
              <a:rPr lang="en-US" b="1" dirty="0"/>
              <a:t>Hardware Integration</a:t>
            </a:r>
            <a:r>
              <a:rPr lang="en-US" dirty="0"/>
              <a:t>: Assembled a robust robotic platform using motors, wheels, and a chassis, ensuring stability and durability for effective navigation.</a:t>
            </a:r>
          </a:p>
          <a:p>
            <a:endParaRPr lang="en-US" dirty="0"/>
          </a:p>
          <a:p>
            <a:r>
              <a:rPr lang="en-US" b="1" dirty="0"/>
              <a:t>Infrared Sensor Array</a:t>
            </a:r>
            <a:r>
              <a:rPr lang="en-US" dirty="0"/>
              <a:t>: Integrated infrared sensors strategically on the robot to detect the contrast between the black line and the surrounding surface, providing crucial input for decision-making.</a:t>
            </a:r>
          </a:p>
          <a:p>
            <a:endParaRPr lang="en-US" dirty="0"/>
          </a:p>
          <a:p>
            <a:r>
              <a:rPr lang="en-US" b="1" dirty="0"/>
              <a:t>Arduino Microcontroller</a:t>
            </a:r>
            <a:r>
              <a:rPr lang="en-US" dirty="0"/>
              <a:t>: Programmed the Arduino microcontroller to act as the brain of the robot, processing sensor data and controlling motor movements for precise line following.</a:t>
            </a:r>
            <a:endParaRPr lang="en-IN" dirty="0"/>
          </a:p>
        </p:txBody>
      </p:sp>
    </p:spTree>
    <p:extLst>
      <p:ext uri="{BB962C8B-B14F-4D97-AF65-F5344CB8AC3E}">
        <p14:creationId xmlns:p14="http://schemas.microsoft.com/office/powerpoint/2010/main" val="3495869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0E0DD-AFCB-1E81-78CF-709A4DC5FECC}"/>
              </a:ext>
            </a:extLst>
          </p:cNvPr>
          <p:cNvSpPr>
            <a:spLocks noGrp="1"/>
          </p:cNvSpPr>
          <p:nvPr>
            <p:ph type="title"/>
          </p:nvPr>
        </p:nvSpPr>
        <p:spPr/>
        <p:txBody>
          <a:bodyPr/>
          <a:lstStyle/>
          <a:p>
            <a:r>
              <a:rPr lang="en-US" b="1" dirty="0"/>
              <a:t>Functionality and Operation:</a:t>
            </a:r>
            <a:br>
              <a:rPr lang="en-US" b="1" dirty="0"/>
            </a:br>
            <a:endParaRPr lang="en-IN" dirty="0"/>
          </a:p>
        </p:txBody>
      </p:sp>
      <p:sp>
        <p:nvSpPr>
          <p:cNvPr id="3" name="Content Placeholder 2">
            <a:extLst>
              <a:ext uri="{FF2B5EF4-FFF2-40B4-BE49-F238E27FC236}">
                <a16:creationId xmlns:a16="http://schemas.microsoft.com/office/drawing/2014/main" id="{73CDEC23-6205-BC87-386A-210F8D30A2E4}"/>
              </a:ext>
            </a:extLst>
          </p:cNvPr>
          <p:cNvSpPr>
            <a:spLocks noGrp="1"/>
          </p:cNvSpPr>
          <p:nvPr>
            <p:ph idx="1"/>
          </p:nvPr>
        </p:nvSpPr>
        <p:spPr/>
        <p:txBody>
          <a:bodyPr>
            <a:normAutofit/>
          </a:bodyPr>
          <a:lstStyle/>
          <a:p>
            <a:endParaRPr lang="en-US" dirty="0"/>
          </a:p>
          <a:p>
            <a:r>
              <a:rPr lang="en-US" dirty="0"/>
              <a:t>The robot operates by constantly scanning the surface beneath it using the infrared sensors. When the sensors detect the black line, the Arduino executes algorithms to adjust the motor speeds and direction, ensuring that the robot stays on course. This dynamic decision-making process allows the robot to navigate complex paths with ease.</a:t>
            </a:r>
          </a:p>
          <a:p>
            <a:endParaRPr lang="en-US" dirty="0"/>
          </a:p>
        </p:txBody>
      </p:sp>
    </p:spTree>
    <p:extLst>
      <p:ext uri="{BB962C8B-B14F-4D97-AF65-F5344CB8AC3E}">
        <p14:creationId xmlns:p14="http://schemas.microsoft.com/office/powerpoint/2010/main" val="2245543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DBED3-6295-642C-D789-375D92789175}"/>
              </a:ext>
            </a:extLst>
          </p:cNvPr>
          <p:cNvSpPr>
            <a:spLocks noGrp="1"/>
          </p:cNvSpPr>
          <p:nvPr>
            <p:ph type="title"/>
          </p:nvPr>
        </p:nvSpPr>
        <p:spPr/>
        <p:txBody>
          <a:bodyPr/>
          <a:lstStyle/>
          <a:p>
            <a:r>
              <a:rPr lang="en-US" b="1" dirty="0"/>
              <a:t>Algorithmic Challenges</a:t>
            </a:r>
            <a:r>
              <a:rPr lang="en-US" dirty="0"/>
              <a:t>:</a:t>
            </a:r>
            <a:br>
              <a:rPr lang="en-US" dirty="0"/>
            </a:br>
            <a:endParaRPr lang="en-IN" dirty="0"/>
          </a:p>
        </p:txBody>
      </p:sp>
      <p:sp>
        <p:nvSpPr>
          <p:cNvPr id="3" name="Content Placeholder 2">
            <a:extLst>
              <a:ext uri="{FF2B5EF4-FFF2-40B4-BE49-F238E27FC236}">
                <a16:creationId xmlns:a16="http://schemas.microsoft.com/office/drawing/2014/main" id="{7DA8282E-64F5-00C5-F352-BBB7EDEE4B5A}"/>
              </a:ext>
            </a:extLst>
          </p:cNvPr>
          <p:cNvSpPr>
            <a:spLocks noGrp="1"/>
          </p:cNvSpPr>
          <p:nvPr>
            <p:ph idx="1"/>
          </p:nvPr>
        </p:nvSpPr>
        <p:spPr/>
        <p:txBody>
          <a:bodyPr/>
          <a:lstStyle/>
          <a:p>
            <a:endParaRPr lang="en-US" dirty="0"/>
          </a:p>
          <a:p>
            <a:r>
              <a:rPr lang="en-US" dirty="0"/>
              <a:t>One of the primary challenges was optimizing the algorithms to handle sharp turns, intersections, and variations in line thickness. Through iterative testing and refinement, the robot's algorithms were fine-tuned to deliver consistent and accurate line following performance.</a:t>
            </a:r>
            <a:endParaRPr lang="en-IN" dirty="0"/>
          </a:p>
          <a:p>
            <a:endParaRPr lang="en-IN" dirty="0"/>
          </a:p>
        </p:txBody>
      </p:sp>
    </p:spTree>
    <p:extLst>
      <p:ext uri="{BB962C8B-B14F-4D97-AF65-F5344CB8AC3E}">
        <p14:creationId xmlns:p14="http://schemas.microsoft.com/office/powerpoint/2010/main" val="531398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C02D2-C436-C886-0306-BA15B1540C88}"/>
              </a:ext>
            </a:extLst>
          </p:cNvPr>
          <p:cNvSpPr>
            <a:spLocks noGrp="1"/>
          </p:cNvSpPr>
          <p:nvPr>
            <p:ph type="title"/>
          </p:nvPr>
        </p:nvSpPr>
        <p:spPr/>
        <p:txBody>
          <a:bodyPr/>
          <a:lstStyle/>
          <a:p>
            <a:r>
              <a:rPr lang="en-IN" b="1" dirty="0"/>
              <a:t>CIRCUIT DIAGRAM :</a:t>
            </a:r>
          </a:p>
        </p:txBody>
      </p:sp>
      <p:pic>
        <p:nvPicPr>
          <p:cNvPr id="5" name="Content Placeholder 4">
            <a:extLst>
              <a:ext uri="{FF2B5EF4-FFF2-40B4-BE49-F238E27FC236}">
                <a16:creationId xmlns:a16="http://schemas.microsoft.com/office/drawing/2014/main" id="{3D5EFCD5-2283-4015-71B7-ADB2B8782E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4833" y="2141538"/>
            <a:ext cx="4433359" cy="3649662"/>
          </a:xfrm>
        </p:spPr>
      </p:pic>
    </p:spTree>
    <p:extLst>
      <p:ext uri="{BB962C8B-B14F-4D97-AF65-F5344CB8AC3E}">
        <p14:creationId xmlns:p14="http://schemas.microsoft.com/office/powerpoint/2010/main" val="3428460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67DD1-13B3-E324-5608-C3A63625E6B1}"/>
              </a:ext>
            </a:extLst>
          </p:cNvPr>
          <p:cNvSpPr>
            <a:spLocks noGrp="1"/>
          </p:cNvSpPr>
          <p:nvPr>
            <p:ph type="title"/>
          </p:nvPr>
        </p:nvSpPr>
        <p:spPr/>
        <p:txBody>
          <a:bodyPr/>
          <a:lstStyle/>
          <a:p>
            <a:r>
              <a:rPr lang="en-IN" b="1" dirty="0"/>
              <a:t>SOFTWARE :</a:t>
            </a:r>
          </a:p>
        </p:txBody>
      </p:sp>
      <p:pic>
        <p:nvPicPr>
          <p:cNvPr id="5" name="Content Placeholder 4">
            <a:extLst>
              <a:ext uri="{FF2B5EF4-FFF2-40B4-BE49-F238E27FC236}">
                <a16:creationId xmlns:a16="http://schemas.microsoft.com/office/drawing/2014/main" id="{F0E1E281-C4CD-5287-E444-829AD53941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6376" y="1783976"/>
            <a:ext cx="8202706" cy="4464424"/>
          </a:xfrm>
        </p:spPr>
      </p:pic>
    </p:spTree>
    <p:extLst>
      <p:ext uri="{BB962C8B-B14F-4D97-AF65-F5344CB8AC3E}">
        <p14:creationId xmlns:p14="http://schemas.microsoft.com/office/powerpoint/2010/main" val="27054216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10</TotalTime>
  <Words>945</Words>
  <Application>Microsoft Office PowerPoint</Application>
  <PresentationFormat>Widescreen</PresentationFormat>
  <Paragraphs>137</Paragraphs>
  <Slides>11</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Algerian</vt:lpstr>
      <vt:lpstr>Arial</vt:lpstr>
      <vt:lpstr>Baskerville Old Face</vt:lpstr>
      <vt:lpstr>Calibri</vt:lpstr>
      <vt:lpstr>Calibri Light</vt:lpstr>
      <vt:lpstr>Celestial</vt:lpstr>
      <vt:lpstr>FINAL PROJECT SUBMISSION   NAME : Ishan Rajendra Burchunde  COLLEGE NAME : Sinhgad College Of Engineering</vt:lpstr>
      <vt:lpstr>PowerPoint Presentation</vt:lpstr>
      <vt:lpstr>REQUIRE MATERIAL :  </vt:lpstr>
      <vt:lpstr>PROJECT - RELATED DESCRIPTION :</vt:lpstr>
      <vt:lpstr>Key Features and Components: </vt:lpstr>
      <vt:lpstr>Functionality and Operation: </vt:lpstr>
      <vt:lpstr>Algorithmic Challenges: </vt:lpstr>
      <vt:lpstr>CIRCUIT DIAGRAM :</vt:lpstr>
      <vt:lpstr>SOFTWARE :</vt:lpstr>
      <vt:lpstr>ARDUINO SOFTWARE CODE :</vt:lpstr>
      <vt:lpstr>VIDEO / SIMULATION: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SUBMISSION   NAME : ISHAN RAJENDRA BURCHUNDE  COLLEGE NAME : SINHGAD COLLEGE OF ENGINEERING</dc:title>
  <dc:creator>Vedshree Andure</dc:creator>
  <cp:lastModifiedBy>Vedshree Andure</cp:lastModifiedBy>
  <cp:revision>3</cp:revision>
  <dcterms:created xsi:type="dcterms:W3CDTF">2024-02-01T11:01:43Z</dcterms:created>
  <dcterms:modified xsi:type="dcterms:W3CDTF">2024-02-01T16:31:45Z</dcterms:modified>
</cp:coreProperties>
</file>