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2"/>
  </p:notesMasterIdLst>
  <p:handoutMasterIdLst>
    <p:handoutMasterId r:id="rId43"/>
  </p:handoutMasterIdLst>
  <p:sldIdLst>
    <p:sldId id="256" r:id="rId5"/>
    <p:sldId id="2439" r:id="rId6"/>
    <p:sldId id="2440" r:id="rId7"/>
    <p:sldId id="260" r:id="rId8"/>
    <p:sldId id="2444" r:id="rId9"/>
    <p:sldId id="2481" r:id="rId10"/>
    <p:sldId id="2482" r:id="rId11"/>
    <p:sldId id="2483" r:id="rId12"/>
    <p:sldId id="2484" r:id="rId13"/>
    <p:sldId id="2442" r:id="rId14"/>
    <p:sldId id="2468" r:id="rId15"/>
    <p:sldId id="2485" r:id="rId16"/>
    <p:sldId id="2457" r:id="rId17"/>
    <p:sldId id="2469" r:id="rId18"/>
    <p:sldId id="2470" r:id="rId19"/>
    <p:sldId id="2471" r:id="rId20"/>
    <p:sldId id="2472" r:id="rId21"/>
    <p:sldId id="2467" r:id="rId22"/>
    <p:sldId id="2474" r:id="rId23"/>
    <p:sldId id="2473" r:id="rId24"/>
    <p:sldId id="2475" r:id="rId25"/>
    <p:sldId id="2479" r:id="rId26"/>
    <p:sldId id="2486" r:id="rId27"/>
    <p:sldId id="2476" r:id="rId28"/>
    <p:sldId id="2477" r:id="rId29"/>
    <p:sldId id="2478" r:id="rId30"/>
    <p:sldId id="2487" r:id="rId31"/>
    <p:sldId id="2488" r:id="rId32"/>
    <p:sldId id="2489" r:id="rId33"/>
    <p:sldId id="2445" r:id="rId34"/>
    <p:sldId id="2490" r:id="rId35"/>
    <p:sldId id="2498" r:id="rId36"/>
    <p:sldId id="2499" r:id="rId37"/>
    <p:sldId id="2500" r:id="rId38"/>
    <p:sldId id="2501" r:id="rId39"/>
    <p:sldId id="2433" r:id="rId40"/>
    <p:sldId id="244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11/4/2020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29</a:t>
            </a:fld>
            <a:endParaRPr lang="en-US" dirty="0"/>
          </a:p>
        </p:txBody>
      </p:sp>
    </p:spTree>
    <p:extLst>
      <p:ext uri="{BB962C8B-B14F-4D97-AF65-F5344CB8AC3E}">
        <p14:creationId xmlns:p14="http://schemas.microsoft.com/office/powerpoint/2010/main" val="48477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2043499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251099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1332169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394097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59775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131381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23</a:t>
            </a:fld>
            <a:endParaRPr lang="en-US" dirty="0"/>
          </a:p>
        </p:txBody>
      </p:sp>
    </p:spTree>
    <p:extLst>
      <p:ext uri="{BB962C8B-B14F-4D97-AF65-F5344CB8AC3E}">
        <p14:creationId xmlns:p14="http://schemas.microsoft.com/office/powerpoint/2010/main" val="373570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1" r:id="rId9"/>
    <p:sldLayoutId id="2147483666" r:id="rId10"/>
    <p:sldLayoutId id="2147483670" r:id="rId11"/>
    <p:sldLayoutId id="2147483667" r:id="rId12"/>
    <p:sldLayoutId id="2147483668" r:id="rId13"/>
    <p:sldLayoutId id="2147483665"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 Id="rId4" Type="http://schemas.openxmlformats.org/officeDocument/2006/relationships/image" Target="../media/image4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34497" y="1463668"/>
            <a:ext cx="7247975" cy="3930664"/>
            <a:chOff x="328482" y="-22763"/>
            <a:chExt cx="7247975" cy="7358212"/>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1182914" y="1269460"/>
              <a:ext cx="6117771" cy="606598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328482" y="724035"/>
              <a:ext cx="6475341" cy="5701789"/>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505305" y="2510574"/>
            <a:ext cx="5551117" cy="1508126"/>
          </a:xfrm>
        </p:spPr>
        <p:txBody>
          <a:bodyPr>
            <a:normAutofit/>
          </a:bodyPr>
          <a:lstStyle/>
          <a:p>
            <a:r>
              <a:rPr lang="en-US" dirty="0"/>
              <a:t>Analysis on </a:t>
            </a:r>
            <a:br>
              <a:rPr lang="en-US" dirty="0"/>
            </a:br>
            <a:r>
              <a:rPr lang="en-US" dirty="0"/>
              <a:t>movies dataset</a:t>
            </a:r>
          </a:p>
        </p:txBody>
      </p:sp>
      <p:sp>
        <p:nvSpPr>
          <p:cNvPr id="11" name="Rectangle 10">
            <a:extLst>
              <a:ext uri="{FF2B5EF4-FFF2-40B4-BE49-F238E27FC236}">
                <a16:creationId xmlns:a16="http://schemas.microsoft.com/office/drawing/2014/main" id="{84FF7D51-DD8E-42F5-9328-BC91C7B05063}"/>
              </a:ext>
              <a:ext uri="{C183D7F6-B498-43B3-948B-1728B52AA6E4}">
                <adec:decorative xmlns:adec="http://schemas.microsoft.com/office/drawing/2017/decorative" val="1"/>
              </a:ext>
            </a:extLst>
          </p:cNvPr>
          <p:cNvSpPr/>
          <p:nvPr/>
        </p:nvSpPr>
        <p:spPr>
          <a:xfrm flipH="1">
            <a:off x="46224" y="326301"/>
            <a:ext cx="11942575" cy="584776"/>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53B6117-4306-4F74-87AE-55127E59E2F7}"/>
              </a:ext>
            </a:extLst>
          </p:cNvPr>
          <p:cNvSpPr txBox="1"/>
          <p:nvPr/>
        </p:nvSpPr>
        <p:spPr>
          <a:xfrm>
            <a:off x="1" y="361244"/>
            <a:ext cx="12230704" cy="584775"/>
          </a:xfrm>
          <a:prstGeom prst="rect">
            <a:avLst/>
          </a:prstGeom>
          <a:noFill/>
        </p:spPr>
        <p:txBody>
          <a:bodyPr wrap="square" rtlCol="0">
            <a:spAutoFit/>
          </a:bodyPr>
          <a:lstStyle/>
          <a:p>
            <a:r>
              <a:rPr lang="en-IN" sz="3200" b="1" dirty="0">
                <a:solidFill>
                  <a:schemeClr val="bg1"/>
                </a:solidFill>
              </a:rPr>
              <a:t>DATA ANALYSIS AND MACHINE LEARNING USING PYTHON INTERNSHIP</a:t>
            </a:r>
          </a:p>
        </p:txBody>
      </p:sp>
      <p:grpSp>
        <p:nvGrpSpPr>
          <p:cNvPr id="12" name="Group 11">
            <a:extLst>
              <a:ext uri="{FF2B5EF4-FFF2-40B4-BE49-F238E27FC236}">
                <a16:creationId xmlns:a16="http://schemas.microsoft.com/office/drawing/2014/main" id="{4BD316C5-7A63-4B1F-89D0-D06DF12F900E}"/>
              </a:ext>
              <a:ext uri="{C183D7F6-B498-43B3-948B-1728B52AA6E4}">
                <adec:decorative xmlns:adec="http://schemas.microsoft.com/office/drawing/2017/decorative" val="1"/>
              </a:ext>
            </a:extLst>
          </p:cNvPr>
          <p:cNvGrpSpPr/>
          <p:nvPr/>
        </p:nvGrpSpPr>
        <p:grpSpPr>
          <a:xfrm flipH="1">
            <a:off x="7826994" y="4377483"/>
            <a:ext cx="4161804" cy="2431468"/>
            <a:chOff x="252031" y="-22763"/>
            <a:chExt cx="7324426" cy="7358212"/>
          </a:xfrm>
        </p:grpSpPr>
        <p:sp>
          <p:nvSpPr>
            <p:cNvPr id="13" name="Rectangle 12">
              <a:extLst>
                <a:ext uri="{FF2B5EF4-FFF2-40B4-BE49-F238E27FC236}">
                  <a16:creationId xmlns:a16="http://schemas.microsoft.com/office/drawing/2014/main" id="{54B2D407-0B99-4683-8044-FB826048C9DF}"/>
                </a:ext>
                <a:ext uri="{C183D7F6-B498-43B3-948B-1728B52AA6E4}">
                  <adec:decorative xmlns:adec="http://schemas.microsoft.com/office/drawing/2017/decorative" val="1"/>
                </a:ext>
              </a:extLst>
            </p:cNvPr>
            <p:cNvSpPr/>
            <p:nvPr userDrawn="1"/>
          </p:nvSpPr>
          <p:spPr>
            <a:xfrm>
              <a:off x="1182914" y="1269460"/>
              <a:ext cx="6117771" cy="606598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48A68A-42F0-4E41-ABDB-0AADA79333F9}"/>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717BA4-4DA0-47FE-8F86-E18A9BD209E0}"/>
                </a:ext>
                <a:ext uri="{C183D7F6-B498-43B3-948B-1728B52AA6E4}">
                  <adec:decorative xmlns:adec="http://schemas.microsoft.com/office/drawing/2017/decorative" val="1"/>
                </a:ext>
              </a:extLst>
            </p:cNvPr>
            <p:cNvSpPr/>
            <p:nvPr userDrawn="1"/>
          </p:nvSpPr>
          <p:spPr>
            <a:xfrm>
              <a:off x="252031" y="655467"/>
              <a:ext cx="6475341" cy="5701789"/>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TEAM: FLIXERS</a:t>
              </a:r>
            </a:p>
            <a:p>
              <a:r>
                <a:rPr lang="en-US" sz="2800" b="1" dirty="0"/>
                <a:t>MADE BY: ISHANI</a:t>
              </a:r>
            </a:p>
          </p:txBody>
        </p:sp>
      </p:gr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145235"/>
            <a:ext cx="4226024" cy="1663286"/>
          </a:xfrm>
        </p:spPr>
        <p:txBody>
          <a:bodyPr>
            <a:normAutofit/>
          </a:bodyPr>
          <a:lstStyle/>
          <a:p>
            <a:pPr marL="0" indent="0">
              <a:buNone/>
            </a:pPr>
            <a:r>
              <a:rPr lang="en-US" sz="1800" dirty="0"/>
              <a:t>This dataset is taken from Kaggle.</a:t>
            </a:r>
          </a:p>
          <a:p>
            <a:pPr marL="0" indent="0">
              <a:buNone/>
            </a:pPr>
            <a:r>
              <a:rPr lang="en-US" sz="1800" dirty="0"/>
              <a:t>There are 5040 rows and 10 columns.</a:t>
            </a:r>
          </a:p>
          <a:p>
            <a:pPr marL="0" indent="0">
              <a:buNone/>
            </a:pPr>
            <a:r>
              <a:rPr lang="en-US" sz="1800" dirty="0"/>
              <a:t>The attributes are as follows:</a:t>
            </a:r>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10</a:t>
            </a:fld>
            <a:endParaRPr lang="en-US" dirty="0"/>
          </a:p>
        </p:txBody>
      </p:sp>
      <p:pic>
        <p:nvPicPr>
          <p:cNvPr id="13" name="Picture 12">
            <a:extLst>
              <a:ext uri="{FF2B5EF4-FFF2-40B4-BE49-F238E27FC236}">
                <a16:creationId xmlns:a16="http://schemas.microsoft.com/office/drawing/2014/main" id="{0A3F4F89-8AF7-4701-9D1E-E55EACA3E7F8}"/>
              </a:ext>
            </a:extLst>
          </p:cNvPr>
          <p:cNvPicPr>
            <a:picLocks noChangeAspect="1"/>
          </p:cNvPicPr>
          <p:nvPr/>
        </p:nvPicPr>
        <p:blipFill>
          <a:blip r:embed="rId2"/>
          <a:stretch>
            <a:fillRect/>
          </a:stretch>
        </p:blipFill>
        <p:spPr>
          <a:xfrm>
            <a:off x="5585896" y="381739"/>
            <a:ext cx="6488549" cy="2366820"/>
          </a:xfrm>
          <a:prstGeom prst="rect">
            <a:avLst/>
          </a:prstGeom>
        </p:spPr>
      </p:pic>
      <p:pic>
        <p:nvPicPr>
          <p:cNvPr id="15" name="Picture 14">
            <a:extLst>
              <a:ext uri="{FF2B5EF4-FFF2-40B4-BE49-F238E27FC236}">
                <a16:creationId xmlns:a16="http://schemas.microsoft.com/office/drawing/2014/main" id="{0F2B1C5E-AFB0-47C8-BC91-70D7E4F2CEFD}"/>
              </a:ext>
            </a:extLst>
          </p:cNvPr>
          <p:cNvPicPr>
            <a:picLocks noChangeAspect="1"/>
          </p:cNvPicPr>
          <p:nvPr/>
        </p:nvPicPr>
        <p:blipFill>
          <a:blip r:embed="rId3"/>
          <a:stretch>
            <a:fillRect/>
          </a:stretch>
        </p:blipFill>
        <p:spPr>
          <a:xfrm>
            <a:off x="7102672" y="3098306"/>
            <a:ext cx="3768741" cy="3192029"/>
          </a:xfrm>
          <a:prstGeom prst="rect">
            <a:avLst/>
          </a:prstGeom>
        </p:spPr>
      </p:pic>
      <p:sp>
        <p:nvSpPr>
          <p:cNvPr id="16" name="TextBox 15">
            <a:extLst>
              <a:ext uri="{FF2B5EF4-FFF2-40B4-BE49-F238E27FC236}">
                <a16:creationId xmlns:a16="http://schemas.microsoft.com/office/drawing/2014/main" id="{583BA39E-3E8A-4EA3-8F1C-1BB6ECE88FEC}"/>
              </a:ext>
            </a:extLst>
          </p:cNvPr>
          <p:cNvSpPr txBox="1"/>
          <p:nvPr/>
        </p:nvSpPr>
        <p:spPr>
          <a:xfrm>
            <a:off x="595884" y="4101483"/>
            <a:ext cx="190761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Title	</a:t>
            </a:r>
          </a:p>
          <a:p>
            <a:pPr marL="285750" indent="-285750">
              <a:buFont typeface="Arial" panose="020B0604020202020204" pitchFamily="34" charset="0"/>
              <a:buChar char="•"/>
            </a:pPr>
            <a:r>
              <a:rPr lang="en-US" dirty="0">
                <a:solidFill>
                  <a:schemeClr val="bg1"/>
                </a:solidFill>
              </a:rPr>
              <a:t>Year</a:t>
            </a:r>
          </a:p>
          <a:p>
            <a:pPr marL="285750" indent="-285750">
              <a:buFont typeface="Arial" panose="020B0604020202020204" pitchFamily="34" charset="0"/>
              <a:buChar char="•"/>
            </a:pPr>
            <a:r>
              <a:rPr lang="en-US" dirty="0">
                <a:solidFill>
                  <a:schemeClr val="bg1"/>
                </a:solidFill>
              </a:rPr>
              <a:t>Genre</a:t>
            </a:r>
          </a:p>
          <a:p>
            <a:pPr marL="285750" indent="-285750">
              <a:buFont typeface="Arial" panose="020B0604020202020204" pitchFamily="34" charset="0"/>
              <a:buChar char="•"/>
            </a:pPr>
            <a:r>
              <a:rPr lang="en-US" dirty="0">
                <a:solidFill>
                  <a:schemeClr val="bg1"/>
                </a:solidFill>
              </a:rPr>
              <a:t>Duration</a:t>
            </a:r>
          </a:p>
          <a:p>
            <a:pPr marL="285750" indent="-285750">
              <a:buFont typeface="Arial" panose="020B0604020202020204" pitchFamily="34" charset="0"/>
              <a:buChar char="•"/>
            </a:pPr>
            <a:r>
              <a:rPr lang="en-US" dirty="0">
                <a:solidFill>
                  <a:schemeClr val="bg1"/>
                </a:solidFill>
              </a:rPr>
              <a:t>Budget</a:t>
            </a:r>
          </a:p>
          <a:p>
            <a:endParaRPr lang="en-IN" dirty="0"/>
          </a:p>
        </p:txBody>
      </p:sp>
      <p:sp>
        <p:nvSpPr>
          <p:cNvPr id="17" name="TextBox 16">
            <a:extLst>
              <a:ext uri="{FF2B5EF4-FFF2-40B4-BE49-F238E27FC236}">
                <a16:creationId xmlns:a16="http://schemas.microsoft.com/office/drawing/2014/main" id="{CA5660A6-9681-4FB1-90F6-E72EF21076C8}"/>
              </a:ext>
            </a:extLst>
          </p:cNvPr>
          <p:cNvSpPr txBox="1"/>
          <p:nvPr/>
        </p:nvSpPr>
        <p:spPr>
          <a:xfrm>
            <a:off x="2355143" y="4101483"/>
            <a:ext cx="2425841"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User Votes</a:t>
            </a:r>
          </a:p>
          <a:p>
            <a:pPr marL="285750" indent="-285750">
              <a:buFont typeface="Arial" panose="020B0604020202020204" pitchFamily="34" charset="0"/>
              <a:buChar char="•"/>
            </a:pPr>
            <a:r>
              <a:rPr lang="en-IN" dirty="0">
                <a:solidFill>
                  <a:schemeClr val="bg1"/>
                </a:solidFill>
              </a:rPr>
              <a:t>Review by Critics</a:t>
            </a:r>
          </a:p>
          <a:p>
            <a:pPr marL="285750" indent="-285750">
              <a:buFont typeface="Arial" panose="020B0604020202020204" pitchFamily="34" charset="0"/>
              <a:buChar char="•"/>
            </a:pPr>
            <a:r>
              <a:rPr lang="en-IN" dirty="0">
                <a:solidFill>
                  <a:schemeClr val="bg1"/>
                </a:solidFill>
              </a:rPr>
              <a:t>Review by Users</a:t>
            </a:r>
          </a:p>
          <a:p>
            <a:pPr marL="285750" indent="-285750">
              <a:buFont typeface="Arial" panose="020B0604020202020204" pitchFamily="34" charset="0"/>
              <a:buChar char="•"/>
            </a:pPr>
            <a:r>
              <a:rPr lang="en-IN" dirty="0">
                <a:solidFill>
                  <a:schemeClr val="bg1"/>
                </a:solidFill>
              </a:rPr>
              <a:t>IMDB Score</a:t>
            </a:r>
          </a:p>
        </p:txBody>
      </p:sp>
    </p:spTree>
    <p:extLst>
      <p:ext uri="{BB962C8B-B14F-4D97-AF65-F5344CB8AC3E}">
        <p14:creationId xmlns:p14="http://schemas.microsoft.com/office/powerpoint/2010/main" val="150775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pic>
        <p:nvPicPr>
          <p:cNvPr id="4" name="Picture 3">
            <a:extLst>
              <a:ext uri="{FF2B5EF4-FFF2-40B4-BE49-F238E27FC236}">
                <a16:creationId xmlns:a16="http://schemas.microsoft.com/office/drawing/2014/main" id="{A0BC19F8-737F-4664-8F30-72ACBC4385CE}"/>
              </a:ext>
            </a:extLst>
          </p:cNvPr>
          <p:cNvPicPr>
            <a:picLocks noChangeAspect="1"/>
          </p:cNvPicPr>
          <p:nvPr/>
        </p:nvPicPr>
        <p:blipFill>
          <a:blip r:embed="rId2"/>
          <a:stretch>
            <a:fillRect/>
          </a:stretch>
        </p:blipFill>
        <p:spPr>
          <a:xfrm>
            <a:off x="414682" y="1178674"/>
            <a:ext cx="5066080" cy="3845978"/>
          </a:xfrm>
          <a:prstGeom prst="rect">
            <a:avLst/>
          </a:prstGeom>
        </p:spPr>
      </p:pic>
      <p:sp>
        <p:nvSpPr>
          <p:cNvPr id="5" name="TextBox 4">
            <a:extLst>
              <a:ext uri="{FF2B5EF4-FFF2-40B4-BE49-F238E27FC236}">
                <a16:creationId xmlns:a16="http://schemas.microsoft.com/office/drawing/2014/main" id="{994F012F-ACA2-4C41-A1EC-5B6B6BCD6DBA}"/>
              </a:ext>
            </a:extLst>
          </p:cNvPr>
          <p:cNvSpPr txBox="1"/>
          <p:nvPr/>
        </p:nvSpPr>
        <p:spPr>
          <a:xfrm>
            <a:off x="5869909" y="1757778"/>
            <a:ext cx="6000725" cy="286232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Title : shows the name of the movie</a:t>
            </a:r>
          </a:p>
          <a:p>
            <a:pPr marL="285750" indent="-285750">
              <a:buFont typeface="Arial" panose="020B0604020202020204" pitchFamily="34" charset="0"/>
              <a:buChar char="•"/>
            </a:pPr>
            <a:r>
              <a:rPr lang="en-IN" dirty="0">
                <a:solidFill>
                  <a:schemeClr val="bg1"/>
                </a:solidFill>
              </a:rPr>
              <a:t>Year : shows the release year of the movie</a:t>
            </a:r>
          </a:p>
          <a:p>
            <a:pPr marL="285750" indent="-285750">
              <a:buFont typeface="Arial" panose="020B0604020202020204" pitchFamily="34" charset="0"/>
              <a:buChar char="•"/>
            </a:pPr>
            <a:r>
              <a:rPr lang="en-IN" dirty="0">
                <a:solidFill>
                  <a:schemeClr val="bg1"/>
                </a:solidFill>
              </a:rPr>
              <a:t>Genre : describes the category of the movie</a:t>
            </a:r>
          </a:p>
          <a:p>
            <a:pPr marL="285750" indent="-285750">
              <a:buFont typeface="Arial" panose="020B0604020202020204" pitchFamily="34" charset="0"/>
              <a:buChar char="•"/>
            </a:pPr>
            <a:r>
              <a:rPr lang="en-IN" dirty="0">
                <a:solidFill>
                  <a:schemeClr val="bg1"/>
                </a:solidFill>
              </a:rPr>
              <a:t>Duration : watch hours of the movie</a:t>
            </a:r>
          </a:p>
          <a:p>
            <a:pPr marL="285750" indent="-285750">
              <a:buFont typeface="Arial" panose="020B0604020202020204" pitchFamily="34" charset="0"/>
              <a:buChar char="•"/>
            </a:pPr>
            <a:r>
              <a:rPr lang="en-IN" dirty="0">
                <a:solidFill>
                  <a:schemeClr val="bg1"/>
                </a:solidFill>
              </a:rPr>
              <a:t>Budget : amount of money invested in making of movie</a:t>
            </a:r>
          </a:p>
          <a:p>
            <a:pPr marL="285750" indent="-285750">
              <a:buFont typeface="Arial" panose="020B0604020202020204" pitchFamily="34" charset="0"/>
              <a:buChar char="•"/>
            </a:pPr>
            <a:r>
              <a:rPr lang="en-IN" dirty="0">
                <a:solidFill>
                  <a:schemeClr val="bg1"/>
                </a:solidFill>
              </a:rPr>
              <a:t>User Votes : no of votes given to movie by user</a:t>
            </a:r>
          </a:p>
          <a:p>
            <a:pPr marL="285750" indent="-285750">
              <a:buFont typeface="Arial" panose="020B0604020202020204" pitchFamily="34" charset="0"/>
              <a:buChar char="•"/>
            </a:pPr>
            <a:r>
              <a:rPr lang="en-IN" dirty="0">
                <a:solidFill>
                  <a:schemeClr val="bg1"/>
                </a:solidFill>
              </a:rPr>
              <a:t>Reviews by users : feedback given by the user</a:t>
            </a:r>
          </a:p>
          <a:p>
            <a:pPr marL="285750" indent="-285750">
              <a:buFont typeface="Arial" panose="020B0604020202020204" pitchFamily="34" charset="0"/>
              <a:buChar char="•"/>
            </a:pPr>
            <a:r>
              <a:rPr lang="en-IN" dirty="0">
                <a:solidFill>
                  <a:schemeClr val="bg1"/>
                </a:solidFill>
              </a:rPr>
              <a:t>Reviews by critics : feedback given by the critics</a:t>
            </a:r>
          </a:p>
          <a:p>
            <a:pPr marL="285750" indent="-285750">
              <a:buFont typeface="Arial" panose="020B0604020202020204" pitchFamily="34" charset="0"/>
              <a:buChar char="•"/>
            </a:pPr>
            <a:r>
              <a:rPr lang="en-IN" dirty="0">
                <a:solidFill>
                  <a:schemeClr val="bg1"/>
                </a:solidFill>
              </a:rPr>
              <a:t>IMDB Score : the overall rating by IMDB</a:t>
            </a:r>
          </a:p>
          <a:p>
            <a:pPr marL="285750" indent="-285750">
              <a:buFont typeface="Arial" panose="020B0604020202020204" pitchFamily="34" charset="0"/>
              <a:buChar char="•"/>
            </a:pPr>
            <a:endParaRPr lang="en-IN" dirty="0">
              <a:solidFill>
                <a:schemeClr val="bg1"/>
              </a:solidFill>
            </a:endParaRPr>
          </a:p>
        </p:txBody>
      </p:sp>
      <p:sp>
        <p:nvSpPr>
          <p:cNvPr id="7" name="TextBox 6">
            <a:extLst>
              <a:ext uri="{FF2B5EF4-FFF2-40B4-BE49-F238E27FC236}">
                <a16:creationId xmlns:a16="http://schemas.microsoft.com/office/drawing/2014/main" id="{4EC23FF3-B6E1-4B56-9351-0B6A7F7D2AD3}"/>
              </a:ext>
            </a:extLst>
          </p:cNvPr>
          <p:cNvSpPr txBox="1"/>
          <p:nvPr/>
        </p:nvSpPr>
        <p:spPr>
          <a:xfrm>
            <a:off x="979116" y="5356160"/>
            <a:ext cx="3937211" cy="646331"/>
          </a:xfrm>
          <a:prstGeom prst="rect">
            <a:avLst/>
          </a:prstGeom>
          <a:noFill/>
        </p:spPr>
        <p:txBody>
          <a:bodyPr wrap="square" rtlCol="0">
            <a:spAutoFit/>
          </a:bodyPr>
          <a:lstStyle/>
          <a:p>
            <a:pPr algn="ctr"/>
            <a:r>
              <a:rPr lang="en-IN" dirty="0">
                <a:solidFill>
                  <a:schemeClr val="bg1"/>
                </a:solidFill>
              </a:rPr>
              <a:t>There are 5 float variables, 2 integers and 2 object type variables.</a:t>
            </a:r>
          </a:p>
        </p:txBody>
      </p:sp>
    </p:spTree>
    <p:extLst>
      <p:ext uri="{BB962C8B-B14F-4D97-AF65-F5344CB8AC3E}">
        <p14:creationId xmlns:p14="http://schemas.microsoft.com/office/powerpoint/2010/main" val="251038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451474" cy="1769608"/>
          </a:xfrm>
        </p:spPr>
        <p:txBody>
          <a:bodyPr>
            <a:normAutofit fontScale="90000"/>
          </a:bodyPr>
          <a:lstStyle/>
          <a:p>
            <a:r>
              <a:rPr lang="en-US" dirty="0">
                <a:solidFill>
                  <a:schemeClr val="bg1"/>
                </a:solidFill>
              </a:rPr>
              <a:t>DATA </a:t>
            </a:r>
            <a:br>
              <a:rPr lang="en-US" dirty="0">
                <a:solidFill>
                  <a:schemeClr val="bg1"/>
                </a:solidFill>
              </a:rPr>
            </a:br>
            <a:r>
              <a:rPr lang="en-US" dirty="0">
                <a:solidFill>
                  <a:schemeClr val="bg1"/>
                </a:solidFill>
              </a:rPr>
              <a:t>PRE-PROCESSING</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66585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5884" y="1257848"/>
            <a:ext cx="4226024" cy="573989"/>
          </a:xfrm>
        </p:spPr>
        <p:txBody>
          <a:bodyPr/>
          <a:lstStyle/>
          <a:p>
            <a:r>
              <a:rPr lang="en-US" dirty="0"/>
              <a:t>DATA PRE-PROCESSING</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423603"/>
            <a:ext cx="4226024" cy="3417903"/>
          </a:xfrm>
        </p:spPr>
        <p:txBody>
          <a:bodyPr>
            <a:normAutofit/>
          </a:bodyPr>
          <a:lstStyle/>
          <a:p>
            <a:pPr marL="0" indent="0" algn="ctr">
              <a:buNone/>
            </a:pPr>
            <a:r>
              <a:rPr lang="en-US" sz="2400" dirty="0"/>
              <a:t>In the pre-processing of data, we start by studying the dataset and cleaning it as per our requirement.</a:t>
            </a:r>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13</a:t>
            </a:fld>
            <a:endParaRPr lang="en-US" dirty="0"/>
          </a:p>
        </p:txBody>
      </p:sp>
      <p:sp>
        <p:nvSpPr>
          <p:cNvPr id="4" name="TextBox 3">
            <a:extLst>
              <a:ext uri="{FF2B5EF4-FFF2-40B4-BE49-F238E27FC236}">
                <a16:creationId xmlns:a16="http://schemas.microsoft.com/office/drawing/2014/main" id="{86AA8BA5-8BF9-4633-841F-B5BD681B6A0C}"/>
              </a:ext>
            </a:extLst>
          </p:cNvPr>
          <p:cNvSpPr txBox="1"/>
          <p:nvPr/>
        </p:nvSpPr>
        <p:spPr>
          <a:xfrm>
            <a:off x="6096000" y="638453"/>
            <a:ext cx="5746812" cy="2585323"/>
          </a:xfrm>
          <a:prstGeom prst="rect">
            <a:avLst/>
          </a:prstGeom>
          <a:noFill/>
        </p:spPr>
        <p:txBody>
          <a:bodyPr wrap="square" rtlCol="0">
            <a:spAutoFit/>
          </a:bodyPr>
          <a:lstStyle/>
          <a:p>
            <a:r>
              <a:rPr lang="en-IN" dirty="0">
                <a:solidFill>
                  <a:schemeClr val="bg1"/>
                </a:solidFill>
              </a:rPr>
              <a:t>The steps involved in this are as follows:</a:t>
            </a:r>
          </a:p>
          <a:p>
            <a:endParaRPr lang="en-IN" dirty="0">
              <a:solidFill>
                <a:schemeClr val="bg1"/>
              </a:solidFill>
            </a:endParaRPr>
          </a:p>
          <a:p>
            <a:pPr marL="285750" indent="-285750">
              <a:buFont typeface="Arial" panose="020B0604020202020204" pitchFamily="34" charset="0"/>
              <a:buChar char="•"/>
            </a:pPr>
            <a:r>
              <a:rPr lang="en-IN" b="1" dirty="0">
                <a:solidFill>
                  <a:schemeClr val="bg1"/>
                </a:solidFill>
              </a:rPr>
              <a:t>Loading the Data</a:t>
            </a:r>
          </a:p>
          <a:p>
            <a:pPr marL="285750" indent="-285750">
              <a:buFont typeface="Arial" panose="020B0604020202020204" pitchFamily="34" charset="0"/>
              <a:buChar char="•"/>
            </a:pPr>
            <a:r>
              <a:rPr lang="en-IN" b="1" dirty="0">
                <a:solidFill>
                  <a:schemeClr val="bg1"/>
                </a:solidFill>
              </a:rPr>
              <a:t>Describing the Data</a:t>
            </a:r>
          </a:p>
          <a:p>
            <a:pPr marL="285750" indent="-285750">
              <a:buFont typeface="Arial" panose="020B0604020202020204" pitchFamily="34" charset="0"/>
              <a:buChar char="•"/>
            </a:pPr>
            <a:r>
              <a:rPr lang="en-IN" b="1" dirty="0">
                <a:solidFill>
                  <a:schemeClr val="bg1"/>
                </a:solidFill>
              </a:rPr>
              <a:t>Analysing the Genre attribute</a:t>
            </a:r>
          </a:p>
          <a:p>
            <a:pPr marL="285750" indent="-285750">
              <a:buFont typeface="Arial" panose="020B0604020202020204" pitchFamily="34" charset="0"/>
              <a:buChar char="•"/>
            </a:pPr>
            <a:r>
              <a:rPr lang="en-IN" b="1" dirty="0">
                <a:solidFill>
                  <a:schemeClr val="bg1"/>
                </a:solidFill>
              </a:rPr>
              <a:t>Checking missing value of each column</a:t>
            </a:r>
          </a:p>
          <a:p>
            <a:pPr marL="285750" indent="-285750">
              <a:buFont typeface="Arial" panose="020B0604020202020204" pitchFamily="34" charset="0"/>
              <a:buChar char="•"/>
            </a:pPr>
            <a:r>
              <a:rPr lang="en-IN" b="1" dirty="0">
                <a:solidFill>
                  <a:schemeClr val="bg1"/>
                </a:solidFill>
              </a:rPr>
              <a:t>Replacing Missing values with median</a:t>
            </a:r>
          </a:p>
          <a:p>
            <a:pPr marL="285750" indent="-285750">
              <a:buFont typeface="Arial" panose="020B0604020202020204" pitchFamily="34" charset="0"/>
              <a:buChar char="•"/>
            </a:pPr>
            <a:r>
              <a:rPr lang="en-IN" b="1" dirty="0">
                <a:solidFill>
                  <a:schemeClr val="bg1"/>
                </a:solidFill>
              </a:rPr>
              <a:t>Checking and dropping duplicate values</a:t>
            </a:r>
          </a:p>
          <a:p>
            <a:pPr marL="285750" indent="-285750">
              <a:buFont typeface="Arial" panose="020B0604020202020204" pitchFamily="34" charset="0"/>
              <a:buChar char="•"/>
            </a:pPr>
            <a:endParaRPr lang="en-IN" b="1" dirty="0">
              <a:solidFill>
                <a:schemeClr val="bg1"/>
              </a:solidFill>
            </a:endParaRPr>
          </a:p>
        </p:txBody>
      </p:sp>
      <p:pic>
        <p:nvPicPr>
          <p:cNvPr id="3076" name="Picture 4" descr="Data Preprocessing : Concepts - Towards Data Science">
            <a:extLst>
              <a:ext uri="{FF2B5EF4-FFF2-40B4-BE49-F238E27FC236}">
                <a16:creationId xmlns:a16="http://schemas.microsoft.com/office/drawing/2014/main" id="{0ACFE490-DEEE-424E-9D92-221E8B144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329126"/>
            <a:ext cx="5780841" cy="289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3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3" name="TextBox 2">
            <a:extLst>
              <a:ext uri="{FF2B5EF4-FFF2-40B4-BE49-F238E27FC236}">
                <a16:creationId xmlns:a16="http://schemas.microsoft.com/office/drawing/2014/main" id="{B82A17A3-924D-4FCB-9722-FF06B7159FC5}"/>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Loading the data</a:t>
            </a:r>
          </a:p>
        </p:txBody>
      </p:sp>
      <p:pic>
        <p:nvPicPr>
          <p:cNvPr id="9" name="Picture 8">
            <a:extLst>
              <a:ext uri="{FF2B5EF4-FFF2-40B4-BE49-F238E27FC236}">
                <a16:creationId xmlns:a16="http://schemas.microsoft.com/office/drawing/2014/main" id="{681DBEC3-01BC-46DF-8404-2A2CDBB65FAA}"/>
              </a:ext>
            </a:extLst>
          </p:cNvPr>
          <p:cNvPicPr>
            <a:picLocks noChangeAspect="1"/>
          </p:cNvPicPr>
          <p:nvPr/>
        </p:nvPicPr>
        <p:blipFill>
          <a:blip r:embed="rId2"/>
          <a:stretch>
            <a:fillRect/>
          </a:stretch>
        </p:blipFill>
        <p:spPr>
          <a:xfrm>
            <a:off x="5131999" y="1910232"/>
            <a:ext cx="6056667" cy="853625"/>
          </a:xfrm>
          <a:prstGeom prst="rect">
            <a:avLst/>
          </a:prstGeom>
        </p:spPr>
      </p:pic>
      <p:pic>
        <p:nvPicPr>
          <p:cNvPr id="11" name="Picture 10">
            <a:extLst>
              <a:ext uri="{FF2B5EF4-FFF2-40B4-BE49-F238E27FC236}">
                <a16:creationId xmlns:a16="http://schemas.microsoft.com/office/drawing/2014/main" id="{2075D3C8-55FF-4FCD-AAD4-19D6738B1D65}"/>
              </a:ext>
            </a:extLst>
          </p:cNvPr>
          <p:cNvPicPr>
            <a:picLocks noChangeAspect="1"/>
          </p:cNvPicPr>
          <p:nvPr/>
        </p:nvPicPr>
        <p:blipFill>
          <a:blip r:embed="rId3"/>
          <a:stretch>
            <a:fillRect/>
          </a:stretch>
        </p:blipFill>
        <p:spPr>
          <a:xfrm>
            <a:off x="628336" y="1910232"/>
            <a:ext cx="3323788" cy="1151926"/>
          </a:xfrm>
          <a:prstGeom prst="rect">
            <a:avLst/>
          </a:prstGeom>
        </p:spPr>
      </p:pic>
      <p:sp>
        <p:nvSpPr>
          <p:cNvPr id="12" name="TextBox 11">
            <a:extLst>
              <a:ext uri="{FF2B5EF4-FFF2-40B4-BE49-F238E27FC236}">
                <a16:creationId xmlns:a16="http://schemas.microsoft.com/office/drawing/2014/main" id="{243EBC6E-02B8-4991-A5A7-52159C58E917}"/>
              </a:ext>
            </a:extLst>
          </p:cNvPr>
          <p:cNvSpPr txBox="1"/>
          <p:nvPr/>
        </p:nvSpPr>
        <p:spPr>
          <a:xfrm>
            <a:off x="807868" y="3429000"/>
            <a:ext cx="3231472" cy="3139321"/>
          </a:xfrm>
          <a:prstGeom prst="rect">
            <a:avLst/>
          </a:prstGeom>
          <a:noFill/>
        </p:spPr>
        <p:txBody>
          <a:bodyPr wrap="square" rtlCol="0">
            <a:spAutoFit/>
          </a:bodyPr>
          <a:lstStyle/>
          <a:p>
            <a:r>
              <a:rPr lang="en-IN" dirty="0">
                <a:solidFill>
                  <a:schemeClr val="bg1"/>
                </a:solidFill>
              </a:rPr>
              <a:t>Importing packages</a:t>
            </a:r>
          </a:p>
          <a:p>
            <a:pPr marL="285750" indent="-285750">
              <a:buFont typeface="Arial" panose="020B0604020202020204" pitchFamily="34" charset="0"/>
              <a:buChar char="•"/>
            </a:pPr>
            <a:r>
              <a:rPr lang="en-IN" b="1" dirty="0">
                <a:solidFill>
                  <a:schemeClr val="accent2">
                    <a:lumMod val="75000"/>
                  </a:schemeClr>
                </a:solidFill>
              </a:rPr>
              <a:t>Pandas</a:t>
            </a:r>
            <a:r>
              <a:rPr lang="en-IN" dirty="0">
                <a:solidFill>
                  <a:schemeClr val="accent2">
                    <a:lumMod val="75000"/>
                  </a:schemeClr>
                </a:solidFill>
              </a:rPr>
              <a:t> </a:t>
            </a:r>
            <a:r>
              <a:rPr lang="en-IN" dirty="0">
                <a:solidFill>
                  <a:schemeClr val="bg1"/>
                </a:solidFill>
              </a:rPr>
              <a:t>is a high level data manipulation tool</a:t>
            </a:r>
          </a:p>
          <a:p>
            <a:pPr marL="285750" indent="-285750">
              <a:buFont typeface="Arial" panose="020B0604020202020204" pitchFamily="34" charset="0"/>
              <a:buChar char="•"/>
            </a:pPr>
            <a:r>
              <a:rPr lang="en-IN" b="1" dirty="0">
                <a:solidFill>
                  <a:schemeClr val="accent2">
                    <a:lumMod val="75000"/>
                  </a:schemeClr>
                </a:solidFill>
              </a:rPr>
              <a:t>NumPy</a:t>
            </a:r>
            <a:r>
              <a:rPr lang="en-IN" dirty="0">
                <a:solidFill>
                  <a:schemeClr val="bg1"/>
                </a:solidFill>
              </a:rPr>
              <a:t> is a python library used for working with arrays</a:t>
            </a:r>
          </a:p>
          <a:p>
            <a:pPr marL="285750" indent="-285750">
              <a:buFont typeface="Arial" panose="020B0604020202020204" pitchFamily="34" charset="0"/>
              <a:buChar char="•"/>
            </a:pPr>
            <a:r>
              <a:rPr lang="en-US" dirty="0">
                <a:solidFill>
                  <a:schemeClr val="accent2">
                    <a:lumMod val="75000"/>
                  </a:schemeClr>
                </a:solidFill>
              </a:rPr>
              <a:t>Seaborn</a:t>
            </a:r>
            <a:r>
              <a:rPr lang="en-US" dirty="0">
                <a:solidFill>
                  <a:schemeClr val="bg1"/>
                </a:solidFill>
              </a:rPr>
              <a:t> is a Python data visualization library based on matplotlib</a:t>
            </a:r>
          </a:p>
          <a:p>
            <a:pPr marL="285750" indent="-285750">
              <a:buFont typeface="Arial" panose="020B0604020202020204" pitchFamily="34" charset="0"/>
              <a:buChar char="•"/>
            </a:pPr>
            <a:r>
              <a:rPr lang="en-US" dirty="0">
                <a:solidFill>
                  <a:schemeClr val="accent2">
                    <a:lumMod val="75000"/>
                  </a:schemeClr>
                </a:solidFill>
              </a:rPr>
              <a:t>Matplotlib</a:t>
            </a:r>
            <a:r>
              <a:rPr lang="en-US" dirty="0">
                <a:solidFill>
                  <a:schemeClr val="bg1"/>
                </a:solidFill>
              </a:rPr>
              <a:t> is a library for creating static interactive visualizations</a:t>
            </a:r>
            <a:endParaRPr lang="en-IN" dirty="0">
              <a:solidFill>
                <a:schemeClr val="bg1"/>
              </a:solidFill>
            </a:endParaRPr>
          </a:p>
        </p:txBody>
      </p:sp>
      <p:sp>
        <p:nvSpPr>
          <p:cNvPr id="14" name="TextBox 13">
            <a:extLst>
              <a:ext uri="{FF2B5EF4-FFF2-40B4-BE49-F238E27FC236}">
                <a16:creationId xmlns:a16="http://schemas.microsoft.com/office/drawing/2014/main" id="{DCB2EBB6-3BB0-403F-9227-9A558806F376}"/>
              </a:ext>
            </a:extLst>
          </p:cNvPr>
          <p:cNvSpPr txBox="1"/>
          <p:nvPr/>
        </p:nvSpPr>
        <p:spPr>
          <a:xfrm>
            <a:off x="5672831" y="3429000"/>
            <a:ext cx="5515835" cy="923330"/>
          </a:xfrm>
          <a:prstGeom prst="rect">
            <a:avLst/>
          </a:prstGeom>
          <a:noFill/>
        </p:spPr>
        <p:txBody>
          <a:bodyPr wrap="square" rtlCol="0">
            <a:spAutoFit/>
          </a:bodyPr>
          <a:lstStyle/>
          <a:p>
            <a:r>
              <a:rPr lang="en-IN" dirty="0">
                <a:solidFill>
                  <a:schemeClr val="bg1"/>
                </a:solidFill>
              </a:rPr>
              <a:t>Loading the data set in </a:t>
            </a:r>
            <a:r>
              <a:rPr lang="en-IN" dirty="0" err="1">
                <a:solidFill>
                  <a:schemeClr val="bg1"/>
                </a:solidFill>
              </a:rPr>
              <a:t>DataFrame</a:t>
            </a:r>
            <a:r>
              <a:rPr lang="en-IN" dirty="0">
                <a:solidFill>
                  <a:schemeClr val="bg1"/>
                </a:solidFill>
              </a:rPr>
              <a:t> data type.</a:t>
            </a:r>
          </a:p>
          <a:p>
            <a:r>
              <a:rPr lang="en-IN" dirty="0" err="1">
                <a:solidFill>
                  <a:schemeClr val="bg1"/>
                </a:solidFill>
              </a:rPr>
              <a:t>DataFrames</a:t>
            </a:r>
            <a:r>
              <a:rPr lang="en-IN" dirty="0">
                <a:solidFill>
                  <a:schemeClr val="bg1"/>
                </a:solidFill>
              </a:rPr>
              <a:t> allow you to store and manipulate tabular data in rows of observations and columns of variables.</a:t>
            </a:r>
          </a:p>
        </p:txBody>
      </p:sp>
    </p:spTree>
    <p:extLst>
      <p:ext uri="{BB962C8B-B14F-4D97-AF65-F5344CB8AC3E}">
        <p14:creationId xmlns:p14="http://schemas.microsoft.com/office/powerpoint/2010/main" val="311365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15</a:t>
            </a:fld>
            <a:endParaRPr lang="en-US" dirty="0"/>
          </a:p>
        </p:txBody>
      </p:sp>
      <p:sp>
        <p:nvSpPr>
          <p:cNvPr id="3" name="TextBox 2">
            <a:extLst>
              <a:ext uri="{FF2B5EF4-FFF2-40B4-BE49-F238E27FC236}">
                <a16:creationId xmlns:a16="http://schemas.microsoft.com/office/drawing/2014/main" id="{B82A17A3-924D-4FCB-9722-FF06B7159FC5}"/>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Describing the Data</a:t>
            </a:r>
          </a:p>
        </p:txBody>
      </p:sp>
      <p:pic>
        <p:nvPicPr>
          <p:cNvPr id="5" name="Picture 4">
            <a:extLst>
              <a:ext uri="{FF2B5EF4-FFF2-40B4-BE49-F238E27FC236}">
                <a16:creationId xmlns:a16="http://schemas.microsoft.com/office/drawing/2014/main" id="{FE49B35B-D3B4-4002-A76D-F18C8F2C05DE}"/>
              </a:ext>
            </a:extLst>
          </p:cNvPr>
          <p:cNvPicPr>
            <a:picLocks noChangeAspect="1"/>
          </p:cNvPicPr>
          <p:nvPr/>
        </p:nvPicPr>
        <p:blipFill>
          <a:blip r:embed="rId2"/>
          <a:stretch>
            <a:fillRect/>
          </a:stretch>
        </p:blipFill>
        <p:spPr>
          <a:xfrm>
            <a:off x="386245" y="1553909"/>
            <a:ext cx="6422928" cy="2326486"/>
          </a:xfrm>
          <a:prstGeom prst="rect">
            <a:avLst/>
          </a:prstGeom>
        </p:spPr>
      </p:pic>
      <p:sp>
        <p:nvSpPr>
          <p:cNvPr id="4" name="TextBox 3">
            <a:extLst>
              <a:ext uri="{FF2B5EF4-FFF2-40B4-BE49-F238E27FC236}">
                <a16:creationId xmlns:a16="http://schemas.microsoft.com/office/drawing/2014/main" id="{D71DF9E3-020A-4D9A-A07E-E3CC9BFACC3D}"/>
              </a:ext>
            </a:extLst>
          </p:cNvPr>
          <p:cNvSpPr txBox="1"/>
          <p:nvPr/>
        </p:nvSpPr>
        <p:spPr>
          <a:xfrm>
            <a:off x="7590408" y="1660124"/>
            <a:ext cx="3604334" cy="1477328"/>
          </a:xfrm>
          <a:prstGeom prst="rect">
            <a:avLst/>
          </a:prstGeom>
          <a:noFill/>
        </p:spPr>
        <p:txBody>
          <a:bodyPr wrap="square" rtlCol="0">
            <a:spAutoFit/>
          </a:bodyPr>
          <a:lstStyle/>
          <a:p>
            <a:r>
              <a:rPr lang="en-IN" dirty="0">
                <a:solidFill>
                  <a:schemeClr val="bg1"/>
                </a:solidFill>
              </a:rPr>
              <a:t>Using </a:t>
            </a:r>
            <a:r>
              <a:rPr lang="en-IN" b="1" dirty="0">
                <a:solidFill>
                  <a:schemeClr val="accent2">
                    <a:lumMod val="75000"/>
                  </a:schemeClr>
                </a:solidFill>
              </a:rPr>
              <a:t>describe() </a:t>
            </a:r>
            <a:r>
              <a:rPr lang="en-IN" dirty="0">
                <a:solidFill>
                  <a:schemeClr val="bg1"/>
                </a:solidFill>
              </a:rPr>
              <a:t>function to get a basic idea of all the int variable of data set</a:t>
            </a:r>
          </a:p>
          <a:p>
            <a:endParaRPr lang="en-IN" dirty="0">
              <a:solidFill>
                <a:schemeClr val="bg1"/>
              </a:solidFill>
            </a:endParaRPr>
          </a:p>
          <a:p>
            <a:r>
              <a:rPr lang="en-IN" dirty="0">
                <a:solidFill>
                  <a:schemeClr val="bg1"/>
                </a:solidFill>
              </a:rPr>
              <a:t>There are total of 7 attributes</a:t>
            </a:r>
          </a:p>
        </p:txBody>
      </p:sp>
      <p:pic>
        <p:nvPicPr>
          <p:cNvPr id="7" name="Picture 6">
            <a:extLst>
              <a:ext uri="{FF2B5EF4-FFF2-40B4-BE49-F238E27FC236}">
                <a16:creationId xmlns:a16="http://schemas.microsoft.com/office/drawing/2014/main" id="{C4748149-7569-43F0-811A-0E463C6177ED}"/>
              </a:ext>
            </a:extLst>
          </p:cNvPr>
          <p:cNvPicPr>
            <a:picLocks noChangeAspect="1"/>
          </p:cNvPicPr>
          <p:nvPr/>
        </p:nvPicPr>
        <p:blipFill>
          <a:blip r:embed="rId3"/>
          <a:stretch>
            <a:fillRect/>
          </a:stretch>
        </p:blipFill>
        <p:spPr>
          <a:xfrm>
            <a:off x="7466116" y="3880395"/>
            <a:ext cx="3604334" cy="2762603"/>
          </a:xfrm>
          <a:prstGeom prst="rect">
            <a:avLst/>
          </a:prstGeom>
        </p:spPr>
      </p:pic>
      <p:sp>
        <p:nvSpPr>
          <p:cNvPr id="8" name="TextBox 7">
            <a:extLst>
              <a:ext uri="{FF2B5EF4-FFF2-40B4-BE49-F238E27FC236}">
                <a16:creationId xmlns:a16="http://schemas.microsoft.com/office/drawing/2014/main" id="{85C5CB08-074B-4701-80E9-792B10F98F5A}"/>
              </a:ext>
            </a:extLst>
          </p:cNvPr>
          <p:cNvSpPr txBox="1"/>
          <p:nvPr/>
        </p:nvSpPr>
        <p:spPr>
          <a:xfrm>
            <a:off x="1121550" y="4234709"/>
            <a:ext cx="5246702" cy="2308324"/>
          </a:xfrm>
          <a:prstGeom prst="rect">
            <a:avLst/>
          </a:prstGeom>
          <a:noFill/>
        </p:spPr>
        <p:txBody>
          <a:bodyPr wrap="square" rtlCol="0">
            <a:spAutoFit/>
          </a:bodyPr>
          <a:lstStyle/>
          <a:p>
            <a:r>
              <a:rPr lang="en-IN" dirty="0">
                <a:solidFill>
                  <a:schemeClr val="bg1"/>
                </a:solidFill>
              </a:rPr>
              <a:t>The </a:t>
            </a:r>
            <a:r>
              <a:rPr lang="en-IN" b="1" dirty="0">
                <a:solidFill>
                  <a:schemeClr val="accent2">
                    <a:lumMod val="75000"/>
                  </a:schemeClr>
                </a:solidFill>
              </a:rPr>
              <a:t>info() </a:t>
            </a:r>
            <a:r>
              <a:rPr lang="en-IN" dirty="0">
                <a:solidFill>
                  <a:schemeClr val="bg1"/>
                </a:solidFill>
              </a:rPr>
              <a:t>function is used to tell information about each and every attribute.</a:t>
            </a:r>
          </a:p>
          <a:p>
            <a:pPr marL="285750" indent="-285750">
              <a:buFont typeface="Arial" panose="020B0604020202020204" pitchFamily="34" charset="0"/>
              <a:buChar char="•"/>
            </a:pPr>
            <a:r>
              <a:rPr lang="en-IN" dirty="0">
                <a:solidFill>
                  <a:schemeClr val="bg1"/>
                </a:solidFill>
              </a:rPr>
              <a:t>There are 2 object </a:t>
            </a:r>
            <a:r>
              <a:rPr lang="en-IN" dirty="0" err="1">
                <a:solidFill>
                  <a:schemeClr val="bg1"/>
                </a:solidFill>
              </a:rPr>
              <a:t>variablr</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There are 2 int64 variable</a:t>
            </a:r>
          </a:p>
          <a:p>
            <a:pPr marL="285750" indent="-285750">
              <a:buFont typeface="Arial" panose="020B0604020202020204" pitchFamily="34" charset="0"/>
              <a:buChar char="•"/>
            </a:pPr>
            <a:r>
              <a:rPr lang="en-IN" dirty="0">
                <a:solidFill>
                  <a:schemeClr val="bg1"/>
                </a:solidFill>
              </a:rPr>
              <a:t>There are 5040 rows entries</a:t>
            </a:r>
          </a:p>
          <a:p>
            <a:pPr marL="285750" indent="-285750">
              <a:buFont typeface="Arial" panose="020B0604020202020204" pitchFamily="34" charset="0"/>
              <a:buChar char="•"/>
            </a:pPr>
            <a:r>
              <a:rPr lang="en-IN" dirty="0">
                <a:solidFill>
                  <a:schemeClr val="bg1"/>
                </a:solidFill>
              </a:rPr>
              <a:t>The total size of dataset is 315.1KB</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65958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0BBF39-E66D-4008-A104-A84701E04CBC}"/>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7AF86AA-2B14-493D-B1CE-62ACE55DF86F}"/>
              </a:ext>
            </a:extLst>
          </p:cNvPr>
          <p:cNvSpPr>
            <a:spLocks noGrp="1"/>
          </p:cNvSpPr>
          <p:nvPr>
            <p:ph type="sldNum" sz="quarter" idx="11"/>
          </p:nvPr>
        </p:nvSpPr>
        <p:spPr/>
        <p:txBody>
          <a:bodyPr/>
          <a:lstStyle/>
          <a:p>
            <a:fld id="{8C2E478F-E849-4A8C-AF1F-CBCC78A7CBFA}" type="slidenum">
              <a:rPr lang="en-US" noProof="0" smtClean="0"/>
              <a:pPr/>
              <a:t>16</a:t>
            </a:fld>
            <a:endParaRPr lang="en-US" noProof="0"/>
          </a:p>
        </p:txBody>
      </p:sp>
      <p:pic>
        <p:nvPicPr>
          <p:cNvPr id="6" name="Picture 5">
            <a:extLst>
              <a:ext uri="{FF2B5EF4-FFF2-40B4-BE49-F238E27FC236}">
                <a16:creationId xmlns:a16="http://schemas.microsoft.com/office/drawing/2014/main" id="{F7AB57D0-0518-4F21-932A-50BD1A9C3F3D}"/>
              </a:ext>
            </a:extLst>
          </p:cNvPr>
          <p:cNvPicPr>
            <a:picLocks noChangeAspect="1"/>
          </p:cNvPicPr>
          <p:nvPr/>
        </p:nvPicPr>
        <p:blipFill>
          <a:blip r:embed="rId2"/>
          <a:stretch>
            <a:fillRect/>
          </a:stretch>
        </p:blipFill>
        <p:spPr>
          <a:xfrm>
            <a:off x="1117980" y="1473695"/>
            <a:ext cx="9650963" cy="2031239"/>
          </a:xfrm>
          <a:prstGeom prst="rect">
            <a:avLst/>
          </a:prstGeom>
        </p:spPr>
      </p:pic>
      <p:sp>
        <p:nvSpPr>
          <p:cNvPr id="7" name="TextBox 6">
            <a:extLst>
              <a:ext uri="{FF2B5EF4-FFF2-40B4-BE49-F238E27FC236}">
                <a16:creationId xmlns:a16="http://schemas.microsoft.com/office/drawing/2014/main" id="{3CEC9EEB-2F4B-40F4-8F39-A4B126109DFE}"/>
              </a:ext>
            </a:extLst>
          </p:cNvPr>
          <p:cNvSpPr txBox="1"/>
          <p:nvPr/>
        </p:nvSpPr>
        <p:spPr>
          <a:xfrm>
            <a:off x="1296140" y="4003829"/>
            <a:ext cx="9277493" cy="830997"/>
          </a:xfrm>
          <a:prstGeom prst="rect">
            <a:avLst/>
          </a:prstGeom>
          <a:noFill/>
        </p:spPr>
        <p:txBody>
          <a:bodyPr wrap="square" rtlCol="0">
            <a:spAutoFit/>
          </a:bodyPr>
          <a:lstStyle/>
          <a:p>
            <a:r>
              <a:rPr lang="en-IN" sz="2400" dirty="0">
                <a:solidFill>
                  <a:schemeClr val="bg1"/>
                </a:solidFill>
              </a:rPr>
              <a:t>Using the </a:t>
            </a:r>
            <a:r>
              <a:rPr lang="en-IN" sz="2400" dirty="0">
                <a:solidFill>
                  <a:schemeClr val="accent2">
                    <a:lumMod val="75000"/>
                  </a:schemeClr>
                </a:solidFill>
              </a:rPr>
              <a:t>head()</a:t>
            </a:r>
            <a:r>
              <a:rPr lang="en-IN" sz="2400" dirty="0">
                <a:solidFill>
                  <a:schemeClr val="bg1"/>
                </a:solidFill>
              </a:rPr>
              <a:t> function to get a basic idea about how the data is entered</a:t>
            </a:r>
          </a:p>
        </p:txBody>
      </p:sp>
    </p:spTree>
    <p:extLst>
      <p:ext uri="{BB962C8B-B14F-4D97-AF65-F5344CB8AC3E}">
        <p14:creationId xmlns:p14="http://schemas.microsoft.com/office/powerpoint/2010/main" val="19003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F7EE13-1693-417D-A773-C1AA3F1AF02B}"/>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72216FDB-CE45-4EE2-B0FC-E3CC10E1EF04}"/>
              </a:ext>
            </a:extLst>
          </p:cNvPr>
          <p:cNvSpPr>
            <a:spLocks noGrp="1"/>
          </p:cNvSpPr>
          <p:nvPr>
            <p:ph type="sldNum" sz="quarter" idx="11"/>
          </p:nvPr>
        </p:nvSpPr>
        <p:spPr/>
        <p:txBody>
          <a:bodyPr/>
          <a:lstStyle/>
          <a:p>
            <a:fld id="{8C2E478F-E849-4A8C-AF1F-CBCC78A7CBFA}" type="slidenum">
              <a:rPr lang="en-US" noProof="0" smtClean="0"/>
              <a:pPr/>
              <a:t>17</a:t>
            </a:fld>
            <a:endParaRPr lang="en-US" noProof="0"/>
          </a:p>
        </p:txBody>
      </p:sp>
      <p:sp>
        <p:nvSpPr>
          <p:cNvPr id="6" name="TextBox 5">
            <a:extLst>
              <a:ext uri="{FF2B5EF4-FFF2-40B4-BE49-F238E27FC236}">
                <a16:creationId xmlns:a16="http://schemas.microsoft.com/office/drawing/2014/main" id="{B85111A5-3211-4EC6-898B-E3A3640B9682}"/>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Analysing the Genre Attribute </a:t>
            </a:r>
          </a:p>
        </p:txBody>
      </p:sp>
      <p:pic>
        <p:nvPicPr>
          <p:cNvPr id="8" name="Picture 7">
            <a:extLst>
              <a:ext uri="{FF2B5EF4-FFF2-40B4-BE49-F238E27FC236}">
                <a16:creationId xmlns:a16="http://schemas.microsoft.com/office/drawing/2014/main" id="{CF5D78BE-17DA-4BEF-BE82-F62C9FC180C6}"/>
              </a:ext>
            </a:extLst>
          </p:cNvPr>
          <p:cNvPicPr>
            <a:picLocks noChangeAspect="1"/>
          </p:cNvPicPr>
          <p:nvPr/>
        </p:nvPicPr>
        <p:blipFill>
          <a:blip r:embed="rId2"/>
          <a:stretch>
            <a:fillRect/>
          </a:stretch>
        </p:blipFill>
        <p:spPr>
          <a:xfrm>
            <a:off x="595884" y="1403752"/>
            <a:ext cx="3157032" cy="2068400"/>
          </a:xfrm>
          <a:prstGeom prst="rect">
            <a:avLst/>
          </a:prstGeom>
        </p:spPr>
      </p:pic>
      <p:pic>
        <p:nvPicPr>
          <p:cNvPr id="10" name="Picture 9">
            <a:extLst>
              <a:ext uri="{FF2B5EF4-FFF2-40B4-BE49-F238E27FC236}">
                <a16:creationId xmlns:a16="http://schemas.microsoft.com/office/drawing/2014/main" id="{B0C62BE7-1B9B-41C0-AEB4-3C22AD4A28A0}"/>
              </a:ext>
            </a:extLst>
          </p:cNvPr>
          <p:cNvPicPr>
            <a:picLocks noChangeAspect="1"/>
          </p:cNvPicPr>
          <p:nvPr/>
        </p:nvPicPr>
        <p:blipFill>
          <a:blip r:embed="rId3"/>
          <a:stretch>
            <a:fillRect/>
          </a:stretch>
        </p:blipFill>
        <p:spPr>
          <a:xfrm>
            <a:off x="8295969" y="1024384"/>
            <a:ext cx="3253300" cy="5443919"/>
          </a:xfrm>
          <a:prstGeom prst="rect">
            <a:avLst/>
          </a:prstGeom>
        </p:spPr>
      </p:pic>
      <p:sp>
        <p:nvSpPr>
          <p:cNvPr id="13" name="TextBox 12">
            <a:extLst>
              <a:ext uri="{FF2B5EF4-FFF2-40B4-BE49-F238E27FC236}">
                <a16:creationId xmlns:a16="http://schemas.microsoft.com/office/drawing/2014/main" id="{DEF99C90-D991-4BFE-8360-6EB0FC37AB27}"/>
              </a:ext>
            </a:extLst>
          </p:cNvPr>
          <p:cNvSpPr txBox="1"/>
          <p:nvPr/>
        </p:nvSpPr>
        <p:spPr>
          <a:xfrm>
            <a:off x="825623" y="4208016"/>
            <a:ext cx="5877018" cy="1754326"/>
          </a:xfrm>
          <a:prstGeom prst="rect">
            <a:avLst/>
          </a:prstGeom>
          <a:noFill/>
        </p:spPr>
        <p:txBody>
          <a:bodyPr wrap="square" rtlCol="0">
            <a:spAutoFit/>
          </a:bodyPr>
          <a:lstStyle/>
          <a:p>
            <a:r>
              <a:rPr lang="en-IN" dirty="0">
                <a:solidFill>
                  <a:schemeClr val="bg1"/>
                </a:solidFill>
              </a:rPr>
              <a:t>In our dataset the Genre attribute contains values of object type.</a:t>
            </a:r>
          </a:p>
          <a:p>
            <a:r>
              <a:rPr lang="en-IN" dirty="0">
                <a:solidFill>
                  <a:schemeClr val="bg1"/>
                </a:solidFill>
              </a:rPr>
              <a:t>Our motive is to segregate the different Genres in unique columns and convert it into int64 type.</a:t>
            </a:r>
          </a:p>
          <a:p>
            <a:r>
              <a:rPr lang="en-IN" dirty="0">
                <a:solidFill>
                  <a:schemeClr val="bg1"/>
                </a:solidFill>
              </a:rPr>
              <a:t>So we iterate over the genre column and append all the unique genres into a list.</a:t>
            </a:r>
          </a:p>
        </p:txBody>
      </p:sp>
    </p:spTree>
    <p:extLst>
      <p:ext uri="{BB962C8B-B14F-4D97-AF65-F5344CB8AC3E}">
        <p14:creationId xmlns:p14="http://schemas.microsoft.com/office/powerpoint/2010/main" val="284307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18</a:t>
            </a:fld>
            <a:endParaRPr lang="en-US" dirty="0"/>
          </a:p>
        </p:txBody>
      </p:sp>
      <p:pic>
        <p:nvPicPr>
          <p:cNvPr id="3" name="Picture 2">
            <a:extLst>
              <a:ext uri="{FF2B5EF4-FFF2-40B4-BE49-F238E27FC236}">
                <a16:creationId xmlns:a16="http://schemas.microsoft.com/office/drawing/2014/main" id="{03E85BCA-3E54-4C06-AB05-F08A8EE2E684}"/>
              </a:ext>
            </a:extLst>
          </p:cNvPr>
          <p:cNvPicPr>
            <a:picLocks noChangeAspect="1"/>
          </p:cNvPicPr>
          <p:nvPr/>
        </p:nvPicPr>
        <p:blipFill rotWithShape="1">
          <a:blip r:embed="rId2"/>
          <a:srcRect l="6680"/>
          <a:stretch/>
        </p:blipFill>
        <p:spPr>
          <a:xfrm>
            <a:off x="1635315" y="720170"/>
            <a:ext cx="8378697" cy="3585499"/>
          </a:xfrm>
          <a:prstGeom prst="rect">
            <a:avLst/>
          </a:prstGeom>
        </p:spPr>
      </p:pic>
      <p:sp>
        <p:nvSpPr>
          <p:cNvPr id="6" name="TextBox 5">
            <a:extLst>
              <a:ext uri="{FF2B5EF4-FFF2-40B4-BE49-F238E27FC236}">
                <a16:creationId xmlns:a16="http://schemas.microsoft.com/office/drawing/2014/main" id="{BD311A22-40E9-48CF-BDFF-BF155A03EFCD}"/>
              </a:ext>
            </a:extLst>
          </p:cNvPr>
          <p:cNvSpPr txBox="1"/>
          <p:nvPr/>
        </p:nvSpPr>
        <p:spPr>
          <a:xfrm>
            <a:off x="1784412" y="4669654"/>
            <a:ext cx="8229600" cy="646331"/>
          </a:xfrm>
          <a:prstGeom prst="rect">
            <a:avLst/>
          </a:prstGeom>
          <a:noFill/>
        </p:spPr>
        <p:txBody>
          <a:bodyPr wrap="square" rtlCol="0">
            <a:spAutoFit/>
          </a:bodyPr>
          <a:lstStyle/>
          <a:p>
            <a:r>
              <a:rPr lang="en-IN" dirty="0">
                <a:solidFill>
                  <a:schemeClr val="bg1"/>
                </a:solidFill>
              </a:rPr>
              <a:t>Now using the list we create column for each and every unique genre category and if the movie belongs to a particular genre then the value of column becomes 1 else 0</a:t>
            </a:r>
          </a:p>
        </p:txBody>
      </p:sp>
    </p:spTree>
    <p:extLst>
      <p:ext uri="{BB962C8B-B14F-4D97-AF65-F5344CB8AC3E}">
        <p14:creationId xmlns:p14="http://schemas.microsoft.com/office/powerpoint/2010/main" val="180520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19</a:t>
            </a:fld>
            <a:endParaRPr lang="en-US" dirty="0"/>
          </a:p>
        </p:txBody>
      </p:sp>
      <p:sp>
        <p:nvSpPr>
          <p:cNvPr id="6" name="TextBox 5">
            <a:extLst>
              <a:ext uri="{FF2B5EF4-FFF2-40B4-BE49-F238E27FC236}">
                <a16:creationId xmlns:a16="http://schemas.microsoft.com/office/drawing/2014/main" id="{BD311A22-40E9-48CF-BDFF-BF155A03EFCD}"/>
              </a:ext>
            </a:extLst>
          </p:cNvPr>
          <p:cNvSpPr txBox="1"/>
          <p:nvPr/>
        </p:nvSpPr>
        <p:spPr>
          <a:xfrm>
            <a:off x="914401" y="2423604"/>
            <a:ext cx="6010182" cy="830997"/>
          </a:xfrm>
          <a:prstGeom prst="rect">
            <a:avLst/>
          </a:prstGeom>
          <a:noFill/>
        </p:spPr>
        <p:txBody>
          <a:bodyPr wrap="square" rtlCol="0">
            <a:spAutoFit/>
          </a:bodyPr>
          <a:lstStyle/>
          <a:p>
            <a:r>
              <a:rPr lang="en-IN" sz="2400" dirty="0">
                <a:solidFill>
                  <a:schemeClr val="bg1"/>
                </a:solidFill>
              </a:rPr>
              <a:t>Using </a:t>
            </a:r>
            <a:r>
              <a:rPr lang="en-IN" sz="2400" dirty="0" err="1">
                <a:solidFill>
                  <a:schemeClr val="accent2">
                    <a:lumMod val="75000"/>
                  </a:schemeClr>
                </a:solidFill>
              </a:rPr>
              <a:t>isnull</a:t>
            </a:r>
            <a:r>
              <a:rPr lang="en-IN" sz="2400" dirty="0">
                <a:solidFill>
                  <a:schemeClr val="accent2">
                    <a:lumMod val="75000"/>
                  </a:schemeClr>
                </a:solidFill>
              </a:rPr>
              <a:t>().sum() </a:t>
            </a:r>
            <a:r>
              <a:rPr lang="en-IN" sz="2400" dirty="0">
                <a:solidFill>
                  <a:schemeClr val="bg1"/>
                </a:solidFill>
              </a:rPr>
              <a:t>to check the total number of Null values in each column</a:t>
            </a:r>
          </a:p>
        </p:txBody>
      </p:sp>
      <p:pic>
        <p:nvPicPr>
          <p:cNvPr id="5" name="Picture 4">
            <a:extLst>
              <a:ext uri="{FF2B5EF4-FFF2-40B4-BE49-F238E27FC236}">
                <a16:creationId xmlns:a16="http://schemas.microsoft.com/office/drawing/2014/main" id="{61E32DBC-AC93-4DA2-B4E7-879733D3DC73}"/>
              </a:ext>
            </a:extLst>
          </p:cNvPr>
          <p:cNvPicPr>
            <a:picLocks noChangeAspect="1"/>
          </p:cNvPicPr>
          <p:nvPr/>
        </p:nvPicPr>
        <p:blipFill>
          <a:blip r:embed="rId2"/>
          <a:stretch>
            <a:fillRect/>
          </a:stretch>
        </p:blipFill>
        <p:spPr>
          <a:xfrm>
            <a:off x="7833848" y="238137"/>
            <a:ext cx="2573740" cy="6381725"/>
          </a:xfrm>
          <a:prstGeom prst="rect">
            <a:avLst/>
          </a:prstGeom>
        </p:spPr>
      </p:pic>
      <p:sp>
        <p:nvSpPr>
          <p:cNvPr id="7" name="TextBox 6">
            <a:extLst>
              <a:ext uri="{FF2B5EF4-FFF2-40B4-BE49-F238E27FC236}">
                <a16:creationId xmlns:a16="http://schemas.microsoft.com/office/drawing/2014/main" id="{32EB3009-2D89-4F27-B87E-7AFCC1D7C365}"/>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Checking the Null Value</a:t>
            </a:r>
          </a:p>
        </p:txBody>
      </p:sp>
    </p:spTree>
    <p:extLst>
      <p:ext uri="{BB962C8B-B14F-4D97-AF65-F5344CB8AC3E}">
        <p14:creationId xmlns:p14="http://schemas.microsoft.com/office/powerpoint/2010/main" val="138133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4828416" cy="5252245"/>
            <a:chOff x="883522" y="408327"/>
            <a:chExt cx="4828416" cy="5252245"/>
          </a:xfrm>
        </p:grpSpPr>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OUTLINE</a:t>
            </a:r>
          </a:p>
        </p:txBody>
      </p:sp>
      <p:sp>
        <p:nvSpPr>
          <p:cNvPr id="12" name="Rectangle 11">
            <a:extLst>
              <a:ext uri="{FF2B5EF4-FFF2-40B4-BE49-F238E27FC236}">
                <a16:creationId xmlns:a16="http://schemas.microsoft.com/office/drawing/2014/main" id="{CA11A29B-8890-4B39-9871-CA1DEB1C3F35}"/>
              </a:ext>
              <a:ext uri="{C183D7F6-B498-43B3-948B-1728B52AA6E4}">
                <adec:decorative xmlns:adec="http://schemas.microsoft.com/office/drawing/2017/decorative" val="1"/>
              </a:ext>
            </a:extLst>
          </p:cNvPr>
          <p:cNvSpPr/>
          <p:nvPr/>
        </p:nvSpPr>
        <p:spPr>
          <a:xfrm>
            <a:off x="6693810" y="1042363"/>
            <a:ext cx="4708214"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6940943" y="1892782"/>
            <a:ext cx="4608326" cy="3657600"/>
          </a:xfrm>
        </p:spPr>
        <p:txBody>
          <a:bodyPr/>
          <a:lstStyle/>
          <a:p>
            <a:pPr marL="457200" indent="-457200" algn="l">
              <a:buAutoNum type="arabicPeriod"/>
            </a:pPr>
            <a:r>
              <a:rPr lang="en-US" b="1" dirty="0"/>
              <a:t>PROBLEM STATEMENT</a:t>
            </a:r>
          </a:p>
          <a:p>
            <a:pPr marL="457200" indent="-457200" algn="l">
              <a:buAutoNum type="arabicPeriod"/>
            </a:pPr>
            <a:r>
              <a:rPr lang="en-US" b="1" dirty="0"/>
              <a:t>OBJECTIVE</a:t>
            </a:r>
          </a:p>
          <a:p>
            <a:pPr marL="457200" indent="-457200" algn="l">
              <a:buAutoNum type="arabicPeriod"/>
            </a:pPr>
            <a:r>
              <a:rPr lang="en-US" b="1" dirty="0"/>
              <a:t>MOTIVATION</a:t>
            </a:r>
          </a:p>
          <a:p>
            <a:pPr marL="457200" indent="-457200" algn="l">
              <a:buAutoNum type="arabicPeriod"/>
            </a:pPr>
            <a:r>
              <a:rPr lang="en-US" b="1" dirty="0"/>
              <a:t>DATASET DESCRIPTION</a:t>
            </a:r>
          </a:p>
          <a:p>
            <a:pPr marL="457200" indent="-457200" algn="l">
              <a:buAutoNum type="arabicPeriod"/>
            </a:pPr>
            <a:r>
              <a:rPr lang="en-US" b="1" dirty="0"/>
              <a:t>DATA PRE-PROCESSING</a:t>
            </a:r>
          </a:p>
          <a:p>
            <a:pPr marL="457200" indent="-457200" algn="l">
              <a:buAutoNum type="arabicPeriod"/>
            </a:pPr>
            <a:r>
              <a:rPr lang="en-US" b="1" dirty="0"/>
              <a:t>DATA VISUALIZATION</a:t>
            </a:r>
          </a:p>
          <a:p>
            <a:pPr marL="457200" indent="-457200" algn="l">
              <a:buAutoNum type="arabicPeriod"/>
            </a:pPr>
            <a:r>
              <a:rPr lang="en-US" b="1" dirty="0"/>
              <a:t>MACHINE LEARNING MODEL</a:t>
            </a:r>
          </a:p>
          <a:p>
            <a:pPr marL="457200" indent="-457200" algn="l">
              <a:buAutoNum type="arabicPeriod"/>
            </a:pPr>
            <a:endParaRPr lang="en-US" b="1" dirty="0"/>
          </a:p>
        </p:txBody>
      </p:sp>
    </p:spTree>
    <p:extLst>
      <p:ext uri="{BB962C8B-B14F-4D97-AF65-F5344CB8AC3E}">
        <p14:creationId xmlns:p14="http://schemas.microsoft.com/office/powerpoint/2010/main" val="294830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20</a:t>
            </a:fld>
            <a:endParaRPr lang="en-US" dirty="0"/>
          </a:p>
        </p:txBody>
      </p:sp>
      <p:sp>
        <p:nvSpPr>
          <p:cNvPr id="6" name="TextBox 5">
            <a:extLst>
              <a:ext uri="{FF2B5EF4-FFF2-40B4-BE49-F238E27FC236}">
                <a16:creationId xmlns:a16="http://schemas.microsoft.com/office/drawing/2014/main" id="{BD311A22-40E9-48CF-BDFF-BF155A03EFCD}"/>
              </a:ext>
            </a:extLst>
          </p:cNvPr>
          <p:cNvSpPr txBox="1"/>
          <p:nvPr/>
        </p:nvSpPr>
        <p:spPr>
          <a:xfrm>
            <a:off x="8025735" y="2521059"/>
            <a:ext cx="3523534" cy="1815882"/>
          </a:xfrm>
          <a:prstGeom prst="rect">
            <a:avLst/>
          </a:prstGeom>
          <a:noFill/>
        </p:spPr>
        <p:txBody>
          <a:bodyPr wrap="square" rtlCol="0">
            <a:spAutoFit/>
          </a:bodyPr>
          <a:lstStyle/>
          <a:p>
            <a:r>
              <a:rPr lang="en-IN" sz="2800" dirty="0">
                <a:solidFill>
                  <a:schemeClr val="bg1"/>
                </a:solidFill>
              </a:rPr>
              <a:t>Replacing all the Null values of columns with the median of the attribute.</a:t>
            </a:r>
          </a:p>
        </p:txBody>
      </p:sp>
      <p:pic>
        <p:nvPicPr>
          <p:cNvPr id="5" name="Picture 4">
            <a:extLst>
              <a:ext uri="{FF2B5EF4-FFF2-40B4-BE49-F238E27FC236}">
                <a16:creationId xmlns:a16="http://schemas.microsoft.com/office/drawing/2014/main" id="{406436A5-017D-46D7-843B-819ED5538CE1}"/>
              </a:ext>
            </a:extLst>
          </p:cNvPr>
          <p:cNvPicPr>
            <a:picLocks noChangeAspect="1"/>
          </p:cNvPicPr>
          <p:nvPr/>
        </p:nvPicPr>
        <p:blipFill>
          <a:blip r:embed="rId2"/>
          <a:stretch>
            <a:fillRect/>
          </a:stretch>
        </p:blipFill>
        <p:spPr>
          <a:xfrm>
            <a:off x="1035589" y="565694"/>
            <a:ext cx="6296787" cy="6043954"/>
          </a:xfrm>
          <a:prstGeom prst="rect">
            <a:avLst/>
          </a:prstGeom>
        </p:spPr>
      </p:pic>
    </p:spTree>
    <p:extLst>
      <p:ext uri="{BB962C8B-B14F-4D97-AF65-F5344CB8AC3E}">
        <p14:creationId xmlns:p14="http://schemas.microsoft.com/office/powerpoint/2010/main" val="425623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80B4-061E-47F5-93C6-830D3DA8402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21</a:t>
            </a:fld>
            <a:endParaRPr lang="en-US" noProof="0"/>
          </a:p>
        </p:txBody>
      </p:sp>
      <p:pic>
        <p:nvPicPr>
          <p:cNvPr id="6" name="Picture 5">
            <a:extLst>
              <a:ext uri="{FF2B5EF4-FFF2-40B4-BE49-F238E27FC236}">
                <a16:creationId xmlns:a16="http://schemas.microsoft.com/office/drawing/2014/main" id="{AE71C7DA-EF2E-4E74-88CD-F4F363A92A7B}"/>
              </a:ext>
            </a:extLst>
          </p:cNvPr>
          <p:cNvPicPr>
            <a:picLocks noChangeAspect="1"/>
          </p:cNvPicPr>
          <p:nvPr/>
        </p:nvPicPr>
        <p:blipFill>
          <a:blip r:embed="rId2"/>
          <a:stretch>
            <a:fillRect/>
          </a:stretch>
        </p:blipFill>
        <p:spPr>
          <a:xfrm>
            <a:off x="1729217" y="895757"/>
            <a:ext cx="8857865" cy="4111246"/>
          </a:xfrm>
          <a:prstGeom prst="rect">
            <a:avLst/>
          </a:prstGeom>
        </p:spPr>
      </p:pic>
      <p:sp>
        <p:nvSpPr>
          <p:cNvPr id="7" name="TextBox 6">
            <a:extLst>
              <a:ext uri="{FF2B5EF4-FFF2-40B4-BE49-F238E27FC236}">
                <a16:creationId xmlns:a16="http://schemas.microsoft.com/office/drawing/2014/main" id="{31EA4F3B-45ED-46FE-9536-DDBA267BF3EA}"/>
              </a:ext>
            </a:extLst>
          </p:cNvPr>
          <p:cNvSpPr txBox="1"/>
          <p:nvPr/>
        </p:nvSpPr>
        <p:spPr>
          <a:xfrm>
            <a:off x="1953087" y="5504156"/>
            <a:ext cx="8416031" cy="646331"/>
          </a:xfrm>
          <a:prstGeom prst="rect">
            <a:avLst/>
          </a:prstGeom>
          <a:noFill/>
        </p:spPr>
        <p:txBody>
          <a:bodyPr wrap="square" rtlCol="0">
            <a:spAutoFit/>
          </a:bodyPr>
          <a:lstStyle/>
          <a:p>
            <a:pPr algn="ctr"/>
            <a:r>
              <a:rPr lang="en-IN" sz="3600" dirty="0">
                <a:solidFill>
                  <a:schemeClr val="bg1"/>
                </a:solidFill>
              </a:rPr>
              <a:t>Checking duplicate values</a:t>
            </a:r>
          </a:p>
        </p:txBody>
      </p:sp>
    </p:spTree>
    <p:extLst>
      <p:ext uri="{BB962C8B-B14F-4D97-AF65-F5344CB8AC3E}">
        <p14:creationId xmlns:p14="http://schemas.microsoft.com/office/powerpoint/2010/main" val="4108965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80B4-061E-47F5-93C6-830D3DA8402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22</a:t>
            </a:fld>
            <a:endParaRPr lang="en-US" noProof="0"/>
          </a:p>
        </p:txBody>
      </p:sp>
      <p:pic>
        <p:nvPicPr>
          <p:cNvPr id="6" name="Picture 5">
            <a:extLst>
              <a:ext uri="{FF2B5EF4-FFF2-40B4-BE49-F238E27FC236}">
                <a16:creationId xmlns:a16="http://schemas.microsoft.com/office/drawing/2014/main" id="{72D54EDE-44FF-4542-B147-3C0D91282FC3}"/>
              </a:ext>
            </a:extLst>
          </p:cNvPr>
          <p:cNvPicPr>
            <a:picLocks noChangeAspect="1"/>
          </p:cNvPicPr>
          <p:nvPr/>
        </p:nvPicPr>
        <p:blipFill>
          <a:blip r:embed="rId2"/>
          <a:stretch>
            <a:fillRect/>
          </a:stretch>
        </p:blipFill>
        <p:spPr>
          <a:xfrm>
            <a:off x="1636636" y="778148"/>
            <a:ext cx="8918728" cy="4628351"/>
          </a:xfrm>
          <a:prstGeom prst="rect">
            <a:avLst/>
          </a:prstGeom>
        </p:spPr>
      </p:pic>
      <p:sp>
        <p:nvSpPr>
          <p:cNvPr id="7" name="TextBox 6">
            <a:extLst>
              <a:ext uri="{FF2B5EF4-FFF2-40B4-BE49-F238E27FC236}">
                <a16:creationId xmlns:a16="http://schemas.microsoft.com/office/drawing/2014/main" id="{FDDC3975-E088-460B-B980-25EB49D2E522}"/>
              </a:ext>
            </a:extLst>
          </p:cNvPr>
          <p:cNvSpPr txBox="1"/>
          <p:nvPr/>
        </p:nvSpPr>
        <p:spPr>
          <a:xfrm>
            <a:off x="1953087" y="5495278"/>
            <a:ext cx="8416031" cy="646331"/>
          </a:xfrm>
          <a:prstGeom prst="rect">
            <a:avLst/>
          </a:prstGeom>
          <a:noFill/>
        </p:spPr>
        <p:txBody>
          <a:bodyPr wrap="square" rtlCol="0">
            <a:spAutoFit/>
          </a:bodyPr>
          <a:lstStyle/>
          <a:p>
            <a:pPr algn="ctr"/>
            <a:r>
              <a:rPr lang="en-IN" sz="3600" dirty="0">
                <a:solidFill>
                  <a:schemeClr val="bg1"/>
                </a:solidFill>
              </a:rPr>
              <a:t>Dropping duplicate values</a:t>
            </a:r>
          </a:p>
        </p:txBody>
      </p:sp>
    </p:spTree>
    <p:extLst>
      <p:ext uri="{BB962C8B-B14F-4D97-AF65-F5344CB8AC3E}">
        <p14:creationId xmlns:p14="http://schemas.microsoft.com/office/powerpoint/2010/main" val="278217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DATA</a:t>
            </a:r>
            <a:br>
              <a:rPr lang="en-US" dirty="0">
                <a:solidFill>
                  <a:schemeClr val="bg1"/>
                </a:solidFill>
              </a:rPr>
            </a:br>
            <a:r>
              <a:rPr lang="en-US" dirty="0">
                <a:solidFill>
                  <a:schemeClr val="bg1"/>
                </a:solidFill>
              </a:rPr>
              <a:t>VISUALIZATION</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23</a:t>
            </a:fld>
            <a:endParaRPr lang="en-US" dirty="0"/>
          </a:p>
        </p:txBody>
      </p:sp>
    </p:spTree>
    <p:extLst>
      <p:ext uri="{BB962C8B-B14F-4D97-AF65-F5344CB8AC3E}">
        <p14:creationId xmlns:p14="http://schemas.microsoft.com/office/powerpoint/2010/main" val="2369903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80B4-061E-47F5-93C6-830D3DA8402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24</a:t>
            </a:fld>
            <a:endParaRPr lang="en-US" noProof="0"/>
          </a:p>
        </p:txBody>
      </p:sp>
      <p:pic>
        <p:nvPicPr>
          <p:cNvPr id="6" name="Picture 5">
            <a:extLst>
              <a:ext uri="{FF2B5EF4-FFF2-40B4-BE49-F238E27FC236}">
                <a16:creationId xmlns:a16="http://schemas.microsoft.com/office/drawing/2014/main" id="{B0F133F0-489B-4E67-8FC7-81ABD5D91994}"/>
              </a:ext>
            </a:extLst>
          </p:cNvPr>
          <p:cNvPicPr>
            <a:picLocks noChangeAspect="1"/>
          </p:cNvPicPr>
          <p:nvPr/>
        </p:nvPicPr>
        <p:blipFill>
          <a:blip r:embed="rId2"/>
          <a:stretch>
            <a:fillRect/>
          </a:stretch>
        </p:blipFill>
        <p:spPr>
          <a:xfrm>
            <a:off x="2405243" y="1879962"/>
            <a:ext cx="7132938" cy="4145639"/>
          </a:xfrm>
          <a:prstGeom prst="rect">
            <a:avLst/>
          </a:prstGeom>
        </p:spPr>
      </p:pic>
      <p:sp>
        <p:nvSpPr>
          <p:cNvPr id="7" name="TextBox 6">
            <a:extLst>
              <a:ext uri="{FF2B5EF4-FFF2-40B4-BE49-F238E27FC236}">
                <a16:creationId xmlns:a16="http://schemas.microsoft.com/office/drawing/2014/main" id="{84C7F3B2-B5E0-4647-AFFB-711C0D2A6B5D}"/>
              </a:ext>
            </a:extLst>
          </p:cNvPr>
          <p:cNvSpPr txBox="1"/>
          <p:nvPr/>
        </p:nvSpPr>
        <p:spPr>
          <a:xfrm>
            <a:off x="1819922" y="754602"/>
            <a:ext cx="8549196" cy="646331"/>
          </a:xfrm>
          <a:prstGeom prst="rect">
            <a:avLst/>
          </a:prstGeom>
          <a:noFill/>
        </p:spPr>
        <p:txBody>
          <a:bodyPr wrap="square" rtlCol="0">
            <a:spAutoFit/>
          </a:bodyPr>
          <a:lstStyle/>
          <a:p>
            <a:r>
              <a:rPr lang="en-IN" dirty="0">
                <a:solidFill>
                  <a:schemeClr val="bg1"/>
                </a:solidFill>
              </a:rPr>
              <a:t>To calculate the number of movies in a particular genre we are grouping various genre categories by title using </a:t>
            </a:r>
            <a:r>
              <a:rPr lang="en-IN" dirty="0" err="1">
                <a:solidFill>
                  <a:schemeClr val="accent2">
                    <a:lumMod val="75000"/>
                  </a:schemeClr>
                </a:solidFill>
              </a:rPr>
              <a:t>groupby</a:t>
            </a:r>
            <a:r>
              <a:rPr lang="en-IN" dirty="0">
                <a:solidFill>
                  <a:schemeClr val="accent2">
                    <a:lumMod val="75000"/>
                  </a:schemeClr>
                </a:solidFill>
              </a:rPr>
              <a:t>()</a:t>
            </a:r>
          </a:p>
        </p:txBody>
      </p:sp>
    </p:spTree>
    <p:extLst>
      <p:ext uri="{BB962C8B-B14F-4D97-AF65-F5344CB8AC3E}">
        <p14:creationId xmlns:p14="http://schemas.microsoft.com/office/powerpoint/2010/main" val="329266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25</a:t>
            </a:fld>
            <a:endParaRPr lang="en-US" noProof="0"/>
          </a:p>
        </p:txBody>
      </p:sp>
      <p:pic>
        <p:nvPicPr>
          <p:cNvPr id="6" name="Picture 5">
            <a:extLst>
              <a:ext uri="{FF2B5EF4-FFF2-40B4-BE49-F238E27FC236}">
                <a16:creationId xmlns:a16="http://schemas.microsoft.com/office/drawing/2014/main" id="{C62D8217-52FA-40E6-858C-63489F0B0C80}"/>
              </a:ext>
            </a:extLst>
          </p:cNvPr>
          <p:cNvPicPr>
            <a:picLocks noChangeAspect="1"/>
          </p:cNvPicPr>
          <p:nvPr/>
        </p:nvPicPr>
        <p:blipFill rotWithShape="1">
          <a:blip r:embed="rId2"/>
          <a:srcRect r="30760"/>
          <a:stretch/>
        </p:blipFill>
        <p:spPr>
          <a:xfrm>
            <a:off x="434322" y="655079"/>
            <a:ext cx="5012717" cy="5547841"/>
          </a:xfrm>
          <a:prstGeom prst="rect">
            <a:avLst/>
          </a:prstGeom>
        </p:spPr>
      </p:pic>
      <p:pic>
        <p:nvPicPr>
          <p:cNvPr id="8" name="Picture 7">
            <a:extLst>
              <a:ext uri="{FF2B5EF4-FFF2-40B4-BE49-F238E27FC236}">
                <a16:creationId xmlns:a16="http://schemas.microsoft.com/office/drawing/2014/main" id="{23B11647-EB9D-472F-A926-A6F8B22FC673}"/>
              </a:ext>
            </a:extLst>
          </p:cNvPr>
          <p:cNvPicPr>
            <a:picLocks noChangeAspect="1"/>
          </p:cNvPicPr>
          <p:nvPr/>
        </p:nvPicPr>
        <p:blipFill rotWithShape="1">
          <a:blip r:embed="rId3"/>
          <a:srcRect r="30172"/>
          <a:stretch/>
        </p:blipFill>
        <p:spPr>
          <a:xfrm>
            <a:off x="6096000" y="3108932"/>
            <a:ext cx="5012717" cy="3093988"/>
          </a:xfrm>
          <a:prstGeom prst="rect">
            <a:avLst/>
          </a:prstGeom>
        </p:spPr>
      </p:pic>
      <p:sp>
        <p:nvSpPr>
          <p:cNvPr id="9" name="TextBox 8">
            <a:extLst>
              <a:ext uri="{FF2B5EF4-FFF2-40B4-BE49-F238E27FC236}">
                <a16:creationId xmlns:a16="http://schemas.microsoft.com/office/drawing/2014/main" id="{3753AE11-A7D3-4F5F-B3F4-8B309D921E4A}"/>
              </a:ext>
            </a:extLst>
          </p:cNvPr>
          <p:cNvSpPr txBox="1"/>
          <p:nvPr/>
        </p:nvSpPr>
        <p:spPr>
          <a:xfrm>
            <a:off x="6279814" y="1047565"/>
            <a:ext cx="4645088" cy="1200329"/>
          </a:xfrm>
          <a:prstGeom prst="rect">
            <a:avLst/>
          </a:prstGeom>
          <a:noFill/>
        </p:spPr>
        <p:txBody>
          <a:bodyPr wrap="square" rtlCol="0">
            <a:spAutoFit/>
          </a:bodyPr>
          <a:lstStyle/>
          <a:p>
            <a:r>
              <a:rPr lang="en-IN" dirty="0">
                <a:solidFill>
                  <a:schemeClr val="bg1"/>
                </a:solidFill>
              </a:rPr>
              <a:t>Here we are calculating the total number of movies in a particular genre</a:t>
            </a:r>
          </a:p>
          <a:p>
            <a:r>
              <a:rPr lang="en-IN" b="1" dirty="0" err="1">
                <a:solidFill>
                  <a:schemeClr val="accent2">
                    <a:lumMod val="75000"/>
                  </a:schemeClr>
                </a:solidFill>
              </a:rPr>
              <a:t>glist</a:t>
            </a:r>
            <a:r>
              <a:rPr lang="en-IN" dirty="0">
                <a:solidFill>
                  <a:schemeClr val="bg1"/>
                </a:solidFill>
              </a:rPr>
              <a:t> contains the number of movies</a:t>
            </a:r>
          </a:p>
          <a:p>
            <a:r>
              <a:rPr lang="en-IN" b="1" dirty="0">
                <a:solidFill>
                  <a:schemeClr val="accent2">
                    <a:lumMod val="75000"/>
                  </a:schemeClr>
                </a:solidFill>
              </a:rPr>
              <a:t>glist1</a:t>
            </a:r>
            <a:r>
              <a:rPr lang="en-IN" dirty="0">
                <a:solidFill>
                  <a:schemeClr val="bg1"/>
                </a:solidFill>
              </a:rPr>
              <a:t> contains different genre names</a:t>
            </a:r>
          </a:p>
        </p:txBody>
      </p:sp>
    </p:spTree>
    <p:extLst>
      <p:ext uri="{BB962C8B-B14F-4D97-AF65-F5344CB8AC3E}">
        <p14:creationId xmlns:p14="http://schemas.microsoft.com/office/powerpoint/2010/main" val="113153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80B4-061E-47F5-93C6-830D3DA8402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26</a:t>
            </a:fld>
            <a:endParaRPr lang="en-US" noProof="0"/>
          </a:p>
        </p:txBody>
      </p:sp>
      <p:pic>
        <p:nvPicPr>
          <p:cNvPr id="7" name="Picture 6">
            <a:extLst>
              <a:ext uri="{FF2B5EF4-FFF2-40B4-BE49-F238E27FC236}">
                <a16:creationId xmlns:a16="http://schemas.microsoft.com/office/drawing/2014/main" id="{BCAD0669-3165-4F7B-A058-DAB7953CE5B5}"/>
              </a:ext>
            </a:extLst>
          </p:cNvPr>
          <p:cNvPicPr>
            <a:picLocks noChangeAspect="1"/>
          </p:cNvPicPr>
          <p:nvPr/>
        </p:nvPicPr>
        <p:blipFill>
          <a:blip r:embed="rId2"/>
          <a:stretch>
            <a:fillRect/>
          </a:stretch>
        </p:blipFill>
        <p:spPr>
          <a:xfrm>
            <a:off x="313178" y="338822"/>
            <a:ext cx="6460484" cy="6180356"/>
          </a:xfrm>
          <a:prstGeom prst="rect">
            <a:avLst/>
          </a:prstGeom>
        </p:spPr>
      </p:pic>
      <p:sp>
        <p:nvSpPr>
          <p:cNvPr id="8" name="TextBox 7">
            <a:extLst>
              <a:ext uri="{FF2B5EF4-FFF2-40B4-BE49-F238E27FC236}">
                <a16:creationId xmlns:a16="http://schemas.microsoft.com/office/drawing/2014/main" id="{D1B5F7F1-649A-457B-A796-E9C7C25667D9}"/>
              </a:ext>
            </a:extLst>
          </p:cNvPr>
          <p:cNvSpPr txBox="1"/>
          <p:nvPr/>
        </p:nvSpPr>
        <p:spPr>
          <a:xfrm>
            <a:off x="7403976" y="2520196"/>
            <a:ext cx="4216314" cy="1569660"/>
          </a:xfrm>
          <a:prstGeom prst="rect">
            <a:avLst/>
          </a:prstGeom>
          <a:noFill/>
        </p:spPr>
        <p:txBody>
          <a:bodyPr wrap="square" rtlCol="0">
            <a:spAutoFit/>
          </a:bodyPr>
          <a:lstStyle/>
          <a:p>
            <a:pPr algn="ctr"/>
            <a:r>
              <a:rPr lang="en-IN" sz="3200" dirty="0">
                <a:solidFill>
                  <a:schemeClr val="bg1"/>
                </a:solidFill>
              </a:rPr>
              <a:t>Pictorial representation of the number of movies in each genre</a:t>
            </a:r>
          </a:p>
        </p:txBody>
      </p:sp>
    </p:spTree>
    <p:extLst>
      <p:ext uri="{BB962C8B-B14F-4D97-AF65-F5344CB8AC3E}">
        <p14:creationId xmlns:p14="http://schemas.microsoft.com/office/powerpoint/2010/main" val="2522004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80B4-061E-47F5-93C6-830D3DA8402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27</a:t>
            </a:fld>
            <a:endParaRPr lang="en-US" noProof="0"/>
          </a:p>
        </p:txBody>
      </p:sp>
      <p:sp>
        <p:nvSpPr>
          <p:cNvPr id="8" name="TextBox 7">
            <a:extLst>
              <a:ext uri="{FF2B5EF4-FFF2-40B4-BE49-F238E27FC236}">
                <a16:creationId xmlns:a16="http://schemas.microsoft.com/office/drawing/2014/main" id="{D1B5F7F1-649A-457B-A796-E9C7C25667D9}"/>
              </a:ext>
            </a:extLst>
          </p:cNvPr>
          <p:cNvSpPr txBox="1"/>
          <p:nvPr/>
        </p:nvSpPr>
        <p:spPr>
          <a:xfrm>
            <a:off x="727968" y="2644170"/>
            <a:ext cx="4216314" cy="1569660"/>
          </a:xfrm>
          <a:prstGeom prst="rect">
            <a:avLst/>
          </a:prstGeom>
          <a:noFill/>
        </p:spPr>
        <p:txBody>
          <a:bodyPr wrap="square" rtlCol="0">
            <a:spAutoFit/>
          </a:bodyPr>
          <a:lstStyle/>
          <a:p>
            <a:pPr algn="ctr"/>
            <a:r>
              <a:rPr lang="en-IN" sz="3200" dirty="0">
                <a:solidFill>
                  <a:schemeClr val="bg1"/>
                </a:solidFill>
              </a:rPr>
              <a:t>Bar Plot between the number of movies and genre</a:t>
            </a:r>
          </a:p>
        </p:txBody>
      </p:sp>
      <p:pic>
        <p:nvPicPr>
          <p:cNvPr id="5" name="Picture 4">
            <a:extLst>
              <a:ext uri="{FF2B5EF4-FFF2-40B4-BE49-F238E27FC236}">
                <a16:creationId xmlns:a16="http://schemas.microsoft.com/office/drawing/2014/main" id="{C7BCA78B-9BE8-4C74-95BB-16BE0D21005D}"/>
              </a:ext>
            </a:extLst>
          </p:cNvPr>
          <p:cNvPicPr>
            <a:picLocks noChangeAspect="1"/>
          </p:cNvPicPr>
          <p:nvPr/>
        </p:nvPicPr>
        <p:blipFill>
          <a:blip r:embed="rId2"/>
          <a:stretch>
            <a:fillRect/>
          </a:stretch>
        </p:blipFill>
        <p:spPr>
          <a:xfrm>
            <a:off x="6032987" y="1279609"/>
            <a:ext cx="4743924" cy="4655251"/>
          </a:xfrm>
          <a:prstGeom prst="rect">
            <a:avLst/>
          </a:prstGeom>
        </p:spPr>
      </p:pic>
    </p:spTree>
    <p:extLst>
      <p:ext uri="{BB962C8B-B14F-4D97-AF65-F5344CB8AC3E}">
        <p14:creationId xmlns:p14="http://schemas.microsoft.com/office/powerpoint/2010/main" val="90687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80B4-061E-47F5-93C6-830D3DA8402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D9C1CB91-B521-4400-B650-D40B985BC384}"/>
              </a:ext>
            </a:extLst>
          </p:cNvPr>
          <p:cNvSpPr>
            <a:spLocks noGrp="1"/>
          </p:cNvSpPr>
          <p:nvPr>
            <p:ph type="sldNum" sz="quarter" idx="11"/>
          </p:nvPr>
        </p:nvSpPr>
        <p:spPr/>
        <p:txBody>
          <a:bodyPr/>
          <a:lstStyle/>
          <a:p>
            <a:fld id="{8C2E478F-E849-4A8C-AF1F-CBCC78A7CBFA}" type="slidenum">
              <a:rPr lang="en-US" noProof="0" smtClean="0"/>
              <a:pPr/>
              <a:t>28</a:t>
            </a:fld>
            <a:endParaRPr lang="en-US" noProof="0"/>
          </a:p>
        </p:txBody>
      </p:sp>
      <p:sp>
        <p:nvSpPr>
          <p:cNvPr id="8" name="TextBox 7">
            <a:extLst>
              <a:ext uri="{FF2B5EF4-FFF2-40B4-BE49-F238E27FC236}">
                <a16:creationId xmlns:a16="http://schemas.microsoft.com/office/drawing/2014/main" id="{D1B5F7F1-649A-457B-A796-E9C7C25667D9}"/>
              </a:ext>
            </a:extLst>
          </p:cNvPr>
          <p:cNvSpPr txBox="1"/>
          <p:nvPr/>
        </p:nvSpPr>
        <p:spPr>
          <a:xfrm>
            <a:off x="6773662" y="877827"/>
            <a:ext cx="4216314" cy="1077218"/>
          </a:xfrm>
          <a:prstGeom prst="rect">
            <a:avLst/>
          </a:prstGeom>
          <a:noFill/>
        </p:spPr>
        <p:txBody>
          <a:bodyPr wrap="square" rtlCol="0">
            <a:spAutoFit/>
          </a:bodyPr>
          <a:lstStyle/>
          <a:p>
            <a:pPr algn="ctr"/>
            <a:r>
              <a:rPr lang="en-IN" sz="3200" dirty="0">
                <a:solidFill>
                  <a:schemeClr val="bg1"/>
                </a:solidFill>
              </a:rPr>
              <a:t>Plotting the reviews against IMDB Score</a:t>
            </a:r>
          </a:p>
        </p:txBody>
      </p:sp>
      <p:pic>
        <p:nvPicPr>
          <p:cNvPr id="5" name="Picture 4">
            <a:extLst>
              <a:ext uri="{FF2B5EF4-FFF2-40B4-BE49-F238E27FC236}">
                <a16:creationId xmlns:a16="http://schemas.microsoft.com/office/drawing/2014/main" id="{38A41627-A0EF-4939-ADED-BA709F494AD9}"/>
              </a:ext>
            </a:extLst>
          </p:cNvPr>
          <p:cNvPicPr>
            <a:picLocks noChangeAspect="1"/>
          </p:cNvPicPr>
          <p:nvPr/>
        </p:nvPicPr>
        <p:blipFill>
          <a:blip r:embed="rId2"/>
          <a:stretch>
            <a:fillRect/>
          </a:stretch>
        </p:blipFill>
        <p:spPr>
          <a:xfrm>
            <a:off x="595885" y="713865"/>
            <a:ext cx="5517162" cy="3867014"/>
          </a:xfrm>
          <a:prstGeom prst="rect">
            <a:avLst/>
          </a:prstGeom>
        </p:spPr>
      </p:pic>
      <p:pic>
        <p:nvPicPr>
          <p:cNvPr id="9" name="Picture 8">
            <a:extLst>
              <a:ext uri="{FF2B5EF4-FFF2-40B4-BE49-F238E27FC236}">
                <a16:creationId xmlns:a16="http://schemas.microsoft.com/office/drawing/2014/main" id="{BE974A0B-9DF7-4A13-A6C3-30B6D8DD4F26}"/>
              </a:ext>
            </a:extLst>
          </p:cNvPr>
          <p:cNvPicPr>
            <a:picLocks noChangeAspect="1"/>
          </p:cNvPicPr>
          <p:nvPr/>
        </p:nvPicPr>
        <p:blipFill>
          <a:blip r:embed="rId3"/>
          <a:stretch>
            <a:fillRect/>
          </a:stretch>
        </p:blipFill>
        <p:spPr>
          <a:xfrm>
            <a:off x="6565533" y="2744682"/>
            <a:ext cx="4983736" cy="3952189"/>
          </a:xfrm>
          <a:prstGeom prst="rect">
            <a:avLst/>
          </a:prstGeom>
        </p:spPr>
      </p:pic>
      <p:sp>
        <p:nvSpPr>
          <p:cNvPr id="11" name="TextBox 10">
            <a:extLst>
              <a:ext uri="{FF2B5EF4-FFF2-40B4-BE49-F238E27FC236}">
                <a16:creationId xmlns:a16="http://schemas.microsoft.com/office/drawing/2014/main" id="{FE159BD1-FD3F-4410-9109-FB59F3129A22}"/>
              </a:ext>
            </a:extLst>
          </p:cNvPr>
          <p:cNvSpPr txBox="1"/>
          <p:nvPr/>
        </p:nvSpPr>
        <p:spPr>
          <a:xfrm>
            <a:off x="1269507" y="4720776"/>
            <a:ext cx="4356962" cy="1384995"/>
          </a:xfrm>
          <a:prstGeom prst="rect">
            <a:avLst/>
          </a:prstGeom>
          <a:noFill/>
        </p:spPr>
        <p:txBody>
          <a:bodyPr wrap="square" rtlCol="0">
            <a:spAutoFit/>
          </a:bodyPr>
          <a:lstStyle/>
          <a:p>
            <a:r>
              <a:rPr lang="en-IN" sz="2800" dirty="0">
                <a:solidFill>
                  <a:schemeClr val="bg1"/>
                </a:solidFill>
              </a:rPr>
              <a:t>Grouping reviews by users and critics against IMDB Score using </a:t>
            </a:r>
            <a:r>
              <a:rPr lang="en-IN" sz="2800" dirty="0" err="1">
                <a:solidFill>
                  <a:schemeClr val="accent2">
                    <a:lumMod val="75000"/>
                  </a:schemeClr>
                </a:solidFill>
              </a:rPr>
              <a:t>groupby</a:t>
            </a:r>
            <a:r>
              <a:rPr lang="en-IN" sz="2800" dirty="0">
                <a:solidFill>
                  <a:schemeClr val="accent2">
                    <a:lumMod val="75000"/>
                  </a:schemeClr>
                </a:solidFill>
              </a:rPr>
              <a:t>()</a:t>
            </a:r>
            <a:endParaRPr lang="en-IN" sz="2800" dirty="0"/>
          </a:p>
        </p:txBody>
      </p:sp>
    </p:spTree>
    <p:extLst>
      <p:ext uri="{BB962C8B-B14F-4D97-AF65-F5344CB8AC3E}">
        <p14:creationId xmlns:p14="http://schemas.microsoft.com/office/powerpoint/2010/main" val="221474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687931" y="433434"/>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771070" cy="1769608"/>
          </a:xfrm>
        </p:spPr>
        <p:txBody>
          <a:bodyPr>
            <a:normAutofit fontScale="90000"/>
          </a:bodyPr>
          <a:lstStyle/>
          <a:p>
            <a:r>
              <a:rPr lang="en-US" dirty="0">
                <a:solidFill>
                  <a:schemeClr val="bg1"/>
                </a:solidFill>
              </a:rPr>
              <a:t>MACHINE LEARNING MODEL</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29</a:t>
            </a:fld>
            <a:endParaRPr lang="en-US" dirty="0"/>
          </a:p>
        </p:txBody>
      </p:sp>
    </p:spTree>
    <p:extLst>
      <p:ext uri="{BB962C8B-B14F-4D97-AF65-F5344CB8AC3E}">
        <p14:creationId xmlns:p14="http://schemas.microsoft.com/office/powerpoint/2010/main" val="92975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PROBLEM STATEMENT</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dirty="0"/>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5884" y="1162975"/>
            <a:ext cx="4425594" cy="4767309"/>
          </a:xfrm>
        </p:spPr>
        <p:txBody>
          <a:bodyPr>
            <a:noAutofit/>
          </a:bodyPr>
          <a:lstStyle/>
          <a:p>
            <a:pPr>
              <a:buFont typeface="Wingdings" panose="05000000000000000000" pitchFamily="2" charset="2"/>
              <a:buChar char="ü"/>
            </a:pPr>
            <a:r>
              <a:rPr lang="en-US" sz="1800" dirty="0"/>
              <a:t>We are going to implement 4 Machine Learning Algorithms</a:t>
            </a:r>
          </a:p>
          <a:p>
            <a:pPr>
              <a:buFont typeface="Wingdings" panose="05000000000000000000" pitchFamily="2" charset="2"/>
              <a:buChar char="ü"/>
            </a:pPr>
            <a:r>
              <a:rPr lang="en-US" sz="1800" dirty="0"/>
              <a:t>Namely: Linear Regression</a:t>
            </a:r>
          </a:p>
          <a:p>
            <a:pPr marL="0" indent="0">
              <a:buNone/>
            </a:pPr>
            <a:r>
              <a:rPr lang="en-US" sz="1800" dirty="0"/>
              <a:t>                     Decision Tree Classifier</a:t>
            </a:r>
          </a:p>
          <a:p>
            <a:pPr marL="0" indent="0">
              <a:buNone/>
            </a:pPr>
            <a:r>
              <a:rPr lang="en-US" sz="1800" dirty="0"/>
              <a:t>                     Random Forest Classifier</a:t>
            </a:r>
          </a:p>
          <a:p>
            <a:pPr marL="0" indent="0">
              <a:buNone/>
            </a:pPr>
            <a:r>
              <a:rPr lang="en-US" sz="1800" dirty="0"/>
              <a:t>                     </a:t>
            </a:r>
            <a:r>
              <a:rPr lang="en-US" sz="1800" dirty="0" err="1"/>
              <a:t>Kneighbor</a:t>
            </a:r>
            <a:r>
              <a:rPr lang="en-US" sz="1800" dirty="0"/>
              <a:t> Classifier</a:t>
            </a:r>
          </a:p>
          <a:p>
            <a:pPr marL="0" indent="0">
              <a:buNone/>
            </a:pPr>
            <a:r>
              <a:rPr lang="en-US" sz="1800" dirty="0"/>
              <a:t>                     Logistic Regression </a:t>
            </a:r>
          </a:p>
          <a:p>
            <a:pPr>
              <a:buFont typeface="Wingdings" panose="05000000000000000000" pitchFamily="2" charset="2"/>
              <a:buChar char="ü"/>
            </a:pPr>
            <a:r>
              <a:rPr lang="en-US" sz="1800" dirty="0"/>
              <a:t>Then after comparison of accuracy score we can say which algorithm is best suited with our dataset</a:t>
            </a:r>
          </a:p>
          <a:p>
            <a:pPr marL="0" indent="0">
              <a:buNone/>
            </a:pPr>
            <a:r>
              <a:rPr lang="en-US" sz="1800" dirty="0"/>
              <a:t>                     </a:t>
            </a:r>
          </a:p>
          <a:p>
            <a:pPr algn="ctr"/>
            <a:endParaRPr lang="en-US" sz="1800" dirty="0"/>
          </a:p>
          <a:p>
            <a:pPr algn="ctr"/>
            <a:endParaRPr lang="en-US" sz="1800" dirty="0"/>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30</a:t>
            </a:fld>
            <a:endParaRPr lang="en-US" dirty="0"/>
          </a:p>
        </p:txBody>
      </p:sp>
      <p:pic>
        <p:nvPicPr>
          <p:cNvPr id="19" name="Picture 18">
            <a:extLst>
              <a:ext uri="{FF2B5EF4-FFF2-40B4-BE49-F238E27FC236}">
                <a16:creationId xmlns:a16="http://schemas.microsoft.com/office/drawing/2014/main" id="{869BCAE2-B601-4CCD-BA35-01AD4E157AA0}"/>
              </a:ext>
            </a:extLst>
          </p:cNvPr>
          <p:cNvPicPr>
            <a:picLocks noChangeAspect="1"/>
          </p:cNvPicPr>
          <p:nvPr/>
        </p:nvPicPr>
        <p:blipFill rotWithShape="1">
          <a:blip r:embed="rId2"/>
          <a:srcRect l="-253" r="47492" b="90553"/>
          <a:stretch/>
        </p:blipFill>
        <p:spPr>
          <a:xfrm>
            <a:off x="5951243" y="1394098"/>
            <a:ext cx="6131265" cy="830064"/>
          </a:xfrm>
          <a:prstGeom prst="rect">
            <a:avLst/>
          </a:prstGeom>
        </p:spPr>
      </p:pic>
      <p:sp>
        <p:nvSpPr>
          <p:cNvPr id="20" name="TextBox 19">
            <a:extLst>
              <a:ext uri="{FF2B5EF4-FFF2-40B4-BE49-F238E27FC236}">
                <a16:creationId xmlns:a16="http://schemas.microsoft.com/office/drawing/2014/main" id="{12C3FF15-383B-4DC8-B7C0-5375CBF6E179}"/>
              </a:ext>
            </a:extLst>
          </p:cNvPr>
          <p:cNvSpPr txBox="1"/>
          <p:nvPr/>
        </p:nvSpPr>
        <p:spPr>
          <a:xfrm>
            <a:off x="6542842" y="323846"/>
            <a:ext cx="3559946" cy="923330"/>
          </a:xfrm>
          <a:prstGeom prst="rect">
            <a:avLst/>
          </a:prstGeom>
          <a:noFill/>
        </p:spPr>
        <p:txBody>
          <a:bodyPr wrap="square" rtlCol="0">
            <a:spAutoFit/>
          </a:bodyPr>
          <a:lstStyle/>
          <a:p>
            <a:r>
              <a:rPr lang="en-IN" dirty="0">
                <a:solidFill>
                  <a:schemeClr val="bg1"/>
                </a:solidFill>
              </a:rPr>
              <a:t>The first step towards building ML model is to define </a:t>
            </a:r>
            <a:r>
              <a:rPr lang="en-IN" b="1" dirty="0">
                <a:solidFill>
                  <a:schemeClr val="accent2">
                    <a:lumMod val="75000"/>
                  </a:schemeClr>
                </a:solidFill>
              </a:rPr>
              <a:t>independent</a:t>
            </a:r>
            <a:r>
              <a:rPr lang="en-IN" dirty="0">
                <a:solidFill>
                  <a:schemeClr val="bg1"/>
                </a:solidFill>
              </a:rPr>
              <a:t> and </a:t>
            </a:r>
            <a:r>
              <a:rPr lang="en-IN" b="1" dirty="0">
                <a:solidFill>
                  <a:schemeClr val="accent2">
                    <a:lumMod val="75000"/>
                  </a:schemeClr>
                </a:solidFill>
              </a:rPr>
              <a:t>dependent</a:t>
            </a:r>
            <a:r>
              <a:rPr lang="en-IN" dirty="0">
                <a:solidFill>
                  <a:schemeClr val="bg1"/>
                </a:solidFill>
              </a:rPr>
              <a:t> variables.</a:t>
            </a:r>
          </a:p>
        </p:txBody>
      </p:sp>
      <p:pic>
        <p:nvPicPr>
          <p:cNvPr id="24" name="Picture 23">
            <a:extLst>
              <a:ext uri="{FF2B5EF4-FFF2-40B4-BE49-F238E27FC236}">
                <a16:creationId xmlns:a16="http://schemas.microsoft.com/office/drawing/2014/main" id="{6DC4D5AB-DD38-473F-8429-7124E5DC7E4F}"/>
              </a:ext>
            </a:extLst>
          </p:cNvPr>
          <p:cNvPicPr>
            <a:picLocks noChangeAspect="1"/>
          </p:cNvPicPr>
          <p:nvPr/>
        </p:nvPicPr>
        <p:blipFill>
          <a:blip r:embed="rId3"/>
          <a:stretch>
            <a:fillRect/>
          </a:stretch>
        </p:blipFill>
        <p:spPr>
          <a:xfrm>
            <a:off x="6194441" y="3077246"/>
            <a:ext cx="5401675" cy="3612585"/>
          </a:xfrm>
          <a:prstGeom prst="rect">
            <a:avLst/>
          </a:prstGeom>
        </p:spPr>
      </p:pic>
      <p:sp>
        <p:nvSpPr>
          <p:cNvPr id="25" name="TextBox 24">
            <a:extLst>
              <a:ext uri="{FF2B5EF4-FFF2-40B4-BE49-F238E27FC236}">
                <a16:creationId xmlns:a16="http://schemas.microsoft.com/office/drawing/2014/main" id="{4A367949-1156-4A36-B1CE-4EAE2C7AF91D}"/>
              </a:ext>
            </a:extLst>
          </p:cNvPr>
          <p:cNvSpPr txBox="1"/>
          <p:nvPr/>
        </p:nvSpPr>
        <p:spPr>
          <a:xfrm>
            <a:off x="6581003" y="2368471"/>
            <a:ext cx="4835680" cy="646331"/>
          </a:xfrm>
          <a:prstGeom prst="rect">
            <a:avLst/>
          </a:prstGeom>
          <a:noFill/>
        </p:spPr>
        <p:txBody>
          <a:bodyPr wrap="square" rtlCol="0">
            <a:spAutoFit/>
          </a:bodyPr>
          <a:lstStyle/>
          <a:p>
            <a:r>
              <a:rPr lang="en-IN" dirty="0">
                <a:solidFill>
                  <a:schemeClr val="bg1"/>
                </a:solidFill>
              </a:rPr>
              <a:t>Then we have to make </a:t>
            </a:r>
            <a:r>
              <a:rPr lang="en-IN" b="1" dirty="0">
                <a:solidFill>
                  <a:schemeClr val="accent2">
                    <a:lumMod val="75000"/>
                  </a:schemeClr>
                </a:solidFill>
              </a:rPr>
              <a:t>Testing </a:t>
            </a:r>
            <a:r>
              <a:rPr lang="en-IN" dirty="0">
                <a:solidFill>
                  <a:schemeClr val="bg1"/>
                </a:solidFill>
              </a:rPr>
              <a:t>and </a:t>
            </a:r>
            <a:r>
              <a:rPr lang="en-IN" b="1" dirty="0">
                <a:solidFill>
                  <a:schemeClr val="accent2">
                    <a:lumMod val="75000"/>
                  </a:schemeClr>
                </a:solidFill>
              </a:rPr>
              <a:t>Training</a:t>
            </a:r>
            <a:r>
              <a:rPr lang="en-IN" dirty="0">
                <a:solidFill>
                  <a:schemeClr val="bg1"/>
                </a:solidFill>
              </a:rPr>
              <a:t> sets for both </a:t>
            </a:r>
            <a:r>
              <a:rPr lang="en-IN" b="1" dirty="0">
                <a:solidFill>
                  <a:schemeClr val="accent2">
                    <a:lumMod val="75000"/>
                  </a:schemeClr>
                </a:solidFill>
              </a:rPr>
              <a:t>Dependent</a:t>
            </a:r>
            <a:r>
              <a:rPr lang="en-IN" dirty="0">
                <a:solidFill>
                  <a:schemeClr val="bg1"/>
                </a:solidFill>
              </a:rPr>
              <a:t> and </a:t>
            </a:r>
            <a:r>
              <a:rPr lang="en-IN" b="1" dirty="0">
                <a:solidFill>
                  <a:schemeClr val="accent2">
                    <a:lumMod val="75000"/>
                  </a:schemeClr>
                </a:solidFill>
              </a:rPr>
              <a:t>Independent</a:t>
            </a:r>
            <a:r>
              <a:rPr lang="en-IN" dirty="0">
                <a:solidFill>
                  <a:schemeClr val="bg1"/>
                </a:solidFill>
              </a:rPr>
              <a:t> variable.</a:t>
            </a:r>
          </a:p>
        </p:txBody>
      </p:sp>
    </p:spTree>
    <p:extLst>
      <p:ext uri="{BB962C8B-B14F-4D97-AF65-F5344CB8AC3E}">
        <p14:creationId xmlns:p14="http://schemas.microsoft.com/office/powerpoint/2010/main" val="2468115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31</a:t>
            </a:fld>
            <a:endParaRPr lang="en-US" dirty="0"/>
          </a:p>
        </p:txBody>
      </p:sp>
      <p:sp>
        <p:nvSpPr>
          <p:cNvPr id="3" name="TextBox 2">
            <a:extLst>
              <a:ext uri="{FF2B5EF4-FFF2-40B4-BE49-F238E27FC236}">
                <a16:creationId xmlns:a16="http://schemas.microsoft.com/office/drawing/2014/main" id="{B82A17A3-924D-4FCB-9722-FF06B7159FC5}"/>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Linear Regression</a:t>
            </a:r>
          </a:p>
        </p:txBody>
      </p:sp>
      <p:pic>
        <p:nvPicPr>
          <p:cNvPr id="15" name="Picture 14">
            <a:extLst>
              <a:ext uri="{FF2B5EF4-FFF2-40B4-BE49-F238E27FC236}">
                <a16:creationId xmlns:a16="http://schemas.microsoft.com/office/drawing/2014/main" id="{9E098BBB-E9CE-4B03-A1C5-6CADC54D911A}"/>
              </a:ext>
            </a:extLst>
          </p:cNvPr>
          <p:cNvPicPr>
            <a:picLocks noChangeAspect="1"/>
          </p:cNvPicPr>
          <p:nvPr/>
        </p:nvPicPr>
        <p:blipFill rotWithShape="1">
          <a:blip r:embed="rId2"/>
          <a:srcRect l="25922" t="29515" r="39636" b="9903"/>
          <a:stretch/>
        </p:blipFill>
        <p:spPr>
          <a:xfrm>
            <a:off x="6096000" y="1474576"/>
            <a:ext cx="5122416" cy="5068268"/>
          </a:xfrm>
          <a:prstGeom prst="rect">
            <a:avLst/>
          </a:prstGeom>
        </p:spPr>
      </p:pic>
      <p:sp>
        <p:nvSpPr>
          <p:cNvPr id="17" name="TextBox 16">
            <a:extLst>
              <a:ext uri="{FF2B5EF4-FFF2-40B4-BE49-F238E27FC236}">
                <a16:creationId xmlns:a16="http://schemas.microsoft.com/office/drawing/2014/main" id="{85D9E7E4-0C0B-42B2-A805-37B8C43B87E3}"/>
              </a:ext>
            </a:extLst>
          </p:cNvPr>
          <p:cNvSpPr txBox="1"/>
          <p:nvPr/>
        </p:nvSpPr>
        <p:spPr>
          <a:xfrm>
            <a:off x="417250" y="1864311"/>
            <a:ext cx="5347897" cy="2585323"/>
          </a:xfrm>
          <a:prstGeom prst="rect">
            <a:avLst/>
          </a:prstGeom>
          <a:noFill/>
        </p:spPr>
        <p:txBody>
          <a:bodyPr wrap="square" rtlCol="0">
            <a:spAutoFit/>
          </a:bodyPr>
          <a:lstStyle/>
          <a:p>
            <a:r>
              <a:rPr lang="en-US" dirty="0">
                <a:solidFill>
                  <a:schemeClr val="bg1"/>
                </a:solidFill>
              </a:rPr>
              <a:t>Linear Regression is a supervised machine learning algorithm where the predicted output is continuous and has a constant slope. It’s used to predict values within a continuous range, rather than trying to classify them into categories</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The accuracy comes out to be </a:t>
            </a:r>
            <a:r>
              <a:rPr lang="en-US" dirty="0">
                <a:solidFill>
                  <a:schemeClr val="accent2">
                    <a:lumMod val="75000"/>
                  </a:schemeClr>
                </a:solidFill>
              </a:rPr>
              <a:t>70.78%</a:t>
            </a:r>
            <a:endParaRPr lang="en-IN" dirty="0">
              <a:solidFill>
                <a:schemeClr val="accent2">
                  <a:lumMod val="75000"/>
                </a:schemeClr>
              </a:solidFill>
            </a:endParaRPr>
          </a:p>
        </p:txBody>
      </p:sp>
    </p:spTree>
    <p:extLst>
      <p:ext uri="{BB962C8B-B14F-4D97-AF65-F5344CB8AC3E}">
        <p14:creationId xmlns:p14="http://schemas.microsoft.com/office/powerpoint/2010/main" val="2313244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32</a:t>
            </a:fld>
            <a:endParaRPr lang="en-US" dirty="0"/>
          </a:p>
        </p:txBody>
      </p:sp>
      <p:sp>
        <p:nvSpPr>
          <p:cNvPr id="3" name="TextBox 2">
            <a:extLst>
              <a:ext uri="{FF2B5EF4-FFF2-40B4-BE49-F238E27FC236}">
                <a16:creationId xmlns:a16="http://schemas.microsoft.com/office/drawing/2014/main" id="{B82A17A3-924D-4FCB-9722-FF06B7159FC5}"/>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Decision Tree Classifier</a:t>
            </a:r>
          </a:p>
        </p:txBody>
      </p:sp>
      <p:pic>
        <p:nvPicPr>
          <p:cNvPr id="10" name="Picture 9">
            <a:extLst>
              <a:ext uri="{FF2B5EF4-FFF2-40B4-BE49-F238E27FC236}">
                <a16:creationId xmlns:a16="http://schemas.microsoft.com/office/drawing/2014/main" id="{BF8862BF-045F-4B10-93A7-131DD6E29C6D}"/>
              </a:ext>
            </a:extLst>
          </p:cNvPr>
          <p:cNvPicPr>
            <a:picLocks noChangeAspect="1"/>
          </p:cNvPicPr>
          <p:nvPr/>
        </p:nvPicPr>
        <p:blipFill rotWithShape="1">
          <a:blip r:embed="rId2"/>
          <a:srcRect l="25995" t="31198" r="38762" b="36958"/>
          <a:stretch/>
        </p:blipFill>
        <p:spPr>
          <a:xfrm>
            <a:off x="6498307" y="3768570"/>
            <a:ext cx="5188589" cy="2637176"/>
          </a:xfrm>
          <a:prstGeom prst="rect">
            <a:avLst/>
          </a:prstGeom>
        </p:spPr>
      </p:pic>
      <p:sp>
        <p:nvSpPr>
          <p:cNvPr id="19" name="TextBox 18">
            <a:extLst>
              <a:ext uri="{FF2B5EF4-FFF2-40B4-BE49-F238E27FC236}">
                <a16:creationId xmlns:a16="http://schemas.microsoft.com/office/drawing/2014/main" id="{A4990185-94ED-4973-B06E-B8B26E1175CA}"/>
              </a:ext>
            </a:extLst>
          </p:cNvPr>
          <p:cNvSpPr txBox="1"/>
          <p:nvPr/>
        </p:nvSpPr>
        <p:spPr>
          <a:xfrm>
            <a:off x="568171" y="1709887"/>
            <a:ext cx="5646198"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rPr>
              <a:t>Decision tree is a supervised learning method</a:t>
            </a:r>
          </a:p>
          <a:p>
            <a:pPr marL="285750" indent="-285750">
              <a:buFont typeface="Wingdings" panose="05000000000000000000" pitchFamily="2" charset="2"/>
              <a:buChar char="§"/>
            </a:pPr>
            <a:r>
              <a:rPr lang="en-IN" dirty="0">
                <a:solidFill>
                  <a:schemeClr val="bg1"/>
                </a:solidFill>
              </a:rPr>
              <a:t>It is used for classification and regression</a:t>
            </a:r>
          </a:p>
          <a:p>
            <a:pPr marL="285750" indent="-285750">
              <a:buFont typeface="Wingdings" panose="05000000000000000000" pitchFamily="2" charset="2"/>
              <a:buChar char="§"/>
            </a:pPr>
            <a:r>
              <a:rPr lang="en-IN" dirty="0">
                <a:solidFill>
                  <a:schemeClr val="bg1"/>
                </a:solidFill>
              </a:rPr>
              <a:t>It’s tree is a flowchart-like tree structure</a:t>
            </a:r>
          </a:p>
          <a:p>
            <a:pPr marL="285750" indent="-285750">
              <a:buFont typeface="Wingdings" panose="05000000000000000000" pitchFamily="2" charset="2"/>
              <a:buChar char="§"/>
            </a:pPr>
            <a:r>
              <a:rPr lang="en-IN" dirty="0">
                <a:solidFill>
                  <a:schemeClr val="bg1"/>
                </a:solidFill>
              </a:rPr>
              <a:t>It learns to partition on the basis of the attribute value</a:t>
            </a:r>
          </a:p>
          <a:p>
            <a:pPr marL="285750" indent="-285750">
              <a:buFont typeface="Wingdings" panose="05000000000000000000" pitchFamily="2" charset="2"/>
              <a:buChar char="§"/>
            </a:pPr>
            <a:endParaRPr lang="en-IN" dirty="0">
              <a:solidFill>
                <a:schemeClr val="bg1"/>
              </a:solidFill>
            </a:endParaRPr>
          </a:p>
        </p:txBody>
      </p:sp>
      <p:sp>
        <p:nvSpPr>
          <p:cNvPr id="20" name="TextBox 19">
            <a:extLst>
              <a:ext uri="{FF2B5EF4-FFF2-40B4-BE49-F238E27FC236}">
                <a16:creationId xmlns:a16="http://schemas.microsoft.com/office/drawing/2014/main" id="{E96B00A0-4612-4BA8-97BD-800A90D5635F}"/>
              </a:ext>
            </a:extLst>
          </p:cNvPr>
          <p:cNvSpPr txBox="1"/>
          <p:nvPr/>
        </p:nvSpPr>
        <p:spPr>
          <a:xfrm>
            <a:off x="945104" y="3541451"/>
            <a:ext cx="4172504" cy="1477328"/>
          </a:xfrm>
          <a:prstGeom prst="rect">
            <a:avLst/>
          </a:prstGeom>
          <a:noFill/>
        </p:spPr>
        <p:txBody>
          <a:bodyPr wrap="square" rtlCol="0">
            <a:spAutoFit/>
          </a:bodyPr>
          <a:lstStyle/>
          <a:p>
            <a:r>
              <a:rPr lang="en-IN" dirty="0">
                <a:solidFill>
                  <a:schemeClr val="bg1"/>
                </a:solidFill>
              </a:rPr>
              <a:t>After importing the module and running the code we get ML code for our dataset</a:t>
            </a:r>
          </a:p>
          <a:p>
            <a:r>
              <a:rPr lang="en-IN" dirty="0">
                <a:solidFill>
                  <a:schemeClr val="bg1"/>
                </a:solidFill>
              </a:rPr>
              <a:t>From </a:t>
            </a:r>
            <a:r>
              <a:rPr lang="en-IN" b="1" dirty="0" err="1">
                <a:solidFill>
                  <a:schemeClr val="accent2">
                    <a:lumMod val="75000"/>
                  </a:schemeClr>
                </a:solidFill>
              </a:rPr>
              <a:t>accuracy_score</a:t>
            </a:r>
            <a:r>
              <a:rPr lang="en-IN" b="1" dirty="0">
                <a:solidFill>
                  <a:schemeClr val="accent2">
                    <a:lumMod val="75000"/>
                  </a:schemeClr>
                </a:solidFill>
              </a:rPr>
              <a:t>()</a:t>
            </a:r>
            <a:r>
              <a:rPr lang="en-IN" dirty="0">
                <a:solidFill>
                  <a:schemeClr val="bg1"/>
                </a:solidFill>
              </a:rPr>
              <a:t> method we check the accuracy of our ML model</a:t>
            </a:r>
          </a:p>
          <a:p>
            <a:r>
              <a:rPr lang="en-IN" dirty="0">
                <a:solidFill>
                  <a:schemeClr val="bg1"/>
                </a:solidFill>
              </a:rPr>
              <a:t>Which comes to be </a:t>
            </a:r>
            <a:r>
              <a:rPr lang="en-IN" b="1" dirty="0">
                <a:solidFill>
                  <a:schemeClr val="accent2">
                    <a:lumMod val="75000"/>
                  </a:schemeClr>
                </a:solidFill>
              </a:rPr>
              <a:t>87.80%</a:t>
            </a:r>
          </a:p>
        </p:txBody>
      </p:sp>
      <p:pic>
        <p:nvPicPr>
          <p:cNvPr id="7172" name="Picture 4" descr="Decision Tree Classification in Python - DataCamp">
            <a:extLst>
              <a:ext uri="{FF2B5EF4-FFF2-40B4-BE49-F238E27FC236}">
                <a16:creationId xmlns:a16="http://schemas.microsoft.com/office/drawing/2014/main" id="{CBA8A940-43B5-4327-9966-6E75D72F6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088" y="500951"/>
            <a:ext cx="5153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4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33</a:t>
            </a:fld>
            <a:endParaRPr lang="en-US" dirty="0"/>
          </a:p>
        </p:txBody>
      </p:sp>
      <p:sp>
        <p:nvSpPr>
          <p:cNvPr id="3" name="TextBox 2">
            <a:extLst>
              <a:ext uri="{FF2B5EF4-FFF2-40B4-BE49-F238E27FC236}">
                <a16:creationId xmlns:a16="http://schemas.microsoft.com/office/drawing/2014/main" id="{B82A17A3-924D-4FCB-9722-FF06B7159FC5}"/>
              </a:ext>
            </a:extLst>
          </p:cNvPr>
          <p:cNvSpPr txBox="1"/>
          <p:nvPr/>
        </p:nvSpPr>
        <p:spPr>
          <a:xfrm>
            <a:off x="221942" y="470517"/>
            <a:ext cx="10093910" cy="830997"/>
          </a:xfrm>
          <a:prstGeom prst="rect">
            <a:avLst/>
          </a:prstGeom>
          <a:noFill/>
        </p:spPr>
        <p:txBody>
          <a:bodyPr wrap="square" rtlCol="0">
            <a:spAutoFit/>
          </a:bodyPr>
          <a:lstStyle/>
          <a:p>
            <a:r>
              <a:rPr lang="en-IN" sz="4800" dirty="0">
                <a:solidFill>
                  <a:schemeClr val="bg1"/>
                </a:solidFill>
              </a:rPr>
              <a:t>Random Forest Classifier</a:t>
            </a:r>
          </a:p>
        </p:txBody>
      </p:sp>
      <p:sp>
        <p:nvSpPr>
          <p:cNvPr id="19" name="TextBox 18">
            <a:extLst>
              <a:ext uri="{FF2B5EF4-FFF2-40B4-BE49-F238E27FC236}">
                <a16:creationId xmlns:a16="http://schemas.microsoft.com/office/drawing/2014/main" id="{A4990185-94ED-4973-B06E-B8B26E1175CA}"/>
              </a:ext>
            </a:extLst>
          </p:cNvPr>
          <p:cNvSpPr txBox="1"/>
          <p:nvPr/>
        </p:nvSpPr>
        <p:spPr>
          <a:xfrm>
            <a:off x="568171" y="1709887"/>
            <a:ext cx="56461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Random forests is a supervised learning algorithm.</a:t>
            </a:r>
          </a:p>
          <a:p>
            <a:pPr marL="285750" indent="-285750">
              <a:buFont typeface="Arial" panose="020B0604020202020204" pitchFamily="34" charset="0"/>
              <a:buChar char="•"/>
            </a:pPr>
            <a:r>
              <a:rPr lang="en-US" dirty="0">
                <a:solidFill>
                  <a:schemeClr val="bg1"/>
                </a:solidFill>
              </a:rPr>
              <a:t>It can be used both for classification and regression.</a:t>
            </a:r>
          </a:p>
          <a:p>
            <a:pPr marL="285750" indent="-285750">
              <a:buFont typeface="Arial" panose="020B0604020202020204" pitchFamily="34" charset="0"/>
              <a:buChar char="•"/>
            </a:pPr>
            <a:r>
              <a:rPr lang="en-US" dirty="0">
                <a:solidFill>
                  <a:schemeClr val="bg1"/>
                </a:solidFill>
              </a:rPr>
              <a:t>Random forests creates decision trees on randomly selected data samples.</a:t>
            </a:r>
          </a:p>
          <a:p>
            <a:pPr marL="285750" indent="-285750">
              <a:buFont typeface="Arial" panose="020B0604020202020204" pitchFamily="34" charset="0"/>
              <a:buChar char="•"/>
            </a:pPr>
            <a:r>
              <a:rPr lang="en-US" dirty="0">
                <a:solidFill>
                  <a:schemeClr val="bg1"/>
                </a:solidFill>
              </a:rPr>
              <a:t>Gets prediction from each tree and selects the best solution by means of voting.</a:t>
            </a:r>
          </a:p>
        </p:txBody>
      </p:sp>
      <p:sp>
        <p:nvSpPr>
          <p:cNvPr id="20" name="TextBox 19">
            <a:extLst>
              <a:ext uri="{FF2B5EF4-FFF2-40B4-BE49-F238E27FC236}">
                <a16:creationId xmlns:a16="http://schemas.microsoft.com/office/drawing/2014/main" id="{E96B00A0-4612-4BA8-97BD-800A90D5635F}"/>
              </a:ext>
            </a:extLst>
          </p:cNvPr>
          <p:cNvSpPr txBox="1"/>
          <p:nvPr/>
        </p:nvSpPr>
        <p:spPr>
          <a:xfrm>
            <a:off x="847450" y="4056356"/>
            <a:ext cx="4172504" cy="1477328"/>
          </a:xfrm>
          <a:prstGeom prst="rect">
            <a:avLst/>
          </a:prstGeom>
          <a:noFill/>
        </p:spPr>
        <p:txBody>
          <a:bodyPr wrap="square" rtlCol="0">
            <a:spAutoFit/>
          </a:bodyPr>
          <a:lstStyle/>
          <a:p>
            <a:r>
              <a:rPr lang="en-IN" dirty="0">
                <a:solidFill>
                  <a:schemeClr val="bg1"/>
                </a:solidFill>
              </a:rPr>
              <a:t>After importing the module and running the code we get ML code for our dataset</a:t>
            </a:r>
          </a:p>
          <a:p>
            <a:r>
              <a:rPr lang="en-IN" dirty="0">
                <a:solidFill>
                  <a:schemeClr val="bg1"/>
                </a:solidFill>
              </a:rPr>
              <a:t>From </a:t>
            </a:r>
            <a:r>
              <a:rPr lang="en-IN" b="1" dirty="0" err="1">
                <a:solidFill>
                  <a:schemeClr val="accent2">
                    <a:lumMod val="75000"/>
                  </a:schemeClr>
                </a:solidFill>
              </a:rPr>
              <a:t>accuracy_score</a:t>
            </a:r>
            <a:r>
              <a:rPr lang="en-IN" b="1" dirty="0">
                <a:solidFill>
                  <a:schemeClr val="accent2">
                    <a:lumMod val="75000"/>
                  </a:schemeClr>
                </a:solidFill>
              </a:rPr>
              <a:t>()</a:t>
            </a:r>
            <a:r>
              <a:rPr lang="en-IN" dirty="0">
                <a:solidFill>
                  <a:schemeClr val="bg1"/>
                </a:solidFill>
              </a:rPr>
              <a:t> method we check the accuracy of our ML model</a:t>
            </a:r>
          </a:p>
          <a:p>
            <a:r>
              <a:rPr lang="en-IN" dirty="0">
                <a:solidFill>
                  <a:schemeClr val="bg1"/>
                </a:solidFill>
              </a:rPr>
              <a:t>Which comes to be </a:t>
            </a:r>
            <a:r>
              <a:rPr lang="en-IN" b="1" dirty="0">
                <a:solidFill>
                  <a:schemeClr val="accent2">
                    <a:lumMod val="75000"/>
                  </a:schemeClr>
                </a:solidFill>
              </a:rPr>
              <a:t>88.92%</a:t>
            </a:r>
          </a:p>
        </p:txBody>
      </p:sp>
      <p:pic>
        <p:nvPicPr>
          <p:cNvPr id="6" name="Picture 5">
            <a:extLst>
              <a:ext uri="{FF2B5EF4-FFF2-40B4-BE49-F238E27FC236}">
                <a16:creationId xmlns:a16="http://schemas.microsoft.com/office/drawing/2014/main" id="{E0BBC28E-ED61-4940-8502-76F9A589D2FB}"/>
              </a:ext>
            </a:extLst>
          </p:cNvPr>
          <p:cNvPicPr>
            <a:picLocks noChangeAspect="1"/>
          </p:cNvPicPr>
          <p:nvPr/>
        </p:nvPicPr>
        <p:blipFill>
          <a:blip r:embed="rId2"/>
          <a:stretch>
            <a:fillRect/>
          </a:stretch>
        </p:blipFill>
        <p:spPr>
          <a:xfrm>
            <a:off x="6344573" y="3878225"/>
            <a:ext cx="5684253" cy="2238490"/>
          </a:xfrm>
          <a:prstGeom prst="rect">
            <a:avLst/>
          </a:prstGeom>
        </p:spPr>
      </p:pic>
      <p:pic>
        <p:nvPicPr>
          <p:cNvPr id="8196" name="Picture 4" descr="Complete Tutorial On Random Forest In R With Examples | Edureka">
            <a:extLst>
              <a:ext uri="{FF2B5EF4-FFF2-40B4-BE49-F238E27FC236}">
                <a16:creationId xmlns:a16="http://schemas.microsoft.com/office/drawing/2014/main" id="{10720023-5E1B-4FC4-A705-F6D37D809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056" y="628581"/>
            <a:ext cx="36290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301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34</a:t>
            </a:fld>
            <a:endParaRPr lang="en-US" dirty="0"/>
          </a:p>
        </p:txBody>
      </p:sp>
      <p:sp>
        <p:nvSpPr>
          <p:cNvPr id="3" name="TextBox 2">
            <a:extLst>
              <a:ext uri="{FF2B5EF4-FFF2-40B4-BE49-F238E27FC236}">
                <a16:creationId xmlns:a16="http://schemas.microsoft.com/office/drawing/2014/main" id="{B82A17A3-924D-4FCB-9722-FF06B7159FC5}"/>
              </a:ext>
            </a:extLst>
          </p:cNvPr>
          <p:cNvSpPr txBox="1"/>
          <p:nvPr/>
        </p:nvSpPr>
        <p:spPr>
          <a:xfrm>
            <a:off x="221942" y="470517"/>
            <a:ext cx="10093910" cy="830997"/>
          </a:xfrm>
          <a:prstGeom prst="rect">
            <a:avLst/>
          </a:prstGeom>
          <a:noFill/>
        </p:spPr>
        <p:txBody>
          <a:bodyPr wrap="square" rtlCol="0">
            <a:spAutoFit/>
          </a:bodyPr>
          <a:lstStyle/>
          <a:p>
            <a:r>
              <a:rPr lang="en-IN" sz="4800" dirty="0" err="1">
                <a:solidFill>
                  <a:schemeClr val="bg1"/>
                </a:solidFill>
              </a:rPr>
              <a:t>Kneighbors</a:t>
            </a:r>
            <a:r>
              <a:rPr lang="en-IN" sz="4800" dirty="0">
                <a:solidFill>
                  <a:schemeClr val="bg1"/>
                </a:solidFill>
              </a:rPr>
              <a:t> Classifier</a:t>
            </a:r>
          </a:p>
        </p:txBody>
      </p:sp>
      <p:sp>
        <p:nvSpPr>
          <p:cNvPr id="19" name="TextBox 18">
            <a:extLst>
              <a:ext uri="{FF2B5EF4-FFF2-40B4-BE49-F238E27FC236}">
                <a16:creationId xmlns:a16="http://schemas.microsoft.com/office/drawing/2014/main" id="{A4990185-94ED-4973-B06E-B8B26E1175CA}"/>
              </a:ext>
            </a:extLst>
          </p:cNvPr>
          <p:cNvSpPr txBox="1"/>
          <p:nvPr/>
        </p:nvSpPr>
        <p:spPr>
          <a:xfrm>
            <a:off x="698375" y="1301514"/>
            <a:ext cx="56461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K-Nearest Neighbors is a method that simply looks at the observation that are nearest to the one it’s trying to predict, and classifies the point of interest based on the majority of those around it</a:t>
            </a:r>
          </a:p>
          <a:p>
            <a:pPr marL="285750" indent="-285750">
              <a:buFont typeface="Arial" panose="020B0604020202020204" pitchFamily="34" charset="0"/>
              <a:buChar char="•"/>
            </a:pPr>
            <a:r>
              <a:rPr lang="en-US" dirty="0">
                <a:solidFill>
                  <a:schemeClr val="bg1"/>
                </a:solidFill>
              </a:rPr>
              <a:t>The number of neighbors is the core deciding factor.</a:t>
            </a:r>
          </a:p>
        </p:txBody>
      </p:sp>
      <p:sp>
        <p:nvSpPr>
          <p:cNvPr id="20" name="TextBox 19">
            <a:extLst>
              <a:ext uri="{FF2B5EF4-FFF2-40B4-BE49-F238E27FC236}">
                <a16:creationId xmlns:a16="http://schemas.microsoft.com/office/drawing/2014/main" id="{E96B00A0-4612-4BA8-97BD-800A90D5635F}"/>
              </a:ext>
            </a:extLst>
          </p:cNvPr>
          <p:cNvSpPr txBox="1"/>
          <p:nvPr/>
        </p:nvSpPr>
        <p:spPr>
          <a:xfrm>
            <a:off x="847450" y="4056356"/>
            <a:ext cx="4172504" cy="1477328"/>
          </a:xfrm>
          <a:prstGeom prst="rect">
            <a:avLst/>
          </a:prstGeom>
          <a:noFill/>
        </p:spPr>
        <p:txBody>
          <a:bodyPr wrap="square" rtlCol="0">
            <a:spAutoFit/>
          </a:bodyPr>
          <a:lstStyle/>
          <a:p>
            <a:r>
              <a:rPr lang="en-IN" dirty="0">
                <a:solidFill>
                  <a:schemeClr val="bg1"/>
                </a:solidFill>
              </a:rPr>
              <a:t>After importing the module and running the code we get ML code for our dataset</a:t>
            </a:r>
          </a:p>
          <a:p>
            <a:r>
              <a:rPr lang="en-IN" dirty="0">
                <a:solidFill>
                  <a:schemeClr val="bg1"/>
                </a:solidFill>
              </a:rPr>
              <a:t>From </a:t>
            </a:r>
            <a:r>
              <a:rPr lang="en-IN" b="1" dirty="0" err="1">
                <a:solidFill>
                  <a:schemeClr val="accent2">
                    <a:lumMod val="75000"/>
                  </a:schemeClr>
                </a:solidFill>
              </a:rPr>
              <a:t>accuracy_score</a:t>
            </a:r>
            <a:r>
              <a:rPr lang="en-IN" b="1" dirty="0">
                <a:solidFill>
                  <a:schemeClr val="accent2">
                    <a:lumMod val="75000"/>
                  </a:schemeClr>
                </a:solidFill>
              </a:rPr>
              <a:t>()</a:t>
            </a:r>
            <a:r>
              <a:rPr lang="en-IN" dirty="0">
                <a:solidFill>
                  <a:schemeClr val="bg1"/>
                </a:solidFill>
              </a:rPr>
              <a:t> method we check the accuracy of our ML model</a:t>
            </a:r>
          </a:p>
          <a:p>
            <a:r>
              <a:rPr lang="en-IN" dirty="0">
                <a:solidFill>
                  <a:schemeClr val="bg1"/>
                </a:solidFill>
              </a:rPr>
              <a:t>Which comes to be </a:t>
            </a:r>
            <a:r>
              <a:rPr lang="en-IN" b="1" dirty="0">
                <a:solidFill>
                  <a:schemeClr val="accent2">
                    <a:lumMod val="75000"/>
                  </a:schemeClr>
                </a:solidFill>
              </a:rPr>
              <a:t>88.41%</a:t>
            </a:r>
          </a:p>
        </p:txBody>
      </p:sp>
      <p:pic>
        <p:nvPicPr>
          <p:cNvPr id="5" name="Picture 4">
            <a:extLst>
              <a:ext uri="{FF2B5EF4-FFF2-40B4-BE49-F238E27FC236}">
                <a16:creationId xmlns:a16="http://schemas.microsoft.com/office/drawing/2014/main" id="{9F600799-1CCE-48D6-B3B9-C5B8AA590144}"/>
              </a:ext>
            </a:extLst>
          </p:cNvPr>
          <p:cNvPicPr>
            <a:picLocks noChangeAspect="1"/>
          </p:cNvPicPr>
          <p:nvPr/>
        </p:nvPicPr>
        <p:blipFill>
          <a:blip r:embed="rId2"/>
          <a:stretch>
            <a:fillRect/>
          </a:stretch>
        </p:blipFill>
        <p:spPr>
          <a:xfrm>
            <a:off x="6525087" y="4311860"/>
            <a:ext cx="5024182" cy="2297788"/>
          </a:xfrm>
          <a:prstGeom prst="rect">
            <a:avLst/>
          </a:prstGeom>
        </p:spPr>
      </p:pic>
      <p:pic>
        <p:nvPicPr>
          <p:cNvPr id="9220" name="Picture 4" descr="KNN Classification using Scikit-learn - DataCamp">
            <a:extLst>
              <a:ext uri="{FF2B5EF4-FFF2-40B4-BE49-F238E27FC236}">
                <a16:creationId xmlns:a16="http://schemas.microsoft.com/office/drawing/2014/main" id="{8B395EE9-2E91-442F-915D-761B27572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617" y="515037"/>
            <a:ext cx="38576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341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35</a:t>
            </a:fld>
            <a:endParaRPr lang="en-US" dirty="0"/>
          </a:p>
        </p:txBody>
      </p:sp>
      <p:sp>
        <p:nvSpPr>
          <p:cNvPr id="19" name="TextBox 18">
            <a:extLst>
              <a:ext uri="{FF2B5EF4-FFF2-40B4-BE49-F238E27FC236}">
                <a16:creationId xmlns:a16="http://schemas.microsoft.com/office/drawing/2014/main" id="{A4990185-94ED-4973-B06E-B8B26E1175CA}"/>
              </a:ext>
            </a:extLst>
          </p:cNvPr>
          <p:cNvSpPr txBox="1"/>
          <p:nvPr/>
        </p:nvSpPr>
        <p:spPr>
          <a:xfrm>
            <a:off x="698375" y="1301514"/>
            <a:ext cx="56461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Logistic regression is a statistical method for predicting binary classes.</a:t>
            </a:r>
          </a:p>
          <a:p>
            <a:pPr marL="285750" indent="-285750">
              <a:buFont typeface="Arial" panose="020B0604020202020204" pitchFamily="34" charset="0"/>
              <a:buChar char="•"/>
            </a:pPr>
            <a:r>
              <a:rPr lang="en-US" dirty="0">
                <a:solidFill>
                  <a:schemeClr val="bg1"/>
                </a:solidFill>
              </a:rPr>
              <a:t>It can be used for various classification problems as its implementation is easy.</a:t>
            </a:r>
          </a:p>
          <a:p>
            <a:pPr marL="285750" indent="-285750">
              <a:buFont typeface="Arial" panose="020B0604020202020204" pitchFamily="34" charset="0"/>
              <a:buChar char="•"/>
            </a:pPr>
            <a:r>
              <a:rPr lang="en-US" dirty="0">
                <a:solidFill>
                  <a:schemeClr val="bg1"/>
                </a:solidFill>
              </a:rPr>
              <a:t>It uses </a:t>
            </a:r>
            <a:r>
              <a:rPr lang="en-US" b="1" dirty="0">
                <a:solidFill>
                  <a:schemeClr val="bg1"/>
                </a:solidFill>
              </a:rPr>
              <a:t>Sigmoid function.</a:t>
            </a:r>
            <a:endParaRPr lang="en-US" dirty="0">
              <a:solidFill>
                <a:schemeClr val="bg1"/>
              </a:solidFill>
            </a:endParaRPr>
          </a:p>
        </p:txBody>
      </p:sp>
      <p:sp>
        <p:nvSpPr>
          <p:cNvPr id="20" name="TextBox 19">
            <a:extLst>
              <a:ext uri="{FF2B5EF4-FFF2-40B4-BE49-F238E27FC236}">
                <a16:creationId xmlns:a16="http://schemas.microsoft.com/office/drawing/2014/main" id="{E96B00A0-4612-4BA8-97BD-800A90D5635F}"/>
              </a:ext>
            </a:extLst>
          </p:cNvPr>
          <p:cNvSpPr txBox="1"/>
          <p:nvPr/>
        </p:nvSpPr>
        <p:spPr>
          <a:xfrm>
            <a:off x="847450" y="4056356"/>
            <a:ext cx="4172504" cy="1477328"/>
          </a:xfrm>
          <a:prstGeom prst="rect">
            <a:avLst/>
          </a:prstGeom>
          <a:noFill/>
        </p:spPr>
        <p:txBody>
          <a:bodyPr wrap="square" rtlCol="0">
            <a:spAutoFit/>
          </a:bodyPr>
          <a:lstStyle/>
          <a:p>
            <a:r>
              <a:rPr lang="en-IN" dirty="0">
                <a:solidFill>
                  <a:schemeClr val="bg1"/>
                </a:solidFill>
              </a:rPr>
              <a:t>After importing the module and running the code we get ML code for our dataset</a:t>
            </a:r>
          </a:p>
          <a:p>
            <a:r>
              <a:rPr lang="en-IN" dirty="0">
                <a:solidFill>
                  <a:schemeClr val="bg1"/>
                </a:solidFill>
              </a:rPr>
              <a:t>From </a:t>
            </a:r>
            <a:r>
              <a:rPr lang="en-IN" b="1" dirty="0" err="1">
                <a:solidFill>
                  <a:schemeClr val="accent2">
                    <a:lumMod val="75000"/>
                  </a:schemeClr>
                </a:solidFill>
              </a:rPr>
              <a:t>accuracy_score</a:t>
            </a:r>
            <a:r>
              <a:rPr lang="en-IN" b="1" dirty="0">
                <a:solidFill>
                  <a:schemeClr val="accent2">
                    <a:lumMod val="75000"/>
                  </a:schemeClr>
                </a:solidFill>
              </a:rPr>
              <a:t>()</a:t>
            </a:r>
            <a:r>
              <a:rPr lang="en-IN" dirty="0">
                <a:solidFill>
                  <a:schemeClr val="bg1"/>
                </a:solidFill>
              </a:rPr>
              <a:t> method we check the accuracy of our ML model</a:t>
            </a:r>
          </a:p>
          <a:p>
            <a:r>
              <a:rPr lang="en-IN" dirty="0">
                <a:solidFill>
                  <a:schemeClr val="bg1"/>
                </a:solidFill>
              </a:rPr>
              <a:t>Which comes to be </a:t>
            </a:r>
            <a:r>
              <a:rPr lang="en-IN" b="1" dirty="0">
                <a:solidFill>
                  <a:schemeClr val="accent2">
                    <a:lumMod val="75000"/>
                  </a:schemeClr>
                </a:solidFill>
              </a:rPr>
              <a:t>87.80%</a:t>
            </a:r>
          </a:p>
        </p:txBody>
      </p:sp>
      <p:pic>
        <p:nvPicPr>
          <p:cNvPr id="8" name="Picture 7">
            <a:extLst>
              <a:ext uri="{FF2B5EF4-FFF2-40B4-BE49-F238E27FC236}">
                <a16:creationId xmlns:a16="http://schemas.microsoft.com/office/drawing/2014/main" id="{936A0519-E43E-4935-B4AD-F44C7A04F064}"/>
              </a:ext>
            </a:extLst>
          </p:cNvPr>
          <p:cNvPicPr>
            <a:picLocks noChangeAspect="1"/>
          </p:cNvPicPr>
          <p:nvPr/>
        </p:nvPicPr>
        <p:blipFill>
          <a:blip r:embed="rId2"/>
          <a:stretch>
            <a:fillRect/>
          </a:stretch>
        </p:blipFill>
        <p:spPr>
          <a:xfrm>
            <a:off x="3630175" y="2448102"/>
            <a:ext cx="1389779" cy="646331"/>
          </a:xfrm>
          <a:prstGeom prst="rect">
            <a:avLst/>
          </a:prstGeom>
        </p:spPr>
      </p:pic>
      <p:sp>
        <p:nvSpPr>
          <p:cNvPr id="9" name="TextBox 8">
            <a:extLst>
              <a:ext uri="{FF2B5EF4-FFF2-40B4-BE49-F238E27FC236}">
                <a16:creationId xmlns:a16="http://schemas.microsoft.com/office/drawing/2014/main" id="{0883F131-E650-4174-9480-FA8BE92EA69C}"/>
              </a:ext>
            </a:extLst>
          </p:cNvPr>
          <p:cNvSpPr txBox="1"/>
          <p:nvPr/>
        </p:nvSpPr>
        <p:spPr>
          <a:xfrm>
            <a:off x="585926" y="405054"/>
            <a:ext cx="10093910" cy="830997"/>
          </a:xfrm>
          <a:prstGeom prst="rect">
            <a:avLst/>
          </a:prstGeom>
          <a:noFill/>
        </p:spPr>
        <p:txBody>
          <a:bodyPr wrap="square" rtlCol="0">
            <a:spAutoFit/>
          </a:bodyPr>
          <a:lstStyle/>
          <a:p>
            <a:r>
              <a:rPr lang="en-IN" sz="4800" dirty="0">
                <a:solidFill>
                  <a:schemeClr val="bg1"/>
                </a:solidFill>
              </a:rPr>
              <a:t>Logistic Regression</a:t>
            </a:r>
          </a:p>
        </p:txBody>
      </p:sp>
      <p:pic>
        <p:nvPicPr>
          <p:cNvPr id="6" name="Picture 5">
            <a:extLst>
              <a:ext uri="{FF2B5EF4-FFF2-40B4-BE49-F238E27FC236}">
                <a16:creationId xmlns:a16="http://schemas.microsoft.com/office/drawing/2014/main" id="{ABE9DDCB-87FD-470C-8D39-CE8E46B6968D}"/>
              </a:ext>
            </a:extLst>
          </p:cNvPr>
          <p:cNvPicPr>
            <a:picLocks noChangeAspect="1"/>
          </p:cNvPicPr>
          <p:nvPr/>
        </p:nvPicPr>
        <p:blipFill>
          <a:blip r:embed="rId3"/>
          <a:stretch>
            <a:fillRect/>
          </a:stretch>
        </p:blipFill>
        <p:spPr>
          <a:xfrm>
            <a:off x="6474321" y="4149799"/>
            <a:ext cx="5219557" cy="2303147"/>
          </a:xfrm>
          <a:prstGeom prst="rect">
            <a:avLst/>
          </a:prstGeom>
        </p:spPr>
      </p:pic>
      <p:pic>
        <p:nvPicPr>
          <p:cNvPr id="10242" name="Picture 2" descr="Understanding Logistic Regression – Equiskill.com">
            <a:extLst>
              <a:ext uri="{FF2B5EF4-FFF2-40B4-BE49-F238E27FC236}">
                <a16:creationId xmlns:a16="http://schemas.microsoft.com/office/drawing/2014/main" id="{F9C2F859-967D-4F7C-B197-5B48C2952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4321" y="922654"/>
            <a:ext cx="5219557" cy="286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91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CONCLUSION</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1313895" y="1056443"/>
            <a:ext cx="9951867" cy="5157925"/>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1376038" y="1331877"/>
            <a:ext cx="9889723" cy="4607056"/>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endParaRPr lang="en-US" sz="2000" dirty="0"/>
          </a:p>
          <a:p>
            <a:endParaRPr lang="en-US" sz="2000" dirty="0"/>
          </a:p>
          <a:p>
            <a:r>
              <a:rPr lang="en-US" sz="2000" dirty="0"/>
              <a:t>From this project we can conclude the accuracy of five Machine Learning Algorithms.</a:t>
            </a:r>
          </a:p>
          <a:p>
            <a:pPr marL="285750" indent="-285750">
              <a:buFont typeface="Wingdings" panose="05000000000000000000" pitchFamily="2" charset="2"/>
              <a:buChar char="Ø"/>
            </a:pPr>
            <a:r>
              <a:rPr lang="en-US" sz="2000" dirty="0"/>
              <a:t>The accuracy of Linear Regression is 70.78%</a:t>
            </a:r>
          </a:p>
          <a:p>
            <a:pPr marL="285750" indent="-285750">
              <a:buFont typeface="Wingdings" panose="05000000000000000000" pitchFamily="2" charset="2"/>
              <a:buChar char="Ø"/>
            </a:pPr>
            <a:r>
              <a:rPr lang="en-US" sz="2000" dirty="0"/>
              <a:t>The accuracy of Decision Tree Classifier is 87.80%</a:t>
            </a:r>
          </a:p>
          <a:p>
            <a:pPr marL="285750" indent="-285750">
              <a:buFont typeface="Wingdings" panose="05000000000000000000" pitchFamily="2" charset="2"/>
              <a:buChar char="Ø"/>
            </a:pPr>
            <a:r>
              <a:rPr lang="en-US" sz="2000" dirty="0"/>
              <a:t>The accuracy of Random Forest Classifier is 88.92%</a:t>
            </a:r>
          </a:p>
          <a:p>
            <a:pPr marL="285750" indent="-285750">
              <a:buFont typeface="Wingdings" panose="05000000000000000000" pitchFamily="2" charset="2"/>
              <a:buChar char="Ø"/>
            </a:pPr>
            <a:r>
              <a:rPr lang="en-US" sz="2000" dirty="0"/>
              <a:t>The accuracy of </a:t>
            </a:r>
            <a:r>
              <a:rPr lang="en-US" sz="2000" dirty="0" err="1"/>
              <a:t>Kneighbors</a:t>
            </a:r>
            <a:r>
              <a:rPr lang="en-US" sz="2000" dirty="0"/>
              <a:t> Classifier is 88.41%</a:t>
            </a:r>
          </a:p>
          <a:p>
            <a:pPr marL="285750" indent="-285750">
              <a:buFont typeface="Wingdings" panose="05000000000000000000" pitchFamily="2" charset="2"/>
              <a:buChar char="Ø"/>
            </a:pPr>
            <a:r>
              <a:rPr lang="en-US" sz="2000" dirty="0"/>
              <a:t>The accuracy Logistic Classifier is 87.80%</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sz="2000" dirty="0"/>
          </a:p>
          <a:p>
            <a:r>
              <a:rPr lang="en-US" sz="2000" dirty="0"/>
              <a:t>The </a:t>
            </a:r>
            <a:r>
              <a:rPr lang="en-US" sz="2000" b="1" dirty="0">
                <a:solidFill>
                  <a:schemeClr val="accent3">
                    <a:lumMod val="50000"/>
                  </a:schemeClr>
                </a:solidFill>
              </a:rPr>
              <a:t>Random Forest Classifier </a:t>
            </a:r>
            <a:r>
              <a:rPr lang="en-US" sz="2000" dirty="0"/>
              <a:t>is best suited on our dataset with the highest accuracy.</a:t>
            </a:r>
          </a:p>
          <a:p>
            <a:endParaRPr lang="en-US" sz="2000" dirty="0"/>
          </a:p>
          <a:p>
            <a:pPr marL="285750" indent="-285750" algn="ctr">
              <a:buFont typeface="Wingdings" panose="05000000000000000000" pitchFamily="2" charset="2"/>
              <a:buChar char="Ø"/>
            </a:pPr>
            <a:endParaRPr lang="en-US" sz="2000" dirty="0"/>
          </a:p>
          <a:p>
            <a:pPr marL="285750" indent="-285750" algn="ctr">
              <a:buFont typeface="Wingdings" panose="05000000000000000000" pitchFamily="2" charset="2"/>
              <a:buChar char="Ø"/>
            </a:pPr>
            <a:endParaRPr lang="en-US" sz="2000" dirty="0"/>
          </a:p>
          <a:p>
            <a:pPr marL="285750" indent="-285750" algn="ctr">
              <a:buFont typeface="Wingdings" panose="05000000000000000000" pitchFamily="2" charset="2"/>
              <a:buChar char="Ø"/>
            </a:pPr>
            <a:endParaRPr lang="en-US" sz="2000" dirty="0"/>
          </a:p>
          <a:p>
            <a:pPr marL="285750" indent="-285750" algn="ctr">
              <a:buFont typeface="Wingdings" panose="05000000000000000000" pitchFamily="2" charset="2"/>
              <a:buChar char="Ø"/>
            </a:pPr>
            <a:endParaRPr lang="en-US" sz="2000" dirty="0"/>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36</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82146" y="2623901"/>
            <a:ext cx="6609256" cy="1508126"/>
          </a:xfrm>
        </p:spPr>
        <p:txBody>
          <a:bodyPr anchor="ctr"/>
          <a:lstStyle/>
          <a:p>
            <a:r>
              <a:rPr lang="en-US" dirty="0"/>
              <a:t>THANK YOU</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37</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337457"/>
            <a:ext cx="5138057" cy="979308"/>
          </a:xfrm>
        </p:spPr>
        <p:txBody>
          <a:bodyPr/>
          <a:lstStyle/>
          <a:p>
            <a:r>
              <a:rPr lang="en-US" dirty="0"/>
              <a:t>Problem statement</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499616"/>
            <a:ext cx="5415425" cy="4571999"/>
          </a:xfrm>
        </p:spPr>
        <p:txBody>
          <a:bodyPr>
            <a:normAutofit/>
          </a:bodyPr>
          <a:lstStyle/>
          <a:p>
            <a:r>
              <a:rPr lang="en-US" sz="2800" dirty="0"/>
              <a:t>1.The idea behind this project is to find and compare between the accuracies obtained from different Machine Learning Algorithms.</a:t>
            </a:r>
          </a:p>
          <a:p>
            <a:r>
              <a:rPr lang="en-US" sz="2800" dirty="0"/>
              <a:t>2. To depict the overall distribution of movies according to Genre. </a:t>
            </a:r>
          </a:p>
        </p:txBody>
      </p:sp>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pic>
        <p:nvPicPr>
          <p:cNvPr id="1028" name="Picture 4">
            <a:extLst>
              <a:ext uri="{FF2B5EF4-FFF2-40B4-BE49-F238E27FC236}">
                <a16:creationId xmlns:a16="http://schemas.microsoft.com/office/drawing/2014/main" id="{9F5BE7CB-EA52-4909-A1ED-76474B7D5F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4" t="358" r="36096" b="-358"/>
          <a:stretch/>
        </p:blipFill>
        <p:spPr bwMode="auto">
          <a:xfrm>
            <a:off x="7226422" y="0"/>
            <a:ext cx="496557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objective</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505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337457"/>
            <a:ext cx="5138057" cy="979308"/>
          </a:xfrm>
        </p:spPr>
        <p:txBody>
          <a:bodyPr/>
          <a:lstStyle/>
          <a:p>
            <a:r>
              <a:rPr lang="en-US" dirty="0"/>
              <a:t>OBJECTIVE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499616"/>
            <a:ext cx="5415425" cy="4571999"/>
          </a:xfrm>
        </p:spPr>
        <p:txBody>
          <a:bodyPr>
            <a:normAutofit fontScale="92500" lnSpcReduction="10000"/>
          </a:bodyPr>
          <a:lstStyle/>
          <a:p>
            <a:r>
              <a:rPr lang="en-US" sz="2800" dirty="0"/>
              <a:t>The objective of the project is to have an idea of deviation of different reviews by critics and users from IMDB ratings of corresponding movies, so that in future IMDB rating can be predicted on the basis of the reviews and further making possible recommendations.</a:t>
            </a:r>
          </a:p>
        </p:txBody>
      </p:sp>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6</a:t>
            </a:fld>
            <a:endParaRPr lang="en-US" dirty="0"/>
          </a:p>
        </p:txBody>
      </p:sp>
      <p:pic>
        <p:nvPicPr>
          <p:cNvPr id="1028" name="Picture 4">
            <a:extLst>
              <a:ext uri="{FF2B5EF4-FFF2-40B4-BE49-F238E27FC236}">
                <a16:creationId xmlns:a16="http://schemas.microsoft.com/office/drawing/2014/main" id="{9F5BE7CB-EA52-4909-A1ED-76474B7D5F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4" t="358" r="36096" b="-358"/>
          <a:stretch/>
        </p:blipFill>
        <p:spPr bwMode="auto">
          <a:xfrm>
            <a:off x="7226422" y="0"/>
            <a:ext cx="496557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14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MOTIVATION</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4043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337457"/>
            <a:ext cx="5138057" cy="979308"/>
          </a:xfrm>
        </p:spPr>
        <p:txBody>
          <a:bodyPr/>
          <a:lstStyle/>
          <a:p>
            <a:r>
              <a:rPr lang="en-US" dirty="0"/>
              <a:t>MOTIVATION</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499616"/>
            <a:ext cx="5415425" cy="4571999"/>
          </a:xfrm>
        </p:spPr>
        <p:txBody>
          <a:bodyPr>
            <a:normAutofit fontScale="85000" lnSpcReduction="20000"/>
          </a:bodyPr>
          <a:lstStyle/>
          <a:p>
            <a:r>
              <a:rPr lang="en-US" sz="2800" dirty="0"/>
              <a:t>Prediction of IMDB ratings on the basis of other means like genre, user's votes, reviews both by users as well as critics can be very helpful in details recommendations like Netflix and Amazon prime. For the people who are very specific with their taste in movies, the machine helps them to see exactly what the want to see.</a:t>
            </a:r>
          </a:p>
        </p:txBody>
      </p:sp>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8</a:t>
            </a:fld>
            <a:endParaRPr lang="en-US" dirty="0"/>
          </a:p>
        </p:txBody>
      </p:sp>
      <p:pic>
        <p:nvPicPr>
          <p:cNvPr id="1028" name="Picture 4">
            <a:extLst>
              <a:ext uri="{FF2B5EF4-FFF2-40B4-BE49-F238E27FC236}">
                <a16:creationId xmlns:a16="http://schemas.microsoft.com/office/drawing/2014/main" id="{9F5BE7CB-EA52-4909-A1ED-76474B7D5F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4" t="358" r="36096" b="-358"/>
          <a:stretch/>
        </p:blipFill>
        <p:spPr bwMode="auto">
          <a:xfrm>
            <a:off x="7226422" y="0"/>
            <a:ext cx="496557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38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DATASET DESCRIPTION</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409500238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1330</Words>
  <Application>Microsoft Office PowerPoint</Application>
  <PresentationFormat>Widescreen</PresentationFormat>
  <Paragraphs>219</Paragraphs>
  <Slides>37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Theme</vt:lpstr>
      <vt:lpstr>Analysis on  movies dataset</vt:lpstr>
      <vt:lpstr>OUTLINE</vt:lpstr>
      <vt:lpstr>PROBLEM STATEMENT</vt:lpstr>
      <vt:lpstr>Problem statement</vt:lpstr>
      <vt:lpstr>objective</vt:lpstr>
      <vt:lpstr>OBJECTIVE</vt:lpstr>
      <vt:lpstr>MOTIVATION</vt:lpstr>
      <vt:lpstr>MOTIVATION</vt:lpstr>
      <vt:lpstr>DATASET DESCRIPTION</vt:lpstr>
      <vt:lpstr>Dataset description</vt:lpstr>
      <vt:lpstr>PowerPoint Presentation</vt:lpstr>
      <vt:lpstr>DATA  PRE-PROCESSING</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MACHINE LEARNING MODEL</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2020-07-07T13:53:44Z</dcterms:created>
  <dcterms:modified xsi:type="dcterms:W3CDTF">2020-11-04T18:12:58Z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