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4" r:id="rId5"/>
    <p:sldId id="259" r:id="rId6"/>
    <p:sldId id="269" r:id="rId7"/>
    <p:sldId id="260" r:id="rId8"/>
    <p:sldId id="261" r:id="rId9"/>
    <p:sldId id="262" r:id="rId10"/>
    <p:sldId id="263"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DF8E6A6-1A3B-4D43-81A3-89289FD4B97D}" type="datetimeFigureOut">
              <a:rPr lang="en-IN" smtClean="0"/>
              <a:t>02-12-2022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6A86B6F5-8890-4ED4-B300-BAB305AB28AD}" type="slidenum">
              <a:rPr lang="en-IN" smtClean="0"/>
              <a:t>‹#›</a:t>
            </a:fld>
            <a:endParaRPr lang="en-IN"/>
          </a:p>
        </p:txBody>
      </p:sp>
    </p:spTree>
    <p:extLst>
      <p:ext uri="{BB962C8B-B14F-4D97-AF65-F5344CB8AC3E}">
        <p14:creationId xmlns:p14="http://schemas.microsoft.com/office/powerpoint/2010/main" val="3184093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F8E6A6-1A3B-4D43-81A3-89289FD4B97D}"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86B6F5-8890-4ED4-B300-BAB305AB28AD}" type="slidenum">
              <a:rPr lang="en-IN" smtClean="0"/>
              <a:t>‹#›</a:t>
            </a:fld>
            <a:endParaRPr lang="en-IN"/>
          </a:p>
        </p:txBody>
      </p:sp>
    </p:spTree>
    <p:extLst>
      <p:ext uri="{BB962C8B-B14F-4D97-AF65-F5344CB8AC3E}">
        <p14:creationId xmlns:p14="http://schemas.microsoft.com/office/powerpoint/2010/main" val="664274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F8E6A6-1A3B-4D43-81A3-89289FD4B97D}"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86B6F5-8890-4ED4-B300-BAB305AB28AD}" type="slidenum">
              <a:rPr lang="en-IN" smtClean="0"/>
              <a:t>‹#›</a:t>
            </a:fld>
            <a:endParaRPr lang="en-IN"/>
          </a:p>
        </p:txBody>
      </p:sp>
    </p:spTree>
    <p:extLst>
      <p:ext uri="{BB962C8B-B14F-4D97-AF65-F5344CB8AC3E}">
        <p14:creationId xmlns:p14="http://schemas.microsoft.com/office/powerpoint/2010/main" val="3108110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F8E6A6-1A3B-4D43-81A3-89289FD4B97D}"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86B6F5-8890-4ED4-B300-BAB305AB28AD}"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07505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F8E6A6-1A3B-4D43-81A3-89289FD4B97D}"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86B6F5-8890-4ED4-B300-BAB305AB28AD}" type="slidenum">
              <a:rPr lang="en-IN" smtClean="0"/>
              <a:t>‹#›</a:t>
            </a:fld>
            <a:endParaRPr lang="en-IN"/>
          </a:p>
        </p:txBody>
      </p:sp>
    </p:spTree>
    <p:extLst>
      <p:ext uri="{BB962C8B-B14F-4D97-AF65-F5344CB8AC3E}">
        <p14:creationId xmlns:p14="http://schemas.microsoft.com/office/powerpoint/2010/main" val="1120109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F8E6A6-1A3B-4D43-81A3-89289FD4B97D}" type="datetimeFigureOut">
              <a:rPr lang="en-IN" smtClean="0"/>
              <a:t>02-12-2022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86B6F5-8890-4ED4-B300-BAB305AB28AD}" type="slidenum">
              <a:rPr lang="en-IN" smtClean="0"/>
              <a:t>‹#›</a:t>
            </a:fld>
            <a:endParaRPr lang="en-IN"/>
          </a:p>
        </p:txBody>
      </p:sp>
    </p:spTree>
    <p:extLst>
      <p:ext uri="{BB962C8B-B14F-4D97-AF65-F5344CB8AC3E}">
        <p14:creationId xmlns:p14="http://schemas.microsoft.com/office/powerpoint/2010/main" val="410494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F8E6A6-1A3B-4D43-81A3-89289FD4B97D}" type="datetimeFigureOut">
              <a:rPr lang="en-IN" smtClean="0"/>
              <a:t>02-12-2022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86B6F5-8890-4ED4-B300-BAB305AB28AD}" type="slidenum">
              <a:rPr lang="en-IN" smtClean="0"/>
              <a:t>‹#›</a:t>
            </a:fld>
            <a:endParaRPr lang="en-IN"/>
          </a:p>
        </p:txBody>
      </p:sp>
    </p:spTree>
    <p:extLst>
      <p:ext uri="{BB962C8B-B14F-4D97-AF65-F5344CB8AC3E}">
        <p14:creationId xmlns:p14="http://schemas.microsoft.com/office/powerpoint/2010/main" val="3478289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F8E6A6-1A3B-4D43-81A3-89289FD4B97D}"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86B6F5-8890-4ED4-B300-BAB305AB28AD}" type="slidenum">
              <a:rPr lang="en-IN" smtClean="0"/>
              <a:t>‹#›</a:t>
            </a:fld>
            <a:endParaRPr lang="en-IN"/>
          </a:p>
        </p:txBody>
      </p:sp>
    </p:spTree>
    <p:extLst>
      <p:ext uri="{BB962C8B-B14F-4D97-AF65-F5344CB8AC3E}">
        <p14:creationId xmlns:p14="http://schemas.microsoft.com/office/powerpoint/2010/main" val="447608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F8E6A6-1A3B-4D43-81A3-89289FD4B97D}"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86B6F5-8890-4ED4-B300-BAB305AB28AD}" type="slidenum">
              <a:rPr lang="en-IN" smtClean="0"/>
              <a:t>‹#›</a:t>
            </a:fld>
            <a:endParaRPr lang="en-IN"/>
          </a:p>
        </p:txBody>
      </p:sp>
    </p:spTree>
    <p:extLst>
      <p:ext uri="{BB962C8B-B14F-4D97-AF65-F5344CB8AC3E}">
        <p14:creationId xmlns:p14="http://schemas.microsoft.com/office/powerpoint/2010/main" val="132828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F8E6A6-1A3B-4D43-81A3-89289FD4B97D}"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86B6F5-8890-4ED4-B300-BAB305AB28AD}" type="slidenum">
              <a:rPr lang="en-IN" smtClean="0"/>
              <a:t>‹#›</a:t>
            </a:fld>
            <a:endParaRPr lang="en-IN"/>
          </a:p>
        </p:txBody>
      </p:sp>
    </p:spTree>
    <p:extLst>
      <p:ext uri="{BB962C8B-B14F-4D97-AF65-F5344CB8AC3E}">
        <p14:creationId xmlns:p14="http://schemas.microsoft.com/office/powerpoint/2010/main" val="2046544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F8E6A6-1A3B-4D43-81A3-89289FD4B97D}"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86B6F5-8890-4ED4-B300-BAB305AB28AD}" type="slidenum">
              <a:rPr lang="en-IN" smtClean="0"/>
              <a:t>‹#›</a:t>
            </a:fld>
            <a:endParaRPr lang="en-IN"/>
          </a:p>
        </p:txBody>
      </p:sp>
    </p:spTree>
    <p:extLst>
      <p:ext uri="{BB962C8B-B14F-4D97-AF65-F5344CB8AC3E}">
        <p14:creationId xmlns:p14="http://schemas.microsoft.com/office/powerpoint/2010/main" val="136812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F8E6A6-1A3B-4D43-81A3-89289FD4B97D}"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86B6F5-8890-4ED4-B300-BAB305AB28AD}" type="slidenum">
              <a:rPr lang="en-IN" smtClean="0"/>
              <a:t>‹#›</a:t>
            </a:fld>
            <a:endParaRPr lang="en-IN"/>
          </a:p>
        </p:txBody>
      </p:sp>
    </p:spTree>
    <p:extLst>
      <p:ext uri="{BB962C8B-B14F-4D97-AF65-F5344CB8AC3E}">
        <p14:creationId xmlns:p14="http://schemas.microsoft.com/office/powerpoint/2010/main" val="3988914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F8E6A6-1A3B-4D43-81A3-89289FD4B97D}" type="datetimeFigureOut">
              <a:rPr lang="en-IN" smtClean="0"/>
              <a:t>02-12-2022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86B6F5-8890-4ED4-B300-BAB305AB28AD}" type="slidenum">
              <a:rPr lang="en-IN" smtClean="0"/>
              <a:t>‹#›</a:t>
            </a:fld>
            <a:endParaRPr lang="en-IN"/>
          </a:p>
        </p:txBody>
      </p:sp>
    </p:spTree>
    <p:extLst>
      <p:ext uri="{BB962C8B-B14F-4D97-AF65-F5344CB8AC3E}">
        <p14:creationId xmlns:p14="http://schemas.microsoft.com/office/powerpoint/2010/main" val="4094741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F8E6A6-1A3B-4D43-81A3-89289FD4B97D}" type="datetimeFigureOut">
              <a:rPr lang="en-IN" smtClean="0"/>
              <a:t>02-12-2022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86B6F5-8890-4ED4-B300-BAB305AB28AD}" type="slidenum">
              <a:rPr lang="en-IN" smtClean="0"/>
              <a:t>‹#›</a:t>
            </a:fld>
            <a:endParaRPr lang="en-IN"/>
          </a:p>
        </p:txBody>
      </p:sp>
    </p:spTree>
    <p:extLst>
      <p:ext uri="{BB962C8B-B14F-4D97-AF65-F5344CB8AC3E}">
        <p14:creationId xmlns:p14="http://schemas.microsoft.com/office/powerpoint/2010/main" val="3714362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F8E6A6-1A3B-4D43-81A3-89289FD4B97D}" type="datetimeFigureOut">
              <a:rPr lang="en-IN" smtClean="0"/>
              <a:t>02-12-2022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86B6F5-8890-4ED4-B300-BAB305AB28AD}" type="slidenum">
              <a:rPr lang="en-IN" smtClean="0"/>
              <a:t>‹#›</a:t>
            </a:fld>
            <a:endParaRPr lang="en-IN"/>
          </a:p>
        </p:txBody>
      </p:sp>
    </p:spTree>
    <p:extLst>
      <p:ext uri="{BB962C8B-B14F-4D97-AF65-F5344CB8AC3E}">
        <p14:creationId xmlns:p14="http://schemas.microsoft.com/office/powerpoint/2010/main" val="2756621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F8E6A6-1A3B-4D43-81A3-89289FD4B97D}"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86B6F5-8890-4ED4-B300-BAB305AB28AD}" type="slidenum">
              <a:rPr lang="en-IN" smtClean="0"/>
              <a:t>‹#›</a:t>
            </a:fld>
            <a:endParaRPr lang="en-IN"/>
          </a:p>
        </p:txBody>
      </p:sp>
    </p:spTree>
    <p:extLst>
      <p:ext uri="{BB962C8B-B14F-4D97-AF65-F5344CB8AC3E}">
        <p14:creationId xmlns:p14="http://schemas.microsoft.com/office/powerpoint/2010/main" val="3849502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F8E6A6-1A3B-4D43-81A3-89289FD4B97D}"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86B6F5-8890-4ED4-B300-BAB305AB28AD}" type="slidenum">
              <a:rPr lang="en-IN" smtClean="0"/>
              <a:t>‹#›</a:t>
            </a:fld>
            <a:endParaRPr lang="en-IN"/>
          </a:p>
        </p:txBody>
      </p:sp>
    </p:spTree>
    <p:extLst>
      <p:ext uri="{BB962C8B-B14F-4D97-AF65-F5344CB8AC3E}">
        <p14:creationId xmlns:p14="http://schemas.microsoft.com/office/powerpoint/2010/main" val="1376992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DF8E6A6-1A3B-4D43-81A3-89289FD4B97D}" type="datetimeFigureOut">
              <a:rPr lang="en-IN" smtClean="0"/>
              <a:t>02-12-2022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A86B6F5-8890-4ED4-B300-BAB305AB28AD}" type="slidenum">
              <a:rPr lang="en-IN" smtClean="0"/>
              <a:t>‹#›</a:t>
            </a:fld>
            <a:endParaRPr lang="en-IN"/>
          </a:p>
        </p:txBody>
      </p:sp>
    </p:spTree>
    <p:extLst>
      <p:ext uri="{BB962C8B-B14F-4D97-AF65-F5344CB8AC3E}">
        <p14:creationId xmlns:p14="http://schemas.microsoft.com/office/powerpoint/2010/main" val="173910230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CD405-5618-46BF-78CF-F432F60A88DA}"/>
              </a:ext>
            </a:extLst>
          </p:cNvPr>
          <p:cNvSpPr>
            <a:spLocks noGrp="1"/>
          </p:cNvSpPr>
          <p:nvPr>
            <p:ph type="ctrTitle"/>
          </p:nvPr>
        </p:nvSpPr>
        <p:spPr/>
        <p:txBody>
          <a:bodyPr>
            <a:normAutofit fontScale="90000"/>
          </a:bodyPr>
          <a:lstStyle/>
          <a:p>
            <a:br>
              <a:rPr lang="en-IN" dirty="0"/>
            </a:br>
            <a:br>
              <a:rPr lang="en-IN" dirty="0"/>
            </a:br>
            <a:r>
              <a:rPr lang="en-IN" dirty="0"/>
              <a:t>Arduino mini-project topic:</a:t>
            </a:r>
            <a:br>
              <a:rPr lang="en-IN" dirty="0"/>
            </a:br>
            <a:r>
              <a:rPr lang="en-IN" dirty="0"/>
              <a:t>SENSOR STATION:</a:t>
            </a:r>
            <a:br>
              <a:rPr lang="en-IN" dirty="0"/>
            </a:br>
            <a:r>
              <a:rPr lang="en-IN" dirty="0"/>
              <a:t>MEASURING AIR QUALITY INDEX</a:t>
            </a:r>
          </a:p>
        </p:txBody>
      </p:sp>
      <p:sp>
        <p:nvSpPr>
          <p:cNvPr id="3" name="Subtitle 2">
            <a:extLst>
              <a:ext uri="{FF2B5EF4-FFF2-40B4-BE49-F238E27FC236}">
                <a16:creationId xmlns:a16="http://schemas.microsoft.com/office/drawing/2014/main" id="{F9616263-FDB0-9649-0D2F-27B6A429A5A0}"/>
              </a:ext>
            </a:extLst>
          </p:cNvPr>
          <p:cNvSpPr>
            <a:spLocks noGrp="1"/>
          </p:cNvSpPr>
          <p:nvPr>
            <p:ph type="subTitle" idx="1"/>
          </p:nvPr>
        </p:nvSpPr>
        <p:spPr>
          <a:xfrm>
            <a:off x="7744408" y="3807312"/>
            <a:ext cx="3442996" cy="1655762"/>
          </a:xfrm>
        </p:spPr>
        <p:txBody>
          <a:bodyPr/>
          <a:lstStyle/>
          <a:p>
            <a:r>
              <a:rPr lang="en-IN" dirty="0"/>
              <a:t>Made by:</a:t>
            </a:r>
          </a:p>
          <a:p>
            <a:r>
              <a:rPr lang="en-IN" dirty="0" err="1"/>
              <a:t>Ishani</a:t>
            </a:r>
            <a:r>
              <a:rPr lang="en-IN" dirty="0"/>
              <a:t> </a:t>
            </a:r>
            <a:r>
              <a:rPr lang="en-IN" dirty="0" err="1"/>
              <a:t>sharma</a:t>
            </a:r>
            <a:r>
              <a:rPr lang="en-IN" dirty="0"/>
              <a:t>(2101ai16)  </a:t>
            </a:r>
            <a:r>
              <a:rPr lang="en-IN" dirty="0" err="1"/>
              <a:t>pragya</a:t>
            </a:r>
            <a:r>
              <a:rPr lang="en-IN" dirty="0"/>
              <a:t> harsh(2101ai23)</a:t>
            </a:r>
          </a:p>
          <a:p>
            <a:endParaRPr lang="en-IN" dirty="0"/>
          </a:p>
        </p:txBody>
      </p:sp>
    </p:spTree>
    <p:extLst>
      <p:ext uri="{BB962C8B-B14F-4D97-AF65-F5344CB8AC3E}">
        <p14:creationId xmlns:p14="http://schemas.microsoft.com/office/powerpoint/2010/main" val="806985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D1FB-AC50-995B-03D5-1B058109C0A9}"/>
              </a:ext>
            </a:extLst>
          </p:cNvPr>
          <p:cNvSpPr>
            <a:spLocks noGrp="1"/>
          </p:cNvSpPr>
          <p:nvPr>
            <p:ph type="title"/>
          </p:nvPr>
        </p:nvSpPr>
        <p:spPr>
          <a:xfrm>
            <a:off x="1143001" y="385253"/>
            <a:ext cx="9905998" cy="1478570"/>
          </a:xfrm>
        </p:spPr>
        <p:txBody>
          <a:bodyPr/>
          <a:lstStyle/>
          <a:p>
            <a:r>
              <a:rPr lang="en-IN" dirty="0"/>
              <a:t>Test data set:</a:t>
            </a:r>
          </a:p>
        </p:txBody>
      </p:sp>
      <p:sp>
        <p:nvSpPr>
          <p:cNvPr id="3" name="Content Placeholder 2">
            <a:extLst>
              <a:ext uri="{FF2B5EF4-FFF2-40B4-BE49-F238E27FC236}">
                <a16:creationId xmlns:a16="http://schemas.microsoft.com/office/drawing/2014/main" id="{61631212-A6A8-AD50-6F3A-71F70D98F0E5}"/>
              </a:ext>
            </a:extLst>
          </p:cNvPr>
          <p:cNvSpPr>
            <a:spLocks noGrp="1"/>
          </p:cNvSpPr>
          <p:nvPr>
            <p:ph idx="1"/>
          </p:nvPr>
        </p:nvSpPr>
        <p:spPr>
          <a:xfrm>
            <a:off x="5340188" y="812572"/>
            <a:ext cx="3757158" cy="3541714"/>
          </a:xfrm>
        </p:spPr>
        <p:txBody>
          <a:bodyPr/>
          <a:lstStyle/>
          <a:p>
            <a:r>
              <a:rPr lang="en-IN" dirty="0"/>
              <a:t>Location: </a:t>
            </a:r>
            <a:r>
              <a:rPr lang="en-IN" sz="1800" i="1" dirty="0">
                <a:effectLst/>
                <a:latin typeface="Segoe UI" panose="020B0502040204020203" pitchFamily="34" charset="0"/>
                <a:ea typeface="Calibri" panose="020F0502020204030204" pitchFamily="34" charset="0"/>
              </a:rPr>
              <a:t>South-West Delhi</a:t>
            </a:r>
          </a:p>
          <a:p>
            <a:r>
              <a:rPr lang="en-IN" sz="1800" i="1" dirty="0">
                <a:effectLst/>
                <a:latin typeface="Segoe UI" panose="020B0502040204020203" pitchFamily="34" charset="0"/>
                <a:ea typeface="Calibri" panose="020F0502020204030204" pitchFamily="34" charset="0"/>
              </a:rPr>
              <a:t>Date: 1</a:t>
            </a:r>
            <a:r>
              <a:rPr lang="en-IN" sz="1800" i="1" baseline="30000" dirty="0">
                <a:effectLst/>
                <a:latin typeface="Segoe UI" panose="020B0502040204020203" pitchFamily="34" charset="0"/>
                <a:ea typeface="Calibri" panose="020F0502020204030204" pitchFamily="34" charset="0"/>
              </a:rPr>
              <a:t>st</a:t>
            </a:r>
            <a:r>
              <a:rPr lang="en-IN" sz="1800" i="1" dirty="0">
                <a:effectLst/>
                <a:latin typeface="Segoe UI" panose="020B0502040204020203" pitchFamily="34" charset="0"/>
                <a:ea typeface="Calibri" panose="020F0502020204030204" pitchFamily="34" charset="0"/>
              </a:rPr>
              <a:t> December 2022 </a:t>
            </a:r>
          </a:p>
          <a:p>
            <a:r>
              <a:rPr lang="en-IN" sz="1800" i="1" dirty="0">
                <a:latin typeface="Segoe UI" panose="020B0502040204020203" pitchFamily="34" charset="0"/>
                <a:ea typeface="Calibri" panose="020F0502020204030204" pitchFamily="34" charset="0"/>
              </a:rPr>
              <a:t>Time: </a:t>
            </a:r>
            <a:r>
              <a:rPr lang="en-IN" sz="1800" i="1" dirty="0">
                <a:effectLst/>
                <a:latin typeface="Segoe UI" panose="020B0502040204020203" pitchFamily="34" charset="0"/>
                <a:ea typeface="Calibri" panose="020F0502020204030204" pitchFamily="34" charset="0"/>
              </a:rPr>
              <a:t>9 pm</a:t>
            </a:r>
          </a:p>
        </p:txBody>
      </p:sp>
      <p:pic>
        <p:nvPicPr>
          <p:cNvPr id="4" name="Picture 3">
            <a:extLst>
              <a:ext uri="{FF2B5EF4-FFF2-40B4-BE49-F238E27FC236}">
                <a16:creationId xmlns:a16="http://schemas.microsoft.com/office/drawing/2014/main" id="{E6FA3EA0-33F4-601F-32D1-E0E4AF56E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4784" y="2940046"/>
            <a:ext cx="3576302" cy="3074465"/>
          </a:xfrm>
          <a:prstGeom prst="rect">
            <a:avLst/>
          </a:prstGeom>
        </p:spPr>
      </p:pic>
      <p:pic>
        <p:nvPicPr>
          <p:cNvPr id="5" name="Picture 4">
            <a:extLst>
              <a:ext uri="{FF2B5EF4-FFF2-40B4-BE49-F238E27FC236}">
                <a16:creationId xmlns:a16="http://schemas.microsoft.com/office/drawing/2014/main" id="{F9A29C6C-8188-6DDD-BAFE-701068EE25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5799" y="3359022"/>
            <a:ext cx="3947169" cy="1821770"/>
          </a:xfrm>
          <a:prstGeom prst="rect">
            <a:avLst/>
          </a:prstGeom>
        </p:spPr>
      </p:pic>
      <p:pic>
        <p:nvPicPr>
          <p:cNvPr id="6" name="Picture 5">
            <a:extLst>
              <a:ext uri="{FF2B5EF4-FFF2-40B4-BE49-F238E27FC236}">
                <a16:creationId xmlns:a16="http://schemas.microsoft.com/office/drawing/2014/main" id="{1BF979DD-3B10-F889-AAED-E80A2AACC6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5792" y="5027548"/>
            <a:ext cx="3947176" cy="472649"/>
          </a:xfrm>
          <a:prstGeom prst="rect">
            <a:avLst/>
          </a:prstGeom>
        </p:spPr>
      </p:pic>
    </p:spTree>
    <p:extLst>
      <p:ext uri="{BB962C8B-B14F-4D97-AF65-F5344CB8AC3E}">
        <p14:creationId xmlns:p14="http://schemas.microsoft.com/office/powerpoint/2010/main" val="4218699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1DB76-F1D0-D357-293F-08047FF995E9}"/>
              </a:ext>
            </a:extLst>
          </p:cNvPr>
          <p:cNvSpPr>
            <a:spLocks noGrp="1"/>
          </p:cNvSpPr>
          <p:nvPr>
            <p:ph type="title"/>
          </p:nvPr>
        </p:nvSpPr>
        <p:spPr>
          <a:xfrm>
            <a:off x="898816" y="137153"/>
            <a:ext cx="9905998" cy="1478570"/>
          </a:xfrm>
        </p:spPr>
        <p:txBody>
          <a:bodyPr/>
          <a:lstStyle/>
          <a:p>
            <a:pPr algn="ctr"/>
            <a:r>
              <a:rPr lang="en-IN" dirty="0"/>
              <a:t>Plots obtained for the test data on </a:t>
            </a:r>
            <a:r>
              <a:rPr lang="en-IN" dirty="0" err="1"/>
              <a:t>thingspeak</a:t>
            </a:r>
            <a:r>
              <a:rPr lang="en-IN" dirty="0"/>
              <a:t> website</a:t>
            </a:r>
          </a:p>
        </p:txBody>
      </p:sp>
      <p:pic>
        <p:nvPicPr>
          <p:cNvPr id="4" name="Picture 3">
            <a:extLst>
              <a:ext uri="{FF2B5EF4-FFF2-40B4-BE49-F238E27FC236}">
                <a16:creationId xmlns:a16="http://schemas.microsoft.com/office/drawing/2014/main" id="{7F8822FB-A065-07E4-C61F-C383B6A56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930" y="1823791"/>
            <a:ext cx="3154221" cy="2185827"/>
          </a:xfrm>
          <a:prstGeom prst="rect">
            <a:avLst/>
          </a:prstGeom>
        </p:spPr>
      </p:pic>
      <p:pic>
        <p:nvPicPr>
          <p:cNvPr id="5" name="Picture 4">
            <a:extLst>
              <a:ext uri="{FF2B5EF4-FFF2-40B4-BE49-F238E27FC236}">
                <a16:creationId xmlns:a16="http://schemas.microsoft.com/office/drawing/2014/main" id="{95F65F88-BCDE-343D-A9CA-D4393BFBB0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548" y="1823791"/>
            <a:ext cx="2979266" cy="2185827"/>
          </a:xfrm>
          <a:prstGeom prst="rect">
            <a:avLst/>
          </a:prstGeom>
        </p:spPr>
      </p:pic>
      <p:pic>
        <p:nvPicPr>
          <p:cNvPr id="6" name="Picture 5">
            <a:extLst>
              <a:ext uri="{FF2B5EF4-FFF2-40B4-BE49-F238E27FC236}">
                <a16:creationId xmlns:a16="http://schemas.microsoft.com/office/drawing/2014/main" id="{8D2FB4DC-2186-9852-92CE-F4D39C0E52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4812" y="4217686"/>
            <a:ext cx="3122339" cy="2125078"/>
          </a:xfrm>
          <a:prstGeom prst="rect">
            <a:avLst/>
          </a:prstGeom>
        </p:spPr>
      </p:pic>
      <p:pic>
        <p:nvPicPr>
          <p:cNvPr id="7" name="Picture 6">
            <a:extLst>
              <a:ext uri="{FF2B5EF4-FFF2-40B4-BE49-F238E27FC236}">
                <a16:creationId xmlns:a16="http://schemas.microsoft.com/office/drawing/2014/main" id="{C5B6BF45-A2EE-C4B3-6391-C666911746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8548" y="4151493"/>
            <a:ext cx="3113451" cy="2106378"/>
          </a:xfrm>
          <a:prstGeom prst="rect">
            <a:avLst/>
          </a:prstGeom>
        </p:spPr>
      </p:pic>
    </p:spTree>
    <p:extLst>
      <p:ext uri="{BB962C8B-B14F-4D97-AF65-F5344CB8AC3E}">
        <p14:creationId xmlns:p14="http://schemas.microsoft.com/office/powerpoint/2010/main" val="1533683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FFF169-E4AE-7C29-0FB5-A7EC98CCC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0619" y="570121"/>
            <a:ext cx="3806856" cy="2640646"/>
          </a:xfrm>
          <a:prstGeom prst="rect">
            <a:avLst/>
          </a:prstGeom>
        </p:spPr>
      </p:pic>
      <p:pic>
        <p:nvPicPr>
          <p:cNvPr id="3" name="Picture 2">
            <a:extLst>
              <a:ext uri="{FF2B5EF4-FFF2-40B4-BE49-F238E27FC236}">
                <a16:creationId xmlns:a16="http://schemas.microsoft.com/office/drawing/2014/main" id="{769BA55E-EB26-EACF-ACB1-2098A343F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0339" y="570122"/>
            <a:ext cx="3808675" cy="2640645"/>
          </a:xfrm>
          <a:prstGeom prst="rect">
            <a:avLst/>
          </a:prstGeom>
        </p:spPr>
      </p:pic>
      <p:pic>
        <p:nvPicPr>
          <p:cNvPr id="4" name="Picture 3">
            <a:extLst>
              <a:ext uri="{FF2B5EF4-FFF2-40B4-BE49-F238E27FC236}">
                <a16:creationId xmlns:a16="http://schemas.microsoft.com/office/drawing/2014/main" id="{EF86F951-9689-E3E0-6563-0268F58EB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8518" y="3870914"/>
            <a:ext cx="3806855" cy="2606561"/>
          </a:xfrm>
          <a:prstGeom prst="rect">
            <a:avLst/>
          </a:prstGeom>
        </p:spPr>
      </p:pic>
      <p:pic>
        <p:nvPicPr>
          <p:cNvPr id="5" name="Picture 4">
            <a:extLst>
              <a:ext uri="{FF2B5EF4-FFF2-40B4-BE49-F238E27FC236}">
                <a16:creationId xmlns:a16="http://schemas.microsoft.com/office/drawing/2014/main" id="{EA08CFE4-09E3-FBD8-95A0-26A2169C72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0618" y="3845486"/>
            <a:ext cx="3806855" cy="2631989"/>
          </a:xfrm>
          <a:prstGeom prst="rect">
            <a:avLst/>
          </a:prstGeom>
        </p:spPr>
      </p:pic>
    </p:spTree>
    <p:extLst>
      <p:ext uri="{BB962C8B-B14F-4D97-AF65-F5344CB8AC3E}">
        <p14:creationId xmlns:p14="http://schemas.microsoft.com/office/powerpoint/2010/main" val="2127496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2CDAF-C841-A66E-A7C9-1E639958D2E2}"/>
              </a:ext>
            </a:extLst>
          </p:cNvPr>
          <p:cNvSpPr>
            <a:spLocks noGrp="1"/>
          </p:cNvSpPr>
          <p:nvPr>
            <p:ph type="title"/>
          </p:nvPr>
        </p:nvSpPr>
        <p:spPr>
          <a:xfrm>
            <a:off x="2802293" y="-267890"/>
            <a:ext cx="9905998" cy="1478570"/>
          </a:xfrm>
        </p:spPr>
        <p:txBody>
          <a:bodyPr/>
          <a:lstStyle/>
          <a:p>
            <a:r>
              <a:rPr lang="en-IN" dirty="0"/>
              <a:t>Mobile App view of the plots</a:t>
            </a:r>
          </a:p>
        </p:txBody>
      </p:sp>
      <p:pic>
        <p:nvPicPr>
          <p:cNvPr id="5" name="Picture 4">
            <a:extLst>
              <a:ext uri="{FF2B5EF4-FFF2-40B4-BE49-F238E27FC236}">
                <a16:creationId xmlns:a16="http://schemas.microsoft.com/office/drawing/2014/main" id="{BE6E299A-A7BC-1714-C5C5-2BEAD6AAB1C9}"/>
              </a:ext>
            </a:extLst>
          </p:cNvPr>
          <p:cNvPicPr>
            <a:picLocks noChangeAspect="1"/>
          </p:cNvPicPr>
          <p:nvPr/>
        </p:nvPicPr>
        <p:blipFill>
          <a:blip r:embed="rId2"/>
          <a:stretch>
            <a:fillRect/>
          </a:stretch>
        </p:blipFill>
        <p:spPr>
          <a:xfrm>
            <a:off x="1548695" y="1006613"/>
            <a:ext cx="2507197" cy="5479255"/>
          </a:xfrm>
          <a:prstGeom prst="rect">
            <a:avLst/>
          </a:prstGeom>
        </p:spPr>
      </p:pic>
      <p:pic>
        <p:nvPicPr>
          <p:cNvPr id="7" name="Picture 6">
            <a:extLst>
              <a:ext uri="{FF2B5EF4-FFF2-40B4-BE49-F238E27FC236}">
                <a16:creationId xmlns:a16="http://schemas.microsoft.com/office/drawing/2014/main" id="{05995D12-34E2-89BB-AC87-F7ED59FF6CC4}"/>
              </a:ext>
            </a:extLst>
          </p:cNvPr>
          <p:cNvPicPr>
            <a:picLocks noChangeAspect="1"/>
          </p:cNvPicPr>
          <p:nvPr/>
        </p:nvPicPr>
        <p:blipFill>
          <a:blip r:embed="rId3"/>
          <a:stretch>
            <a:fillRect/>
          </a:stretch>
        </p:blipFill>
        <p:spPr>
          <a:xfrm>
            <a:off x="4857642" y="1006612"/>
            <a:ext cx="2476715" cy="5479255"/>
          </a:xfrm>
          <a:prstGeom prst="rect">
            <a:avLst/>
          </a:prstGeom>
        </p:spPr>
      </p:pic>
      <p:pic>
        <p:nvPicPr>
          <p:cNvPr id="9" name="Picture 8">
            <a:extLst>
              <a:ext uri="{FF2B5EF4-FFF2-40B4-BE49-F238E27FC236}">
                <a16:creationId xmlns:a16="http://schemas.microsoft.com/office/drawing/2014/main" id="{5ADAB1F4-D83A-3477-FFA0-8608EB767409}"/>
              </a:ext>
            </a:extLst>
          </p:cNvPr>
          <p:cNvPicPr>
            <a:picLocks noChangeAspect="1"/>
          </p:cNvPicPr>
          <p:nvPr/>
        </p:nvPicPr>
        <p:blipFill>
          <a:blip r:embed="rId4"/>
          <a:stretch>
            <a:fillRect/>
          </a:stretch>
        </p:blipFill>
        <p:spPr>
          <a:xfrm>
            <a:off x="8136107" y="1029473"/>
            <a:ext cx="2537680" cy="5433531"/>
          </a:xfrm>
          <a:prstGeom prst="rect">
            <a:avLst/>
          </a:prstGeom>
        </p:spPr>
      </p:pic>
    </p:spTree>
    <p:extLst>
      <p:ext uri="{BB962C8B-B14F-4D97-AF65-F5344CB8AC3E}">
        <p14:creationId xmlns:p14="http://schemas.microsoft.com/office/powerpoint/2010/main" val="2315258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CC2BC6-C8B1-F045-9390-5C6A4BC562D0}"/>
              </a:ext>
            </a:extLst>
          </p:cNvPr>
          <p:cNvSpPr/>
          <p:nvPr/>
        </p:nvSpPr>
        <p:spPr>
          <a:xfrm>
            <a:off x="2985795" y="2575249"/>
            <a:ext cx="5756987"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THANK YOU</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74000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1D593-48E8-CEC5-0D4D-43D35F90654E}"/>
              </a:ext>
            </a:extLst>
          </p:cNvPr>
          <p:cNvSpPr>
            <a:spLocks noGrp="1"/>
          </p:cNvSpPr>
          <p:nvPr>
            <p:ph type="title"/>
          </p:nvPr>
        </p:nvSpPr>
        <p:spPr/>
        <p:txBody>
          <a:bodyPr/>
          <a:lstStyle/>
          <a:p>
            <a:r>
              <a:rPr lang="en-IN" dirty="0"/>
              <a:t>ABOUT PROJECT</a:t>
            </a:r>
          </a:p>
        </p:txBody>
      </p:sp>
      <p:sp>
        <p:nvSpPr>
          <p:cNvPr id="3" name="Content Placeholder 2">
            <a:extLst>
              <a:ext uri="{FF2B5EF4-FFF2-40B4-BE49-F238E27FC236}">
                <a16:creationId xmlns:a16="http://schemas.microsoft.com/office/drawing/2014/main" id="{DFCBBFF6-F288-FB4B-9278-53CBADC461D5}"/>
              </a:ext>
            </a:extLst>
          </p:cNvPr>
          <p:cNvSpPr>
            <a:spLocks noGrp="1"/>
          </p:cNvSpPr>
          <p:nvPr>
            <p:ph idx="1"/>
          </p:nvPr>
        </p:nvSpPr>
        <p:spPr/>
        <p:txBody>
          <a:bodyPr/>
          <a:lstStyle/>
          <a:p>
            <a:pPr algn="just">
              <a:lnSpc>
                <a:spcPct val="107000"/>
              </a:lnSpc>
              <a:spcAft>
                <a:spcPts val="800"/>
              </a:spcAft>
            </a:pPr>
            <a:r>
              <a:rPr lang="en-IN" sz="1800" i="1" dirty="0">
                <a:solidFill>
                  <a:srgbClr val="313131"/>
                </a:solidFill>
                <a:effectLst/>
                <a:latin typeface="Segoe UI" panose="020B0502040204020203" pitchFamily="34" charset="0"/>
                <a:ea typeface="Times New Roman" panose="02020603050405020304" pitchFamily="18" charset="0"/>
                <a:cs typeface="Times New Roman" panose="02020603050405020304" pitchFamily="18" charset="0"/>
              </a:rPr>
              <a:t>It is now important to monitor air pollution in real time in most of the urban areas.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i="1" dirty="0">
                <a:solidFill>
                  <a:srgbClr val="313131"/>
                </a:solidFill>
                <a:effectLst/>
                <a:latin typeface="Segoe UI" panose="020B0502040204020203" pitchFamily="34" charset="0"/>
                <a:ea typeface="Times New Roman" panose="02020603050405020304" pitchFamily="18" charset="0"/>
              </a:rPr>
              <a:t> This project is aimed at developing an IOT device which can monitor air pollution in real time and log data to a remote server. Remote monitoring was facilitated using classical modes in the past, which has some pitfalls like limited memory, processing speed and complex programming strategies. By using Internet of Things and recording sensor data to a remote server, the limitations of memory in the monitoring devices and manual collection of data from the installed devices can be overcome. The IOT also helps monitoring the data in real time</a:t>
            </a:r>
            <a:endParaRPr lang="en-IN" dirty="0"/>
          </a:p>
        </p:txBody>
      </p:sp>
    </p:spTree>
    <p:extLst>
      <p:ext uri="{BB962C8B-B14F-4D97-AF65-F5344CB8AC3E}">
        <p14:creationId xmlns:p14="http://schemas.microsoft.com/office/powerpoint/2010/main" val="2039993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3650E-9F9D-7E32-D89B-420963B9BF78}"/>
              </a:ext>
            </a:extLst>
          </p:cNvPr>
          <p:cNvSpPr>
            <a:spLocks noGrp="1"/>
          </p:cNvSpPr>
          <p:nvPr>
            <p:ph type="title"/>
          </p:nvPr>
        </p:nvSpPr>
        <p:spPr/>
        <p:txBody>
          <a:bodyPr/>
          <a:lstStyle/>
          <a:p>
            <a:r>
              <a:rPr lang="en-IN" dirty="0"/>
              <a:t>BRIEF DESCRIPTION OF THE PROJECT</a:t>
            </a:r>
          </a:p>
        </p:txBody>
      </p:sp>
      <p:sp>
        <p:nvSpPr>
          <p:cNvPr id="3" name="Content Placeholder 2">
            <a:extLst>
              <a:ext uri="{FF2B5EF4-FFF2-40B4-BE49-F238E27FC236}">
                <a16:creationId xmlns:a16="http://schemas.microsoft.com/office/drawing/2014/main" id="{577F7FB9-E573-FF03-8C98-36DFDEB93289}"/>
              </a:ext>
            </a:extLst>
          </p:cNvPr>
          <p:cNvSpPr>
            <a:spLocks noGrp="1"/>
          </p:cNvSpPr>
          <p:nvPr>
            <p:ph idx="1"/>
          </p:nvPr>
        </p:nvSpPr>
        <p:spPr/>
        <p:txBody>
          <a:bodyPr/>
          <a:lstStyle/>
          <a:p>
            <a:pPr algn="just">
              <a:lnSpc>
                <a:spcPct val="107000"/>
              </a:lnSpc>
              <a:spcAft>
                <a:spcPts val="800"/>
              </a:spcAft>
            </a:pPr>
            <a:r>
              <a:rPr lang="en-IN" sz="1800" i="1" dirty="0">
                <a:solidFill>
                  <a:srgbClr val="313131"/>
                </a:solidFill>
                <a:latin typeface="Segoe UI" panose="020B0502040204020203" pitchFamily="34" charset="0"/>
                <a:ea typeface="Times New Roman" panose="02020603050405020304" pitchFamily="18" charset="0"/>
                <a:cs typeface="Times New Roman" panose="02020603050405020304" pitchFamily="18" charset="0"/>
              </a:rPr>
              <a:t>I</a:t>
            </a:r>
            <a:r>
              <a:rPr lang="en-IN" sz="1800" i="1" dirty="0">
                <a:solidFill>
                  <a:srgbClr val="313131"/>
                </a:solidFill>
                <a:effectLst/>
                <a:latin typeface="Segoe UI" panose="020B0502040204020203" pitchFamily="34" charset="0"/>
                <a:ea typeface="Times New Roman" panose="02020603050405020304" pitchFamily="18" charset="0"/>
                <a:cs typeface="Times New Roman" panose="02020603050405020304" pitchFamily="18" charset="0"/>
              </a:rPr>
              <a:t>n our project, we have tried to build a model that could help in monitoring one of the air pollution.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i="1" dirty="0">
                <a:solidFill>
                  <a:srgbClr val="313131"/>
                </a:solidFill>
                <a:effectLst/>
                <a:latin typeface="Segoe UI" panose="020B0502040204020203" pitchFamily="34" charset="0"/>
                <a:ea typeface="Times New Roman" panose="02020603050405020304" pitchFamily="18" charset="0"/>
                <a:cs typeface="Times New Roman" panose="02020603050405020304" pitchFamily="18" charset="0"/>
              </a:rPr>
              <a:t>The air pollution monitoring device developed in this project is based on Arduino UNO, which connects to the </a:t>
            </a:r>
            <a:r>
              <a:rPr lang="en-IN" sz="1800" i="1" dirty="0" err="1">
                <a:solidFill>
                  <a:srgbClr val="313131"/>
                </a:solidFill>
                <a:effectLst/>
                <a:latin typeface="Segoe UI" panose="020B0502040204020203" pitchFamily="34" charset="0"/>
                <a:ea typeface="Times New Roman" panose="02020603050405020304" pitchFamily="18" charset="0"/>
                <a:cs typeface="Times New Roman" panose="02020603050405020304" pitchFamily="18" charset="0"/>
              </a:rPr>
              <a:t>ThingSpeak</a:t>
            </a:r>
            <a:r>
              <a:rPr lang="en-IN" sz="1800" i="1" dirty="0">
                <a:solidFill>
                  <a:srgbClr val="313131"/>
                </a:solidFill>
                <a:effectLst/>
                <a:latin typeface="Segoe UI" panose="020B0502040204020203" pitchFamily="34" charset="0"/>
                <a:ea typeface="Times New Roman" panose="02020603050405020304" pitchFamily="18" charset="0"/>
                <a:cs typeface="Times New Roman" panose="02020603050405020304" pitchFamily="18" charset="0"/>
              </a:rPr>
              <a:t> Website using the Wi-Fi Module. The sensor used for monitoring air pollution is the MQ-135 gas sensor. We have also integrated a DHT11 Temperature and Humidity Sensor. The sensor data ,is displayed on the serial monitor of the Arduino IDE application interfaced with the monitoring IoT device and plotted using the </a:t>
            </a:r>
            <a:r>
              <a:rPr lang="en-IN" sz="1800" i="1" dirty="0" err="1">
                <a:solidFill>
                  <a:srgbClr val="313131"/>
                </a:solidFill>
                <a:effectLst/>
                <a:latin typeface="Segoe UI" panose="020B0502040204020203" pitchFamily="34" charset="0"/>
                <a:ea typeface="Times New Roman" panose="02020603050405020304" pitchFamily="18" charset="0"/>
                <a:cs typeface="Times New Roman" panose="02020603050405020304" pitchFamily="18" charset="0"/>
              </a:rPr>
              <a:t>ThingSpeak</a:t>
            </a:r>
            <a:r>
              <a:rPr lang="en-IN" sz="1800" i="1" dirty="0">
                <a:solidFill>
                  <a:srgbClr val="313131"/>
                </a:solidFill>
                <a:effectLst/>
                <a:latin typeface="Segoe UI" panose="020B0502040204020203" pitchFamily="34" charset="0"/>
                <a:ea typeface="Times New Roman" panose="02020603050405020304" pitchFamily="18" charset="0"/>
                <a:cs typeface="Times New Roman" panose="02020603050405020304" pitchFamily="18" charset="0"/>
              </a:rPr>
              <a:t> App.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2342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559E-893E-8683-7A43-7ED4281E6261}"/>
              </a:ext>
            </a:extLst>
          </p:cNvPr>
          <p:cNvSpPr>
            <a:spLocks noGrp="1"/>
          </p:cNvSpPr>
          <p:nvPr>
            <p:ph type="title"/>
          </p:nvPr>
        </p:nvSpPr>
        <p:spPr>
          <a:xfrm>
            <a:off x="656221" y="366591"/>
            <a:ext cx="9905998" cy="1529552"/>
          </a:xfrm>
        </p:spPr>
        <p:txBody>
          <a:bodyPr>
            <a:normAutofit/>
          </a:bodyPr>
          <a:lstStyle/>
          <a:p>
            <a:pPr algn="ctr"/>
            <a:r>
              <a:rPr lang="en-IN" sz="4800" dirty="0"/>
              <a:t>WORKING FLOW</a:t>
            </a:r>
          </a:p>
        </p:txBody>
      </p:sp>
      <p:pic>
        <p:nvPicPr>
          <p:cNvPr id="5" name="Content Placeholder 4">
            <a:extLst>
              <a:ext uri="{FF2B5EF4-FFF2-40B4-BE49-F238E27FC236}">
                <a16:creationId xmlns:a16="http://schemas.microsoft.com/office/drawing/2014/main" id="{30EABED3-B449-C7AB-81EE-68AE5207585E}"/>
              </a:ext>
            </a:extLst>
          </p:cNvPr>
          <p:cNvPicPr>
            <a:picLocks noGrp="1" noChangeAspect="1"/>
          </p:cNvPicPr>
          <p:nvPr>
            <p:ph idx="1"/>
          </p:nvPr>
        </p:nvPicPr>
        <p:blipFill>
          <a:blip r:embed="rId2"/>
          <a:stretch>
            <a:fillRect/>
          </a:stretch>
        </p:blipFill>
        <p:spPr>
          <a:xfrm>
            <a:off x="2099387" y="2015838"/>
            <a:ext cx="7483151" cy="4002488"/>
          </a:xfrm>
        </p:spPr>
      </p:pic>
      <p:sp>
        <p:nvSpPr>
          <p:cNvPr id="7" name="Rectangle 6">
            <a:extLst>
              <a:ext uri="{FF2B5EF4-FFF2-40B4-BE49-F238E27FC236}">
                <a16:creationId xmlns:a16="http://schemas.microsoft.com/office/drawing/2014/main" id="{D0A4F2D2-12F6-A187-97C3-138CBE34C719}"/>
              </a:ext>
            </a:extLst>
          </p:cNvPr>
          <p:cNvSpPr/>
          <p:nvPr/>
        </p:nvSpPr>
        <p:spPr>
          <a:xfrm>
            <a:off x="5924939" y="4879910"/>
            <a:ext cx="681135" cy="27991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solidFill>
                  <a:schemeClr val="bg1"/>
                </a:solidFill>
              </a:rPr>
              <a:t>ARDUINO IDE</a:t>
            </a:r>
          </a:p>
        </p:txBody>
      </p:sp>
    </p:spTree>
    <p:extLst>
      <p:ext uri="{BB962C8B-B14F-4D97-AF65-F5344CB8AC3E}">
        <p14:creationId xmlns:p14="http://schemas.microsoft.com/office/powerpoint/2010/main" val="2033381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D48DB-12B2-1557-E07F-26E571C48E96}"/>
              </a:ext>
            </a:extLst>
          </p:cNvPr>
          <p:cNvSpPr>
            <a:spLocks noGrp="1"/>
          </p:cNvSpPr>
          <p:nvPr>
            <p:ph type="title"/>
          </p:nvPr>
        </p:nvSpPr>
        <p:spPr>
          <a:xfrm>
            <a:off x="1240971" y="0"/>
            <a:ext cx="8808064" cy="1285325"/>
          </a:xfrm>
        </p:spPr>
        <p:txBody>
          <a:bodyPr/>
          <a:lstStyle/>
          <a:p>
            <a:r>
              <a:rPr lang="en-IN" dirty="0"/>
              <a:t>Components required:</a:t>
            </a:r>
          </a:p>
        </p:txBody>
      </p:sp>
      <p:sp>
        <p:nvSpPr>
          <p:cNvPr id="3" name="Content Placeholder 2">
            <a:extLst>
              <a:ext uri="{FF2B5EF4-FFF2-40B4-BE49-F238E27FC236}">
                <a16:creationId xmlns:a16="http://schemas.microsoft.com/office/drawing/2014/main" id="{192B877A-4C8A-3ED3-C542-974C2445E064}"/>
              </a:ext>
            </a:extLst>
          </p:cNvPr>
          <p:cNvSpPr>
            <a:spLocks noGrp="1"/>
          </p:cNvSpPr>
          <p:nvPr>
            <p:ph idx="1"/>
          </p:nvPr>
        </p:nvSpPr>
        <p:spPr>
          <a:xfrm>
            <a:off x="1315617" y="949357"/>
            <a:ext cx="9741126" cy="2677886"/>
          </a:xfrm>
        </p:spPr>
        <p:txBody>
          <a:bodyPr>
            <a:normAutofit fontScale="85000" lnSpcReduction="20000"/>
          </a:bodyPr>
          <a:lstStyle/>
          <a:p>
            <a:r>
              <a:rPr lang="en-IN" dirty="0"/>
              <a:t>Arduino UNO</a:t>
            </a:r>
          </a:p>
          <a:p>
            <a:r>
              <a:rPr lang="en-IN" dirty="0" err="1"/>
              <a:t>NodeMCU</a:t>
            </a:r>
            <a:r>
              <a:rPr lang="en-IN" dirty="0"/>
              <a:t> ESP8266 </a:t>
            </a:r>
            <a:r>
              <a:rPr lang="en-IN" dirty="0" err="1"/>
              <a:t>Wifi</a:t>
            </a:r>
            <a:r>
              <a:rPr lang="en-IN" dirty="0"/>
              <a:t>-Module</a:t>
            </a:r>
          </a:p>
          <a:p>
            <a:r>
              <a:rPr lang="en-IN" dirty="0"/>
              <a:t>MQ-135 Gas Sensor</a:t>
            </a:r>
          </a:p>
          <a:p>
            <a:r>
              <a:rPr lang="en-IN" dirty="0"/>
              <a:t>DHT-11 Temperature and Humidity Sensor</a:t>
            </a:r>
          </a:p>
          <a:p>
            <a:r>
              <a:rPr lang="en-IN" dirty="0"/>
              <a:t>Breadboard</a:t>
            </a:r>
          </a:p>
          <a:p>
            <a:r>
              <a:rPr lang="en-IN" dirty="0"/>
              <a:t>Jumper wires</a:t>
            </a:r>
          </a:p>
        </p:txBody>
      </p:sp>
      <p:sp>
        <p:nvSpPr>
          <p:cNvPr id="6" name="Title 1">
            <a:extLst>
              <a:ext uri="{FF2B5EF4-FFF2-40B4-BE49-F238E27FC236}">
                <a16:creationId xmlns:a16="http://schemas.microsoft.com/office/drawing/2014/main" id="{7EBFAFF3-91D6-87F9-7C1C-2BF2A4EAACB7}"/>
              </a:ext>
            </a:extLst>
          </p:cNvPr>
          <p:cNvSpPr txBox="1">
            <a:spLocks/>
          </p:cNvSpPr>
          <p:nvPr/>
        </p:nvSpPr>
        <p:spPr>
          <a:xfrm>
            <a:off x="1225437" y="3650570"/>
            <a:ext cx="8808064" cy="1285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applications used:</a:t>
            </a:r>
          </a:p>
        </p:txBody>
      </p:sp>
      <p:sp>
        <p:nvSpPr>
          <p:cNvPr id="7" name="Content Placeholder 2">
            <a:extLst>
              <a:ext uri="{FF2B5EF4-FFF2-40B4-BE49-F238E27FC236}">
                <a16:creationId xmlns:a16="http://schemas.microsoft.com/office/drawing/2014/main" id="{D2BB7325-8431-F23A-CF2D-ACFF89117D78}"/>
              </a:ext>
            </a:extLst>
          </p:cNvPr>
          <p:cNvSpPr txBox="1">
            <a:spLocks/>
          </p:cNvSpPr>
          <p:nvPr/>
        </p:nvSpPr>
        <p:spPr>
          <a:xfrm>
            <a:off x="1225437" y="4576600"/>
            <a:ext cx="9741126" cy="267788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dirty="0"/>
              <a:t>Arduino IDE</a:t>
            </a:r>
          </a:p>
          <a:p>
            <a:r>
              <a:rPr lang="en-IN" dirty="0" err="1"/>
              <a:t>ThingSpeak</a:t>
            </a:r>
            <a:r>
              <a:rPr lang="en-IN" dirty="0"/>
              <a:t> Website</a:t>
            </a:r>
          </a:p>
          <a:p>
            <a:r>
              <a:rPr lang="en-IN" dirty="0"/>
              <a:t>Mobile App to plot the data</a:t>
            </a:r>
          </a:p>
        </p:txBody>
      </p:sp>
      <p:pic>
        <p:nvPicPr>
          <p:cNvPr id="8" name="Picture 7">
            <a:extLst>
              <a:ext uri="{FF2B5EF4-FFF2-40B4-BE49-F238E27FC236}">
                <a16:creationId xmlns:a16="http://schemas.microsoft.com/office/drawing/2014/main" id="{B1DC903F-DCF8-870C-BE18-1C9D6508B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1309" y="4165704"/>
            <a:ext cx="2769485" cy="755314"/>
          </a:xfrm>
          <a:prstGeom prst="rect">
            <a:avLst/>
          </a:prstGeom>
        </p:spPr>
      </p:pic>
      <p:pic>
        <p:nvPicPr>
          <p:cNvPr id="9" name="Picture 8">
            <a:extLst>
              <a:ext uri="{FF2B5EF4-FFF2-40B4-BE49-F238E27FC236}">
                <a16:creationId xmlns:a16="http://schemas.microsoft.com/office/drawing/2014/main" id="{DAE33A7E-EBB2-5DBE-C103-EC7AA2D474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1309" y="5115061"/>
            <a:ext cx="2769485" cy="818516"/>
          </a:xfrm>
          <a:prstGeom prst="rect">
            <a:avLst/>
          </a:prstGeom>
        </p:spPr>
      </p:pic>
      <p:pic>
        <p:nvPicPr>
          <p:cNvPr id="10" name="Picture 9">
            <a:extLst>
              <a:ext uri="{FF2B5EF4-FFF2-40B4-BE49-F238E27FC236}">
                <a16:creationId xmlns:a16="http://schemas.microsoft.com/office/drawing/2014/main" id="{7F4D946F-E9D4-781F-90F5-C4CB43E5FD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4283690"/>
            <a:ext cx="1702769" cy="1554308"/>
          </a:xfrm>
          <a:prstGeom prst="rect">
            <a:avLst/>
          </a:prstGeom>
        </p:spPr>
      </p:pic>
    </p:spTree>
    <p:extLst>
      <p:ext uri="{BB962C8B-B14F-4D97-AF65-F5344CB8AC3E}">
        <p14:creationId xmlns:p14="http://schemas.microsoft.com/office/powerpoint/2010/main" val="2581165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5411EC-C9BB-F6E7-708C-541B87AA22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819" y="193591"/>
            <a:ext cx="3368852" cy="2241699"/>
          </a:xfrm>
          <a:prstGeom prst="rect">
            <a:avLst/>
          </a:prstGeom>
        </p:spPr>
      </p:pic>
      <p:pic>
        <p:nvPicPr>
          <p:cNvPr id="4" name="Picture 3">
            <a:extLst>
              <a:ext uri="{FF2B5EF4-FFF2-40B4-BE49-F238E27FC236}">
                <a16:creationId xmlns:a16="http://schemas.microsoft.com/office/drawing/2014/main" id="{77BD80E2-DDA0-AD41-1A0A-2A13819E72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31" y="193591"/>
            <a:ext cx="3222204" cy="2492484"/>
          </a:xfrm>
          <a:prstGeom prst="rect">
            <a:avLst/>
          </a:prstGeom>
        </p:spPr>
      </p:pic>
      <p:pic>
        <p:nvPicPr>
          <p:cNvPr id="5" name="Picture 4">
            <a:extLst>
              <a:ext uri="{FF2B5EF4-FFF2-40B4-BE49-F238E27FC236}">
                <a16:creationId xmlns:a16="http://schemas.microsoft.com/office/drawing/2014/main" id="{E6A659FF-731B-4680-3F64-8078B10E25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04378" y="3525070"/>
            <a:ext cx="3459145" cy="2492483"/>
          </a:xfrm>
          <a:prstGeom prst="rect">
            <a:avLst/>
          </a:prstGeom>
        </p:spPr>
      </p:pic>
      <p:sp>
        <p:nvSpPr>
          <p:cNvPr id="8" name="TextBox 7">
            <a:extLst>
              <a:ext uri="{FF2B5EF4-FFF2-40B4-BE49-F238E27FC236}">
                <a16:creationId xmlns:a16="http://schemas.microsoft.com/office/drawing/2014/main" id="{B95D9126-9ADB-B892-D5D4-9AECEF2B70D0}"/>
              </a:ext>
            </a:extLst>
          </p:cNvPr>
          <p:cNvSpPr txBox="1"/>
          <p:nvPr/>
        </p:nvSpPr>
        <p:spPr>
          <a:xfrm>
            <a:off x="1305819" y="2501409"/>
            <a:ext cx="6106884" cy="369332"/>
          </a:xfrm>
          <a:prstGeom prst="rect">
            <a:avLst/>
          </a:prstGeom>
          <a:noFill/>
        </p:spPr>
        <p:txBody>
          <a:bodyPr wrap="square">
            <a:spAutoFit/>
          </a:bodyPr>
          <a:lstStyle/>
          <a:p>
            <a:r>
              <a:rPr lang="en-IN" dirty="0" err="1"/>
              <a:t>NodeMCU</a:t>
            </a:r>
            <a:r>
              <a:rPr lang="en-IN" dirty="0"/>
              <a:t> ESP8266 </a:t>
            </a:r>
            <a:r>
              <a:rPr lang="en-IN" dirty="0" err="1"/>
              <a:t>Wifi</a:t>
            </a:r>
            <a:r>
              <a:rPr lang="en-IN" dirty="0"/>
              <a:t>-Module</a:t>
            </a:r>
          </a:p>
        </p:txBody>
      </p:sp>
      <p:sp>
        <p:nvSpPr>
          <p:cNvPr id="10" name="TextBox 9">
            <a:extLst>
              <a:ext uri="{FF2B5EF4-FFF2-40B4-BE49-F238E27FC236}">
                <a16:creationId xmlns:a16="http://schemas.microsoft.com/office/drawing/2014/main" id="{60A77BE3-BAA0-C0B7-EEEF-1C6897C01E73}"/>
              </a:ext>
            </a:extLst>
          </p:cNvPr>
          <p:cNvSpPr txBox="1"/>
          <p:nvPr/>
        </p:nvSpPr>
        <p:spPr>
          <a:xfrm>
            <a:off x="8222602" y="2736240"/>
            <a:ext cx="6106884" cy="369332"/>
          </a:xfrm>
          <a:prstGeom prst="rect">
            <a:avLst/>
          </a:prstGeom>
          <a:noFill/>
        </p:spPr>
        <p:txBody>
          <a:bodyPr wrap="square">
            <a:spAutoFit/>
          </a:bodyPr>
          <a:lstStyle/>
          <a:p>
            <a:r>
              <a:rPr lang="en-IN" dirty="0"/>
              <a:t>MQ-135 Gas Sensor</a:t>
            </a:r>
          </a:p>
        </p:txBody>
      </p:sp>
      <p:sp>
        <p:nvSpPr>
          <p:cNvPr id="12" name="TextBox 11">
            <a:extLst>
              <a:ext uri="{FF2B5EF4-FFF2-40B4-BE49-F238E27FC236}">
                <a16:creationId xmlns:a16="http://schemas.microsoft.com/office/drawing/2014/main" id="{B5169AFC-A218-9333-62D0-79F00262C1B1}"/>
              </a:ext>
            </a:extLst>
          </p:cNvPr>
          <p:cNvSpPr txBox="1"/>
          <p:nvPr/>
        </p:nvSpPr>
        <p:spPr>
          <a:xfrm>
            <a:off x="3929711" y="6017553"/>
            <a:ext cx="7175240" cy="369332"/>
          </a:xfrm>
          <a:prstGeom prst="rect">
            <a:avLst/>
          </a:prstGeom>
          <a:noFill/>
        </p:spPr>
        <p:txBody>
          <a:bodyPr wrap="square">
            <a:spAutoFit/>
          </a:bodyPr>
          <a:lstStyle/>
          <a:p>
            <a:r>
              <a:rPr lang="en-IN" dirty="0"/>
              <a:t>DHT-11 Temperature and Humidity Sensor</a:t>
            </a:r>
          </a:p>
        </p:txBody>
      </p:sp>
    </p:spTree>
    <p:extLst>
      <p:ext uri="{BB962C8B-B14F-4D97-AF65-F5344CB8AC3E}">
        <p14:creationId xmlns:p14="http://schemas.microsoft.com/office/powerpoint/2010/main" val="154047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C894B-5F65-AA45-00DB-DF0E221E88CF}"/>
              </a:ext>
            </a:extLst>
          </p:cNvPr>
          <p:cNvSpPr>
            <a:spLocks noGrp="1"/>
          </p:cNvSpPr>
          <p:nvPr>
            <p:ph type="title"/>
          </p:nvPr>
        </p:nvSpPr>
        <p:spPr>
          <a:xfrm>
            <a:off x="665552" y="327515"/>
            <a:ext cx="9905998" cy="1478570"/>
          </a:xfrm>
        </p:spPr>
        <p:txBody>
          <a:bodyPr/>
          <a:lstStyle/>
          <a:p>
            <a:pPr algn="ctr"/>
            <a:r>
              <a:rPr lang="en-IN" dirty="0"/>
              <a:t>Picture of actual circuit</a:t>
            </a:r>
          </a:p>
        </p:txBody>
      </p:sp>
      <p:pic>
        <p:nvPicPr>
          <p:cNvPr id="4" name="Content Placeholder 3">
            <a:extLst>
              <a:ext uri="{FF2B5EF4-FFF2-40B4-BE49-F238E27FC236}">
                <a16:creationId xmlns:a16="http://schemas.microsoft.com/office/drawing/2014/main" id="{B7BDC563-F881-747D-58AF-6847CEBB26B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06286" y="2010106"/>
            <a:ext cx="8988527" cy="3781094"/>
          </a:xfrm>
          <a:prstGeom prst="rect">
            <a:avLst/>
          </a:prstGeom>
        </p:spPr>
      </p:pic>
    </p:spTree>
    <p:extLst>
      <p:ext uri="{BB962C8B-B14F-4D97-AF65-F5344CB8AC3E}">
        <p14:creationId xmlns:p14="http://schemas.microsoft.com/office/powerpoint/2010/main" val="1293141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521FA-F23B-D50B-D9C1-E22D8EDFB600}"/>
              </a:ext>
            </a:extLst>
          </p:cNvPr>
          <p:cNvSpPr>
            <a:spLocks noGrp="1"/>
          </p:cNvSpPr>
          <p:nvPr>
            <p:ph type="title"/>
          </p:nvPr>
        </p:nvSpPr>
        <p:spPr>
          <a:xfrm>
            <a:off x="3595364" y="207971"/>
            <a:ext cx="9905998" cy="1478570"/>
          </a:xfrm>
        </p:spPr>
        <p:txBody>
          <a:bodyPr/>
          <a:lstStyle/>
          <a:p>
            <a:r>
              <a:rPr lang="en-IN" dirty="0"/>
              <a:t>CIRCUIT DIAGRAM</a:t>
            </a:r>
          </a:p>
        </p:txBody>
      </p:sp>
      <p:pic>
        <p:nvPicPr>
          <p:cNvPr id="4" name="Content Placeholder 3">
            <a:extLst>
              <a:ext uri="{FF2B5EF4-FFF2-40B4-BE49-F238E27FC236}">
                <a16:creationId xmlns:a16="http://schemas.microsoft.com/office/drawing/2014/main" id="{15297FC6-42F8-7BED-F46E-830085983B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6626" y="1537251"/>
            <a:ext cx="4977601" cy="4780599"/>
          </a:xfrm>
          <a:prstGeom prst="rect">
            <a:avLst/>
          </a:prstGeom>
        </p:spPr>
      </p:pic>
    </p:spTree>
    <p:extLst>
      <p:ext uri="{BB962C8B-B14F-4D97-AF65-F5344CB8AC3E}">
        <p14:creationId xmlns:p14="http://schemas.microsoft.com/office/powerpoint/2010/main" val="3012669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04F07-9555-E107-1BC2-F28522DBE4D3}"/>
              </a:ext>
            </a:extLst>
          </p:cNvPr>
          <p:cNvSpPr>
            <a:spLocks noGrp="1"/>
          </p:cNvSpPr>
          <p:nvPr>
            <p:ph type="title"/>
          </p:nvPr>
        </p:nvSpPr>
        <p:spPr>
          <a:xfrm>
            <a:off x="3026197" y="385253"/>
            <a:ext cx="9905998" cy="1478570"/>
          </a:xfrm>
        </p:spPr>
        <p:txBody>
          <a:bodyPr/>
          <a:lstStyle/>
          <a:p>
            <a:r>
              <a:rPr lang="en-IN" dirty="0"/>
              <a:t>Connection description</a:t>
            </a:r>
          </a:p>
        </p:txBody>
      </p:sp>
      <p:sp>
        <p:nvSpPr>
          <p:cNvPr id="3" name="Content Placeholder 2">
            <a:extLst>
              <a:ext uri="{FF2B5EF4-FFF2-40B4-BE49-F238E27FC236}">
                <a16:creationId xmlns:a16="http://schemas.microsoft.com/office/drawing/2014/main" id="{7522F404-968D-39EB-67F6-D8602FF7A4C9}"/>
              </a:ext>
            </a:extLst>
          </p:cNvPr>
          <p:cNvSpPr>
            <a:spLocks noGrp="1"/>
          </p:cNvSpPr>
          <p:nvPr>
            <p:ph idx="1"/>
          </p:nvPr>
        </p:nvSpPr>
        <p:spPr>
          <a:xfrm>
            <a:off x="1412000" y="2333463"/>
            <a:ext cx="2824098" cy="3541714"/>
          </a:xfrm>
        </p:spPr>
        <p:txBody>
          <a:bodyPr/>
          <a:lstStyle/>
          <a:p>
            <a:pPr marL="0" lvl="0" indent="0">
              <a:lnSpc>
                <a:spcPct val="107000"/>
              </a:lnSpc>
              <a:spcAft>
                <a:spcPts val="800"/>
              </a:spcAft>
              <a:buNone/>
            </a:pPr>
            <a:r>
              <a:rPr lang="en-IN" sz="1800" b="1" dirty="0" err="1">
                <a:effectLst/>
                <a:latin typeface="Segoe UI" panose="020B0502040204020203" pitchFamily="34" charset="0"/>
                <a:ea typeface="Calibri" panose="020F0502020204030204" pitchFamily="34" charset="0"/>
                <a:cs typeface="Times New Roman" panose="02020603050405020304" pitchFamily="18" charset="0"/>
              </a:rPr>
              <a:t>NodeMCU</a:t>
            </a:r>
            <a:r>
              <a:rPr lang="en-IN" sz="1800" b="1" dirty="0">
                <a:effectLst/>
                <a:latin typeface="Segoe UI" panose="020B0502040204020203" pitchFamily="34" charset="0"/>
                <a:ea typeface="Calibri" panose="020F0502020204030204" pitchFamily="34" charset="0"/>
                <a:cs typeface="Times New Roman" panose="02020603050405020304" pitchFamily="18" charset="0"/>
              </a:rPr>
              <a:t> Esp8266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Segoe UI" panose="020B0502040204020203" pitchFamily="34" charset="0"/>
                <a:ea typeface="Calibri" panose="020F0502020204030204" pitchFamily="34" charset="0"/>
                <a:cs typeface="Times New Roman" panose="02020603050405020304" pitchFamily="18" charset="0"/>
              </a:rPr>
              <a:t>TX - 10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Segoe UI" panose="020B0502040204020203" pitchFamily="34" charset="0"/>
                <a:ea typeface="Calibri" panose="020F0502020204030204" pitchFamily="34" charset="0"/>
                <a:cs typeface="Times New Roman" panose="02020603050405020304" pitchFamily="18" charset="0"/>
              </a:rPr>
              <a:t>RX - 11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Segoe UI" panose="020B0502040204020203" pitchFamily="34" charset="0"/>
                <a:ea typeface="Calibri" panose="020F0502020204030204" pitchFamily="34" charset="0"/>
                <a:cs typeface="Times New Roman" panose="02020603050405020304" pitchFamily="18" charset="0"/>
              </a:rPr>
              <a:t>Vin - 5v</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err="1">
                <a:effectLst/>
                <a:latin typeface="Segoe UI" panose="020B0502040204020203" pitchFamily="34" charset="0"/>
                <a:ea typeface="Calibri" panose="020F0502020204030204" pitchFamily="34" charset="0"/>
                <a:cs typeface="Times New Roman" panose="02020603050405020304" pitchFamily="18" charset="0"/>
              </a:rPr>
              <a:t>Gnd</a:t>
            </a:r>
            <a:r>
              <a:rPr lang="en-IN" sz="1800" dirty="0">
                <a:effectLst/>
                <a:latin typeface="Segoe UI" panose="020B0502040204020203" pitchFamily="34" charset="0"/>
                <a:ea typeface="Calibri" panose="020F0502020204030204" pitchFamily="34" charset="0"/>
                <a:cs typeface="Times New Roman" panose="02020603050405020304" pitchFamily="18" charset="0"/>
              </a:rPr>
              <a:t> - </a:t>
            </a:r>
            <a:r>
              <a:rPr lang="en-IN" sz="1800" dirty="0" err="1">
                <a:effectLst/>
                <a:latin typeface="Segoe UI" panose="020B0502040204020203" pitchFamily="34" charset="0"/>
                <a:ea typeface="Calibri" panose="020F0502020204030204" pitchFamily="34" charset="0"/>
                <a:cs typeface="Times New Roman" panose="02020603050405020304" pitchFamily="18" charset="0"/>
              </a:rPr>
              <a:t>gnd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Content Placeholder 2">
            <a:extLst>
              <a:ext uri="{FF2B5EF4-FFF2-40B4-BE49-F238E27FC236}">
                <a16:creationId xmlns:a16="http://schemas.microsoft.com/office/drawing/2014/main" id="{7274D1DF-144E-CE61-ADB9-8D02BB2DA641}"/>
              </a:ext>
            </a:extLst>
          </p:cNvPr>
          <p:cNvSpPr txBox="1">
            <a:spLocks/>
          </p:cNvSpPr>
          <p:nvPr/>
        </p:nvSpPr>
        <p:spPr>
          <a:xfrm>
            <a:off x="4833192" y="2333463"/>
            <a:ext cx="2640628" cy="2593100"/>
          </a:xfrm>
          <a:prstGeom prst="rect">
            <a:avLst/>
          </a:prstGeom>
          <a:ln w="19050">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lvl="0" indent="0">
              <a:lnSpc>
                <a:spcPct val="107000"/>
              </a:lnSpc>
              <a:spcAft>
                <a:spcPts val="800"/>
              </a:spcAft>
              <a:buNone/>
            </a:pPr>
            <a:r>
              <a:rPr lang="en-IN" sz="1800" b="1" dirty="0">
                <a:effectLst/>
                <a:latin typeface="Segoe UI" panose="020B0502040204020203" pitchFamily="34" charset="0"/>
                <a:ea typeface="Calibri" panose="020F0502020204030204" pitchFamily="34" charset="0"/>
                <a:cs typeface="Times New Roman" panose="02020603050405020304" pitchFamily="18" charset="0"/>
              </a:rPr>
              <a:t>       DHT11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err="1">
                <a:effectLst/>
                <a:latin typeface="Segoe UI" panose="020B0502040204020203" pitchFamily="34" charset="0"/>
                <a:ea typeface="Calibri" panose="020F0502020204030204" pitchFamily="34" charset="0"/>
                <a:cs typeface="Times New Roman" panose="02020603050405020304" pitchFamily="18" charset="0"/>
              </a:rPr>
              <a:t>Vcc</a:t>
            </a:r>
            <a:r>
              <a:rPr lang="en-IN" sz="1800" dirty="0">
                <a:effectLst/>
                <a:latin typeface="Segoe UI" panose="020B0502040204020203" pitchFamily="34" charset="0"/>
                <a:ea typeface="Calibri" panose="020F0502020204030204" pitchFamily="34" charset="0"/>
                <a:cs typeface="Times New Roman" panose="02020603050405020304" pitchFamily="18" charset="0"/>
              </a:rPr>
              <a:t> - 3.3v</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Segoe UI" panose="020B0502040204020203" pitchFamily="34" charset="0"/>
                <a:ea typeface="Calibri" panose="020F0502020204030204" pitchFamily="34" charset="0"/>
                <a:cs typeface="Times New Roman" panose="02020603050405020304" pitchFamily="18" charset="0"/>
              </a:rPr>
              <a:t>Data - 2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err="1">
                <a:effectLst/>
                <a:latin typeface="Segoe UI" panose="020B0502040204020203" pitchFamily="34" charset="0"/>
                <a:ea typeface="Calibri" panose="020F0502020204030204" pitchFamily="34" charset="0"/>
                <a:cs typeface="Times New Roman" panose="02020603050405020304" pitchFamily="18" charset="0"/>
              </a:rPr>
              <a:t>Gnd</a:t>
            </a:r>
            <a:r>
              <a:rPr lang="en-IN" sz="1800" dirty="0">
                <a:effectLst/>
                <a:latin typeface="Segoe UI" panose="020B0502040204020203" pitchFamily="34" charset="0"/>
                <a:ea typeface="Calibri" panose="020F0502020204030204" pitchFamily="34" charset="0"/>
                <a:cs typeface="Times New Roman" panose="02020603050405020304" pitchFamily="18" charset="0"/>
              </a:rPr>
              <a:t> - </a:t>
            </a:r>
            <a:r>
              <a:rPr lang="en-IN" sz="1800" dirty="0" err="1">
                <a:effectLst/>
                <a:latin typeface="Segoe UI" panose="020B0502040204020203" pitchFamily="34" charset="0"/>
                <a:ea typeface="Calibri" panose="020F0502020204030204" pitchFamily="34" charset="0"/>
                <a:cs typeface="Times New Roman" panose="02020603050405020304" pitchFamily="18" charset="0"/>
              </a:rPr>
              <a:t>gnd</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5" name="Content Placeholder 2">
            <a:extLst>
              <a:ext uri="{FF2B5EF4-FFF2-40B4-BE49-F238E27FC236}">
                <a16:creationId xmlns:a16="http://schemas.microsoft.com/office/drawing/2014/main" id="{ABC49E04-5987-8959-215F-1EC1F3335D1B}"/>
              </a:ext>
            </a:extLst>
          </p:cNvPr>
          <p:cNvSpPr txBox="1">
            <a:spLocks/>
          </p:cNvSpPr>
          <p:nvPr/>
        </p:nvSpPr>
        <p:spPr>
          <a:xfrm>
            <a:off x="8366350" y="2333463"/>
            <a:ext cx="2556687" cy="2593100"/>
          </a:xfrm>
          <a:prstGeom prst="rect">
            <a:avLst/>
          </a:prstGeom>
          <a:ln w="19050">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lvl="0" indent="0">
              <a:lnSpc>
                <a:spcPct val="107000"/>
              </a:lnSpc>
              <a:spcAft>
                <a:spcPts val="800"/>
              </a:spcAft>
              <a:buNone/>
            </a:pPr>
            <a:r>
              <a:rPr lang="en-IN" sz="1800" b="1" dirty="0">
                <a:effectLst/>
                <a:latin typeface="Segoe UI" panose="020B0502040204020203" pitchFamily="34" charset="0"/>
                <a:ea typeface="Calibri" panose="020F0502020204030204" pitchFamily="34" charset="0"/>
                <a:cs typeface="Times New Roman" panose="02020603050405020304" pitchFamily="18" charset="0"/>
              </a:rPr>
              <a:t>     MQ135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Segoe UI" panose="020B0502040204020203" pitchFamily="34" charset="0"/>
                <a:ea typeface="Calibri" panose="020F0502020204030204" pitchFamily="34" charset="0"/>
                <a:cs typeface="Times New Roman" panose="02020603050405020304" pitchFamily="18" charset="0"/>
              </a:rPr>
              <a:t>A0 - A0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err="1">
                <a:effectLst/>
                <a:latin typeface="Segoe UI" panose="020B0502040204020203" pitchFamily="34" charset="0"/>
                <a:ea typeface="Calibri" panose="020F0502020204030204" pitchFamily="34" charset="0"/>
                <a:cs typeface="Times New Roman" panose="02020603050405020304" pitchFamily="18" charset="0"/>
              </a:rPr>
              <a:t>Vcc</a:t>
            </a:r>
            <a:r>
              <a:rPr lang="en-IN" sz="1800" dirty="0">
                <a:effectLst/>
                <a:latin typeface="Segoe UI" panose="020B0502040204020203" pitchFamily="34" charset="0"/>
                <a:ea typeface="Calibri" panose="020F0502020204030204" pitchFamily="34" charset="0"/>
                <a:cs typeface="Times New Roman" panose="02020603050405020304" pitchFamily="18" charset="0"/>
              </a:rPr>
              <a:t> - 3.3v</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err="1">
                <a:effectLst/>
                <a:latin typeface="Segoe UI" panose="020B0502040204020203" pitchFamily="34" charset="0"/>
                <a:ea typeface="Calibri" panose="020F0502020204030204" pitchFamily="34" charset="0"/>
                <a:cs typeface="Times New Roman" panose="02020603050405020304" pitchFamily="18" charset="0"/>
              </a:rPr>
              <a:t>Gnd</a:t>
            </a:r>
            <a:r>
              <a:rPr lang="en-IN" sz="1800" dirty="0">
                <a:effectLst/>
                <a:latin typeface="Segoe UI" panose="020B0502040204020203" pitchFamily="34" charset="0"/>
                <a:ea typeface="Calibri" panose="020F0502020204030204" pitchFamily="34" charset="0"/>
                <a:cs typeface="Times New Roman" panose="02020603050405020304" pitchFamily="18" charset="0"/>
              </a:rPr>
              <a:t> – </a:t>
            </a:r>
            <a:r>
              <a:rPr lang="en-IN" sz="1800" dirty="0" err="1">
                <a:effectLst/>
                <a:latin typeface="Segoe UI" panose="020B0502040204020203" pitchFamily="34" charset="0"/>
                <a:ea typeface="Calibri" panose="020F0502020204030204" pitchFamily="34" charset="0"/>
                <a:cs typeface="Times New Roman" panose="02020603050405020304" pitchFamily="18" charset="0"/>
              </a:rPr>
              <a:t>gnd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5A1C6382-D01B-7F5B-3971-B7DCB0349826}"/>
              </a:ext>
            </a:extLst>
          </p:cNvPr>
          <p:cNvSpPr txBox="1"/>
          <p:nvPr/>
        </p:nvSpPr>
        <p:spPr>
          <a:xfrm>
            <a:off x="1268963" y="2333463"/>
            <a:ext cx="2500604" cy="2593100"/>
          </a:xfrm>
          <a:prstGeom prst="rect">
            <a:avLst/>
          </a:prstGeom>
          <a:noFill/>
          <a:ln w="19050">
            <a:solidFill>
              <a:schemeClr val="bg1"/>
            </a:solidFill>
          </a:ln>
        </p:spPr>
        <p:txBody>
          <a:bodyPr wrap="square" rtlCol="0">
            <a:spAutoFit/>
          </a:bodyPr>
          <a:lstStyle/>
          <a:p>
            <a:endParaRPr lang="en-IN" dirty="0"/>
          </a:p>
        </p:txBody>
      </p:sp>
    </p:spTree>
    <p:extLst>
      <p:ext uri="{BB962C8B-B14F-4D97-AF65-F5344CB8AC3E}">
        <p14:creationId xmlns:p14="http://schemas.microsoft.com/office/powerpoint/2010/main" val="30338510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88</TotalTime>
  <Words>375</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Segoe UI</vt:lpstr>
      <vt:lpstr>Tw Cen MT</vt:lpstr>
      <vt:lpstr>Circuit</vt:lpstr>
      <vt:lpstr>  Arduino mini-project topic: SENSOR STATION: MEASURING AIR QUALITY INDEX</vt:lpstr>
      <vt:lpstr>ABOUT PROJECT</vt:lpstr>
      <vt:lpstr>BRIEF DESCRIPTION OF THE PROJECT</vt:lpstr>
      <vt:lpstr>WORKING FLOW</vt:lpstr>
      <vt:lpstr>Components required:</vt:lpstr>
      <vt:lpstr>PowerPoint Presentation</vt:lpstr>
      <vt:lpstr>Picture of actual circuit</vt:lpstr>
      <vt:lpstr>CIRCUIT DIAGRAM</vt:lpstr>
      <vt:lpstr>Connection description</vt:lpstr>
      <vt:lpstr>Test data set:</vt:lpstr>
      <vt:lpstr>Plots obtained for the test data on thingspeak website</vt:lpstr>
      <vt:lpstr>PowerPoint Presentation</vt:lpstr>
      <vt:lpstr>Mobile App view of the plots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mini-project topic: SENSOR STATION: MEASURING AIR QUALITY INDEX</dc:title>
  <dc:creator>Dell PC</dc:creator>
  <cp:lastModifiedBy>Dell PC</cp:lastModifiedBy>
  <cp:revision>3</cp:revision>
  <dcterms:created xsi:type="dcterms:W3CDTF">2022-12-02T17:00:21Z</dcterms:created>
  <dcterms:modified xsi:type="dcterms:W3CDTF">2022-12-02T18:28:55Z</dcterms:modified>
</cp:coreProperties>
</file>