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ontserrat-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451a899635bd1b5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51a899635bd1b5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416bc7ea1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416bc7ea1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416bc7ea1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416bc7ea1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416bc7ea1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416bc7ea1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416bc7ea1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416bc7ea1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416bc7ea1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416bc7ea1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416bc7ea1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416bc7ea1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416bc7ea1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416bc7ea1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416bc7ea1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416bc7ea1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2e466099e_0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2e466099e_0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2e466099e_0_3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2e466099e_0_3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2e466099e_0_3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2e466099e_0_3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2e466099e_0_3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2e466099e_0_3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2e466099e_0_3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22e466099e_0_3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2e466099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22e466099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416bc7ea1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416bc7ea1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416bc7ea1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416bc7ea1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588275"/>
            <a:ext cx="5017500" cy="1578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highlight>
                  <a:schemeClr val="dk1"/>
                </a:highlight>
              </a:rPr>
              <a:t>GAME DEVELOPED</a:t>
            </a:r>
            <a:endParaRPr b="1" u="sng">
              <a:highlight>
                <a:schemeClr val="dk1"/>
              </a:highlight>
            </a:endParaRPr>
          </a:p>
          <a:p>
            <a:pPr indent="0" lvl="0" marL="0" rtl="0" algn="l">
              <a:spcBef>
                <a:spcPts val="0"/>
              </a:spcBef>
              <a:spcAft>
                <a:spcPts val="0"/>
              </a:spcAft>
              <a:buNone/>
            </a:pPr>
            <a:r>
              <a:rPr b="1" lang="en" u="sng">
                <a:highlight>
                  <a:schemeClr val="dk1"/>
                </a:highlight>
              </a:rPr>
              <a:t>BY PYTHON</a:t>
            </a:r>
            <a:endParaRPr b="1" u="sng">
              <a:highlight>
                <a:schemeClr val="dk1"/>
              </a:highlight>
            </a:endParaRPr>
          </a:p>
        </p:txBody>
      </p:sp>
      <p:sp>
        <p:nvSpPr>
          <p:cNvPr id="135" name="Google Shape;135;p13"/>
          <p:cNvSpPr txBox="1"/>
          <p:nvPr>
            <p:ph idx="1" type="subTitle"/>
          </p:nvPr>
        </p:nvSpPr>
        <p:spPr>
          <a:xfrm>
            <a:off x="3537150" y="2571750"/>
            <a:ext cx="3393600" cy="24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u="sng"/>
              <a:t>GROUP -3</a:t>
            </a:r>
            <a:endParaRPr b="1" sz="2300" u="sng"/>
          </a:p>
          <a:p>
            <a:pPr indent="0" lvl="0" marL="0" rtl="0" algn="l">
              <a:spcBef>
                <a:spcPts val="0"/>
              </a:spcBef>
              <a:spcAft>
                <a:spcPts val="0"/>
              </a:spcAft>
              <a:buNone/>
            </a:pPr>
            <a:r>
              <a:t/>
            </a:r>
            <a:endParaRPr b="1" sz="2300"/>
          </a:p>
          <a:p>
            <a:pPr indent="0" lvl="0" marL="0" rtl="0" algn="l">
              <a:spcBef>
                <a:spcPts val="0"/>
              </a:spcBef>
              <a:spcAft>
                <a:spcPts val="0"/>
              </a:spcAft>
              <a:buNone/>
            </a:pPr>
            <a:r>
              <a:rPr i="1" lang="en" sz="2300">
                <a:highlight>
                  <a:schemeClr val="dk1"/>
                </a:highlight>
              </a:rPr>
              <a:t>Ishanjit Nandi</a:t>
            </a:r>
            <a:endParaRPr i="1" sz="2300">
              <a:highlight>
                <a:schemeClr val="dk1"/>
              </a:highlight>
            </a:endParaRPr>
          </a:p>
          <a:p>
            <a:pPr indent="0" lvl="0" marL="0" rtl="0" algn="l">
              <a:spcBef>
                <a:spcPts val="0"/>
              </a:spcBef>
              <a:spcAft>
                <a:spcPts val="0"/>
              </a:spcAft>
              <a:buNone/>
            </a:pPr>
            <a:r>
              <a:rPr i="1" lang="en" sz="2300">
                <a:highlight>
                  <a:schemeClr val="dk1"/>
                </a:highlight>
              </a:rPr>
              <a:t>Pritam Paul</a:t>
            </a:r>
            <a:endParaRPr i="1" sz="2300">
              <a:highlight>
                <a:schemeClr val="dk1"/>
              </a:highlight>
            </a:endParaRPr>
          </a:p>
          <a:p>
            <a:pPr indent="0" lvl="0" marL="0" rtl="0" algn="l">
              <a:spcBef>
                <a:spcPts val="0"/>
              </a:spcBef>
              <a:spcAft>
                <a:spcPts val="0"/>
              </a:spcAft>
              <a:buNone/>
            </a:pPr>
            <a:r>
              <a:rPr i="1" lang="en" sz="2300">
                <a:highlight>
                  <a:schemeClr val="dk1"/>
                </a:highlight>
              </a:rPr>
              <a:t>Rishikesh prasad</a:t>
            </a:r>
            <a:endParaRPr i="1" sz="2300">
              <a:highlight>
                <a:schemeClr val="dk1"/>
              </a:highlight>
            </a:endParaRPr>
          </a:p>
          <a:p>
            <a:pPr indent="0" lvl="0" marL="0" rtl="0" algn="l">
              <a:spcBef>
                <a:spcPts val="0"/>
              </a:spcBef>
              <a:spcAft>
                <a:spcPts val="0"/>
              </a:spcAft>
              <a:buNone/>
            </a:pPr>
            <a:r>
              <a:rPr i="1" lang="en" sz="2300">
                <a:highlight>
                  <a:schemeClr val="dk1"/>
                </a:highlight>
              </a:rPr>
              <a:t>Aparupa Mukherjee</a:t>
            </a:r>
            <a:endParaRPr i="1" sz="2300">
              <a:highlight>
                <a:schemeClr val="dk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588325" y="251549"/>
            <a:ext cx="4587000" cy="981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3500" u="sng">
                <a:latin typeface="Arial"/>
                <a:ea typeface="Arial"/>
                <a:cs typeface="Arial"/>
                <a:sym typeface="Arial"/>
              </a:rPr>
              <a:t>GAME INTERFACE</a:t>
            </a:r>
            <a:endParaRPr b="1" sz="3500" u="sng">
              <a:latin typeface="Arial"/>
              <a:ea typeface="Arial"/>
              <a:cs typeface="Arial"/>
              <a:sym typeface="Arial"/>
            </a:endParaRPr>
          </a:p>
        </p:txBody>
      </p:sp>
      <p:pic>
        <p:nvPicPr>
          <p:cNvPr id="187" name="Google Shape;187;p22"/>
          <p:cNvPicPr preferRelativeResize="0"/>
          <p:nvPr/>
        </p:nvPicPr>
        <p:blipFill>
          <a:blip r:embed="rId3">
            <a:alphaModFix/>
          </a:blip>
          <a:stretch>
            <a:fillRect/>
          </a:stretch>
        </p:blipFill>
        <p:spPr>
          <a:xfrm>
            <a:off x="1105339" y="1457184"/>
            <a:ext cx="3089875" cy="34700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1297500" y="393750"/>
            <a:ext cx="7253700" cy="73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00" u="sng"/>
              <a:t>OBSERVATION</a:t>
            </a:r>
            <a:endParaRPr sz="3500" u="sng"/>
          </a:p>
        </p:txBody>
      </p:sp>
      <p:sp>
        <p:nvSpPr>
          <p:cNvPr id="193" name="Google Shape;193;p23"/>
          <p:cNvSpPr txBox="1"/>
          <p:nvPr>
            <p:ph idx="1" type="body"/>
          </p:nvPr>
        </p:nvSpPr>
        <p:spPr>
          <a:xfrm>
            <a:off x="1297500" y="1440175"/>
            <a:ext cx="6983400" cy="3150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100">
                <a:solidFill>
                  <a:srgbClr val="F7F7F8"/>
                </a:solidFill>
                <a:latin typeface="Arial"/>
                <a:ea typeface="Arial"/>
                <a:cs typeface="Arial"/>
                <a:sym typeface="Arial"/>
              </a:rPr>
              <a:t>1.</a:t>
            </a:r>
            <a:r>
              <a:rPr lang="en" sz="2100">
                <a:solidFill>
                  <a:srgbClr val="00FFFF"/>
                </a:solidFill>
                <a:latin typeface="Arial"/>
                <a:ea typeface="Arial"/>
                <a:cs typeface="Arial"/>
                <a:sym typeface="Arial"/>
              </a:rPr>
              <a:t>Game design principles:</a:t>
            </a:r>
            <a:r>
              <a:rPr lang="en" sz="2100">
                <a:solidFill>
                  <a:srgbClr val="F7F7F8"/>
                </a:solidFill>
                <a:latin typeface="Arial"/>
                <a:ea typeface="Arial"/>
                <a:cs typeface="Arial"/>
                <a:sym typeface="Arial"/>
              </a:rPr>
              <a:t> You would need to think about the mechanics and rules of the game, such as how candies are matched, how power-ups work, and how the player progresses through levels. This would involve applying principles of game design, such as balancing challenge and reward, providing clear feedback to the player, and creating a sense of progression and achievement</a:t>
            </a:r>
            <a:endParaRPr sz="2100">
              <a:solidFill>
                <a:srgbClr val="F7F7F8"/>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1297500" y="393750"/>
            <a:ext cx="7038900" cy="415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latin typeface="Arial"/>
                <a:ea typeface="Arial"/>
                <a:cs typeface="Arial"/>
                <a:sym typeface="Arial"/>
              </a:rPr>
              <a:t>2.</a:t>
            </a:r>
            <a:r>
              <a:rPr lang="en" sz="2100">
                <a:solidFill>
                  <a:srgbClr val="00FFFF"/>
                </a:solidFill>
                <a:latin typeface="Arial"/>
                <a:ea typeface="Arial"/>
                <a:cs typeface="Arial"/>
                <a:sym typeface="Arial"/>
              </a:rPr>
              <a:t>Object-oriented programming</a:t>
            </a:r>
            <a:r>
              <a:rPr lang="en" sz="2100">
                <a:latin typeface="Arial"/>
                <a:ea typeface="Arial"/>
                <a:cs typeface="Arial"/>
                <a:sym typeface="Arial"/>
              </a:rPr>
              <a:t>: To create a game like Candy Crush, you would likely use object-oriented programming concepts to represent the different game elements, such as candies, game boards, and score counters. You would create classes for each of these elements and use methods to define their behavior and interactions with other objects in the game.</a:t>
            </a:r>
            <a:endParaRPr sz="2100">
              <a:latin typeface="Arial"/>
              <a:ea typeface="Arial"/>
              <a:cs typeface="Arial"/>
              <a:sym typeface="Arial"/>
            </a:endParaRPr>
          </a:p>
          <a:p>
            <a:pPr indent="0" lvl="0" marL="0" rtl="0" algn="l">
              <a:spcBef>
                <a:spcPts val="0"/>
              </a:spcBef>
              <a:spcAft>
                <a:spcPts val="0"/>
              </a:spcAft>
              <a:buNone/>
            </a:pPr>
            <a:r>
              <a:rPr lang="en" sz="2100">
                <a:latin typeface="Arial"/>
                <a:ea typeface="Arial"/>
                <a:cs typeface="Arial"/>
                <a:sym typeface="Arial"/>
              </a:rPr>
              <a:t>3.</a:t>
            </a:r>
            <a:r>
              <a:rPr lang="en" sz="2100">
                <a:solidFill>
                  <a:srgbClr val="00FFFF"/>
                </a:solidFill>
                <a:latin typeface="Arial"/>
                <a:ea typeface="Arial"/>
                <a:cs typeface="Arial"/>
                <a:sym typeface="Arial"/>
              </a:rPr>
              <a:t>Algorithms and data structures:</a:t>
            </a:r>
            <a:r>
              <a:rPr lang="en" sz="2100">
                <a:latin typeface="Arial"/>
                <a:ea typeface="Arial"/>
                <a:cs typeface="Arial"/>
                <a:sym typeface="Arial"/>
              </a:rPr>
              <a:t> Candy Crush involves a lot of pattern matching and manipulation of game boards and candies, which would require the use of algorithms and data structures such as arrays, lists, and dictionaries.</a:t>
            </a:r>
            <a:endParaRPr sz="2100">
              <a:latin typeface="Arial"/>
              <a:ea typeface="Arial"/>
              <a:cs typeface="Arial"/>
              <a:sym typeface="Arial"/>
            </a:endParaRPr>
          </a:p>
          <a:p>
            <a:pPr indent="0" lvl="0" marL="0" rtl="0" algn="l">
              <a:spcBef>
                <a:spcPts val="0"/>
              </a:spcBef>
              <a:spcAft>
                <a:spcPts val="0"/>
              </a:spcAft>
              <a:buNone/>
            </a:pPr>
            <a:r>
              <a:rPr lang="en" sz="2100">
                <a:latin typeface="Arial"/>
                <a:ea typeface="Arial"/>
                <a:cs typeface="Arial"/>
                <a:sym typeface="Arial"/>
              </a:rPr>
              <a:t>We shall create classes for each of those elements and  </a:t>
            </a:r>
            <a:endParaRPr sz="21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1297500" y="393750"/>
            <a:ext cx="7038900" cy="415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100">
                <a:solidFill>
                  <a:srgbClr val="F7F7F8"/>
                </a:solidFill>
                <a:latin typeface="Arial"/>
                <a:ea typeface="Arial"/>
                <a:cs typeface="Arial"/>
                <a:sym typeface="Arial"/>
              </a:rPr>
              <a:t>and use methods to define their behavior and interactions with other objects in the game.</a:t>
            </a:r>
            <a:endParaRPr sz="2100">
              <a:solidFill>
                <a:srgbClr val="F7F7F8"/>
              </a:solidFill>
              <a:latin typeface="Arial"/>
              <a:ea typeface="Arial"/>
              <a:cs typeface="Arial"/>
              <a:sym typeface="Arial"/>
            </a:endParaRPr>
          </a:p>
          <a:p>
            <a:pPr indent="0" lvl="0" marL="0" rtl="0" algn="l">
              <a:spcBef>
                <a:spcPts val="0"/>
              </a:spcBef>
              <a:spcAft>
                <a:spcPts val="0"/>
              </a:spcAft>
              <a:buNone/>
            </a:pPr>
            <a:r>
              <a:t/>
            </a:r>
            <a:endParaRPr sz="2100">
              <a:solidFill>
                <a:srgbClr val="F7F7F8"/>
              </a:solidFill>
              <a:latin typeface="Arial"/>
              <a:ea typeface="Arial"/>
              <a:cs typeface="Arial"/>
              <a:sym typeface="Arial"/>
            </a:endParaRPr>
          </a:p>
          <a:p>
            <a:pPr indent="0" lvl="0" marL="0" rtl="0" algn="l">
              <a:spcBef>
                <a:spcPts val="0"/>
              </a:spcBef>
              <a:spcAft>
                <a:spcPts val="0"/>
              </a:spcAft>
              <a:buNone/>
            </a:pPr>
            <a:r>
              <a:rPr lang="en" sz="2100">
                <a:latin typeface="Arial"/>
                <a:ea typeface="Arial"/>
                <a:cs typeface="Arial"/>
                <a:sym typeface="Arial"/>
              </a:rPr>
              <a:t>3.</a:t>
            </a:r>
            <a:r>
              <a:rPr lang="en" sz="2100">
                <a:solidFill>
                  <a:srgbClr val="00FFFF"/>
                </a:solidFill>
                <a:latin typeface="Arial"/>
                <a:ea typeface="Arial"/>
                <a:cs typeface="Arial"/>
                <a:sym typeface="Arial"/>
              </a:rPr>
              <a:t>Algorithms and data structures</a:t>
            </a:r>
            <a:r>
              <a:rPr lang="en" sz="2100">
                <a:latin typeface="Arial"/>
                <a:ea typeface="Arial"/>
                <a:cs typeface="Arial"/>
                <a:sym typeface="Arial"/>
              </a:rPr>
              <a:t>: Candy Crush involves a lot of pattern matching and manipulation of game boards and candies, which would require the use of algorithms and data structures such as arrays, lists, and dictionaries. You would need to use these tools to detect matching candies, move them around the game board, and track the player's progress and score.</a:t>
            </a:r>
            <a:endParaRPr sz="2100">
              <a:latin typeface="Arial"/>
              <a:ea typeface="Arial"/>
              <a:cs typeface="Arial"/>
              <a:sym typeface="Arial"/>
            </a:endParaRPr>
          </a:p>
          <a:p>
            <a:pPr indent="0" lvl="0" marL="0" rtl="0" algn="l">
              <a:spcBef>
                <a:spcPts val="0"/>
              </a:spcBef>
              <a:spcAft>
                <a:spcPts val="0"/>
              </a:spcAft>
              <a:buNone/>
            </a:pPr>
            <a:r>
              <a:t/>
            </a:r>
            <a:endParaRPr sz="2100">
              <a:latin typeface="Arial"/>
              <a:ea typeface="Arial"/>
              <a:cs typeface="Arial"/>
              <a:sym typeface="Arial"/>
            </a:endParaRPr>
          </a:p>
          <a:p>
            <a:pPr indent="0" lvl="0" marL="0" rtl="0" algn="l">
              <a:spcBef>
                <a:spcPts val="0"/>
              </a:spcBef>
              <a:spcAft>
                <a:spcPts val="0"/>
              </a:spcAft>
              <a:buNone/>
            </a:pPr>
            <a:r>
              <a:rPr lang="en" sz="2100">
                <a:solidFill>
                  <a:srgbClr val="F7F7F8"/>
                </a:solidFill>
                <a:latin typeface="Arial"/>
                <a:ea typeface="Arial"/>
                <a:cs typeface="Arial"/>
                <a:sym typeface="Arial"/>
              </a:rPr>
              <a:t>4.</a:t>
            </a:r>
            <a:r>
              <a:rPr lang="en" sz="2100">
                <a:solidFill>
                  <a:srgbClr val="00FFFF"/>
                </a:solidFill>
                <a:latin typeface="Arial"/>
                <a:ea typeface="Arial"/>
                <a:cs typeface="Arial"/>
                <a:sym typeface="Arial"/>
              </a:rPr>
              <a:t>User interface design</a:t>
            </a:r>
            <a:r>
              <a:rPr lang="en" sz="2100">
                <a:solidFill>
                  <a:srgbClr val="F7F7F8"/>
                </a:solidFill>
                <a:latin typeface="Arial"/>
                <a:ea typeface="Arial"/>
                <a:cs typeface="Arial"/>
                <a:sym typeface="Arial"/>
              </a:rPr>
              <a:t>: The user interface of Candy Crush is a key part of its appeal, with its colorful graphics, animations, and sound effects.Creating a </a:t>
            </a:r>
            <a:r>
              <a:rPr lang="en" sz="2100">
                <a:solidFill>
                  <a:srgbClr val="F7F7F8"/>
                </a:solidFill>
                <a:latin typeface="Arial"/>
                <a:ea typeface="Arial"/>
                <a:cs typeface="Arial"/>
                <a:sym typeface="Arial"/>
              </a:rPr>
              <a:t>similar</a:t>
            </a:r>
            <a:r>
              <a:rPr lang="en" sz="2100">
                <a:solidFill>
                  <a:srgbClr val="F7F7F8"/>
                </a:solidFill>
                <a:latin typeface="Arial"/>
                <a:ea typeface="Arial"/>
                <a:cs typeface="Arial"/>
                <a:sym typeface="Arial"/>
              </a:rPr>
              <a:t> user interface would involve</a:t>
            </a:r>
            <a:endParaRPr sz="2100">
              <a:solidFill>
                <a:srgbClr val="F7F7F8"/>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1297500" y="393750"/>
            <a:ext cx="7038900" cy="420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7F7F8"/>
                </a:solidFill>
                <a:latin typeface="Arial"/>
                <a:ea typeface="Arial"/>
                <a:cs typeface="Arial"/>
                <a:sym typeface="Arial"/>
              </a:rPr>
              <a:t>designing and implementing elements such as game boards, candy sprites, and graphical effects like explosions and cascading candies.</a:t>
            </a:r>
            <a:endParaRPr sz="2100">
              <a:solidFill>
                <a:srgbClr val="F7F7F8"/>
              </a:solidFill>
              <a:latin typeface="Arial"/>
              <a:ea typeface="Arial"/>
              <a:cs typeface="Arial"/>
              <a:sym typeface="Arial"/>
            </a:endParaRPr>
          </a:p>
          <a:p>
            <a:pPr indent="0" lvl="0" marL="0" rtl="0" algn="l">
              <a:lnSpc>
                <a:spcPct val="115000"/>
              </a:lnSpc>
              <a:spcBef>
                <a:spcPts val="1500"/>
              </a:spcBef>
              <a:spcAft>
                <a:spcPts val="0"/>
              </a:spcAft>
              <a:buNone/>
            </a:pPr>
            <a:r>
              <a:rPr lang="en" sz="2100">
                <a:solidFill>
                  <a:srgbClr val="F7F7F8"/>
                </a:solidFill>
                <a:latin typeface="Arial"/>
                <a:ea typeface="Arial"/>
                <a:cs typeface="Arial"/>
                <a:sym typeface="Arial"/>
              </a:rPr>
              <a:t>5.</a:t>
            </a:r>
            <a:r>
              <a:rPr lang="en" sz="2100">
                <a:solidFill>
                  <a:srgbClr val="00FFFF"/>
                </a:solidFill>
                <a:latin typeface="Arial"/>
                <a:ea typeface="Arial"/>
                <a:cs typeface="Arial"/>
                <a:sym typeface="Arial"/>
              </a:rPr>
              <a:t>Game development best practices</a:t>
            </a:r>
            <a:r>
              <a:rPr lang="en" sz="2100">
                <a:solidFill>
                  <a:srgbClr val="F7F7F8"/>
                </a:solidFill>
                <a:latin typeface="Arial"/>
                <a:ea typeface="Arial"/>
                <a:cs typeface="Arial"/>
                <a:sym typeface="Arial"/>
              </a:rPr>
              <a:t>: Creating a game like Candy Crush would involve following best practices for game development, such as modular code design, testing and debugging, and optimization for performance and memory usage. You would also need to consider factors such as game balancing, monetization strategies, and user engagement metrics in order to create a successful and enjoyable game.</a:t>
            </a:r>
            <a:endParaRPr sz="2100">
              <a:solidFill>
                <a:srgbClr val="F7F7F8"/>
              </a:solidFill>
              <a:latin typeface="Arial"/>
              <a:ea typeface="Arial"/>
              <a:cs typeface="Arial"/>
              <a:sym typeface="Arial"/>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1157300" y="432325"/>
            <a:ext cx="7038900" cy="73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500" u="sng">
                <a:solidFill>
                  <a:srgbClr val="F7F7F8"/>
                </a:solidFill>
              </a:rPr>
              <a:t>RESULTS</a:t>
            </a:r>
            <a:endParaRPr b="1" sz="3500" u="sng">
              <a:solidFill>
                <a:srgbClr val="F7F7F8"/>
              </a:solidFill>
            </a:endParaRPr>
          </a:p>
        </p:txBody>
      </p:sp>
      <p:sp>
        <p:nvSpPr>
          <p:cNvPr id="214" name="Google Shape;214;p27"/>
          <p:cNvSpPr txBox="1"/>
          <p:nvPr>
            <p:ph idx="1" type="body"/>
          </p:nvPr>
        </p:nvSpPr>
        <p:spPr>
          <a:xfrm>
            <a:off x="1157300" y="1260150"/>
            <a:ext cx="7920900" cy="369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Arial"/>
                <a:ea typeface="Arial"/>
                <a:cs typeface="Arial"/>
                <a:sym typeface="Arial"/>
              </a:rPr>
              <a:t>PROJECT NAME : Game developed by python</a:t>
            </a:r>
            <a:endParaRPr b="1" sz="2100">
              <a:latin typeface="Arial"/>
              <a:ea typeface="Arial"/>
              <a:cs typeface="Arial"/>
              <a:sym typeface="Arial"/>
            </a:endParaRPr>
          </a:p>
          <a:p>
            <a:pPr indent="0" lvl="0" marL="0" rtl="0" algn="l">
              <a:spcBef>
                <a:spcPts val="1200"/>
              </a:spcBef>
              <a:spcAft>
                <a:spcPts val="0"/>
              </a:spcAft>
              <a:buNone/>
            </a:pPr>
            <a:r>
              <a:rPr lang="en" sz="2100" u="sng">
                <a:latin typeface="Arial"/>
                <a:ea typeface="Arial"/>
                <a:cs typeface="Arial"/>
                <a:sym typeface="Arial"/>
              </a:rPr>
              <a:t>Contribution</a:t>
            </a:r>
            <a:r>
              <a:rPr lang="en" sz="2100">
                <a:latin typeface="Arial"/>
                <a:ea typeface="Arial"/>
                <a:cs typeface="Arial"/>
                <a:sym typeface="Arial"/>
              </a:rPr>
              <a:t> :</a:t>
            </a:r>
            <a:endParaRPr sz="2100">
              <a:latin typeface="Arial"/>
              <a:ea typeface="Arial"/>
              <a:cs typeface="Arial"/>
              <a:sym typeface="Arial"/>
            </a:endParaRPr>
          </a:p>
          <a:p>
            <a:pPr indent="0" lvl="0" marL="0" rtl="0" algn="l">
              <a:spcBef>
                <a:spcPts val="1200"/>
              </a:spcBef>
              <a:spcAft>
                <a:spcPts val="0"/>
              </a:spcAft>
              <a:buNone/>
            </a:pPr>
            <a:r>
              <a:rPr i="1" lang="en" sz="2100">
                <a:latin typeface="Arial"/>
                <a:ea typeface="Arial"/>
                <a:cs typeface="Arial"/>
                <a:sym typeface="Arial"/>
              </a:rPr>
              <a:t>Ishanjit Nandi-&gt;</a:t>
            </a:r>
            <a:r>
              <a:rPr lang="en" sz="2100">
                <a:latin typeface="Arial"/>
                <a:ea typeface="Arial"/>
                <a:cs typeface="Arial"/>
                <a:sym typeface="Arial"/>
              </a:rPr>
              <a:t>Program making,PPT making</a:t>
            </a:r>
            <a:endParaRPr sz="2100">
              <a:latin typeface="Arial"/>
              <a:ea typeface="Arial"/>
              <a:cs typeface="Arial"/>
              <a:sym typeface="Arial"/>
            </a:endParaRPr>
          </a:p>
          <a:p>
            <a:pPr indent="0" lvl="0" marL="0" rtl="0" algn="l">
              <a:spcBef>
                <a:spcPts val="1200"/>
              </a:spcBef>
              <a:spcAft>
                <a:spcPts val="0"/>
              </a:spcAft>
              <a:buNone/>
            </a:pPr>
            <a:r>
              <a:rPr i="1" lang="en" sz="2100">
                <a:latin typeface="Arial"/>
                <a:ea typeface="Arial"/>
                <a:cs typeface="Arial"/>
                <a:sym typeface="Arial"/>
              </a:rPr>
              <a:t>Pritam Paul-&gt;</a:t>
            </a:r>
            <a:r>
              <a:rPr lang="en" sz="2100">
                <a:latin typeface="Arial"/>
                <a:ea typeface="Arial"/>
                <a:cs typeface="Arial"/>
                <a:sym typeface="Arial"/>
              </a:rPr>
              <a:t>Documents making</a:t>
            </a:r>
            <a:endParaRPr sz="2100">
              <a:latin typeface="Arial"/>
              <a:ea typeface="Arial"/>
              <a:cs typeface="Arial"/>
              <a:sym typeface="Arial"/>
            </a:endParaRPr>
          </a:p>
          <a:p>
            <a:pPr indent="0" lvl="0" marL="0" rtl="0" algn="l">
              <a:spcBef>
                <a:spcPts val="1200"/>
              </a:spcBef>
              <a:spcAft>
                <a:spcPts val="0"/>
              </a:spcAft>
              <a:buNone/>
            </a:pPr>
            <a:r>
              <a:rPr i="1" lang="en" sz="2100">
                <a:latin typeface="Arial"/>
                <a:ea typeface="Arial"/>
                <a:cs typeface="Arial"/>
                <a:sym typeface="Arial"/>
              </a:rPr>
              <a:t>Rishikesh Prasad </a:t>
            </a:r>
            <a:endParaRPr sz="2100">
              <a:latin typeface="Arial"/>
              <a:ea typeface="Arial"/>
              <a:cs typeface="Arial"/>
              <a:sym typeface="Arial"/>
            </a:endParaRPr>
          </a:p>
          <a:p>
            <a:pPr indent="0" lvl="0" marL="0" rtl="0" algn="l">
              <a:spcBef>
                <a:spcPts val="1200"/>
              </a:spcBef>
              <a:spcAft>
                <a:spcPts val="0"/>
              </a:spcAft>
              <a:buNone/>
            </a:pPr>
            <a:r>
              <a:rPr i="1" lang="en" sz="2100">
                <a:latin typeface="Arial"/>
                <a:ea typeface="Arial"/>
                <a:cs typeface="Arial"/>
                <a:sym typeface="Arial"/>
              </a:rPr>
              <a:t>Aparupa Mukharjee</a:t>
            </a:r>
            <a:endParaRPr i="1" sz="2100">
              <a:latin typeface="Arial"/>
              <a:ea typeface="Arial"/>
              <a:cs typeface="Arial"/>
              <a:sym typeface="Arial"/>
            </a:endParaRPr>
          </a:p>
          <a:p>
            <a:pPr indent="0" lvl="0" marL="0" rtl="0" algn="l">
              <a:spcBef>
                <a:spcPts val="1200"/>
              </a:spcBef>
              <a:spcAft>
                <a:spcPts val="1200"/>
              </a:spcAft>
              <a:buNone/>
            </a:pPr>
            <a:r>
              <a:rPr b="1" lang="en" sz="2100">
                <a:latin typeface="Arial"/>
                <a:ea typeface="Arial"/>
                <a:cs typeface="Arial"/>
                <a:sym typeface="Arial"/>
              </a:rPr>
              <a:t>g</a:t>
            </a:r>
            <a:r>
              <a:rPr b="1" lang="en" sz="2100">
                <a:latin typeface="Arial"/>
                <a:ea typeface="Arial"/>
                <a:cs typeface="Arial"/>
                <a:sym typeface="Arial"/>
              </a:rPr>
              <a:t>ithub link :https://github.com/Ishanjit357/CANDYCRUSH.git</a:t>
            </a:r>
            <a:endParaRPr b="1" sz="21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500" u="sng">
                <a:solidFill>
                  <a:srgbClr val="F7F7F8"/>
                </a:solidFill>
              </a:rPr>
              <a:t>CONCLUSION</a:t>
            </a:r>
            <a:endParaRPr b="1" sz="3500" u="sng">
              <a:solidFill>
                <a:srgbClr val="F7F7F8"/>
              </a:solidFill>
            </a:endParaRPr>
          </a:p>
        </p:txBody>
      </p:sp>
      <p:sp>
        <p:nvSpPr>
          <p:cNvPr id="220" name="Google Shape;220;p28"/>
          <p:cNvSpPr txBox="1"/>
          <p:nvPr>
            <p:ph idx="1" type="body"/>
          </p:nvPr>
        </p:nvSpPr>
        <p:spPr>
          <a:xfrm>
            <a:off x="1297500" y="1307850"/>
            <a:ext cx="7472100" cy="317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Arial"/>
                <a:ea typeface="Arial"/>
                <a:cs typeface="Arial"/>
                <a:sym typeface="Arial"/>
              </a:rPr>
              <a:t>Developing a Candy Crush program using Python and a game development library like Pygame can be a great way to learn and practice various programming concepts, such as object-oriented programming, algorithms and data structures, user interface design, and game development best practices.</a:t>
            </a:r>
            <a:endParaRPr sz="2100">
              <a:latin typeface="Arial"/>
              <a:ea typeface="Arial"/>
              <a:cs typeface="Arial"/>
              <a:sym typeface="Arial"/>
            </a:endParaRPr>
          </a:p>
          <a:p>
            <a:pPr indent="0" lvl="0" marL="0" rtl="0" algn="l">
              <a:spcBef>
                <a:spcPts val="1500"/>
              </a:spcBef>
              <a:spcAft>
                <a:spcPts val="0"/>
              </a:spcAft>
              <a:buNone/>
            </a:pPr>
            <a:r>
              <a:rPr lang="en" sz="2100">
                <a:latin typeface="Arial"/>
                <a:ea typeface="Arial"/>
                <a:cs typeface="Arial"/>
                <a:sym typeface="Arial"/>
              </a:rPr>
              <a:t>Throughout the development process, one can learn how to apply game design principles to create a fun and engaging game experience, and how to use programming tools and techniques to implement the game mechanics and features.</a:t>
            </a:r>
            <a:endParaRPr sz="2100">
              <a:latin typeface="Arial"/>
              <a:ea typeface="Arial"/>
              <a:cs typeface="Arial"/>
              <a:sym typeface="Arial"/>
            </a:endParaRPr>
          </a:p>
          <a:p>
            <a:pPr indent="0" lvl="0" marL="0" rtl="0" algn="l">
              <a:spcBef>
                <a:spcPts val="15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txBox="1"/>
          <p:nvPr>
            <p:ph type="title"/>
          </p:nvPr>
        </p:nvSpPr>
        <p:spPr>
          <a:xfrm>
            <a:off x="1297500" y="393750"/>
            <a:ext cx="7038900" cy="43770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sz="2100">
                <a:solidFill>
                  <a:srgbClr val="F7F7F8"/>
                </a:solidFill>
                <a:latin typeface="Arial"/>
                <a:ea typeface="Arial"/>
                <a:cs typeface="Arial"/>
                <a:sym typeface="Arial"/>
              </a:rPr>
              <a:t>Moreover, presenting the developed Candy Crush program can be a great opportunity to showcase one's programming skills and creativity, and to receive feedback from peers and experts in the field. It can also inspire others to learn and explore the world of game development and programming.</a:t>
            </a:r>
            <a:endParaRPr sz="2100">
              <a:solidFill>
                <a:srgbClr val="F7F7F8"/>
              </a:solidFill>
              <a:latin typeface="Arial"/>
              <a:ea typeface="Arial"/>
              <a:cs typeface="Arial"/>
              <a:sym typeface="Arial"/>
            </a:endParaRPr>
          </a:p>
          <a:p>
            <a:pPr indent="0" lvl="0" marL="0" rtl="0" algn="l">
              <a:lnSpc>
                <a:spcPct val="115000"/>
              </a:lnSpc>
              <a:spcBef>
                <a:spcPts val="1500"/>
              </a:spcBef>
              <a:spcAft>
                <a:spcPts val="0"/>
              </a:spcAft>
              <a:buNone/>
            </a:pPr>
            <a:r>
              <a:rPr lang="en" sz="2100">
                <a:solidFill>
                  <a:srgbClr val="F7F7F8"/>
                </a:solidFill>
                <a:latin typeface="Arial"/>
                <a:ea typeface="Arial"/>
                <a:cs typeface="Arial"/>
                <a:sym typeface="Arial"/>
              </a:rPr>
              <a:t>Overall, developing and presenting a Candy Crush program can be a challenging and rewarding experience, and can help one build valuable skills and knowledge that can be applied to many other programming projects in the future.</a:t>
            </a:r>
            <a:endParaRPr sz="2100">
              <a:solidFill>
                <a:srgbClr val="F7F7F8"/>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ph type="title"/>
          </p:nvPr>
        </p:nvSpPr>
        <p:spPr>
          <a:xfrm>
            <a:off x="1374650" y="1727100"/>
            <a:ext cx="7038900" cy="168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600">
                <a:solidFill>
                  <a:srgbClr val="FFFF00"/>
                </a:solidFill>
                <a:latin typeface="Arial"/>
                <a:ea typeface="Arial"/>
                <a:cs typeface="Arial"/>
                <a:sym typeface="Arial"/>
              </a:rPr>
              <a:t>Thank You</a:t>
            </a:r>
            <a:endParaRPr b="1" sz="9600">
              <a:solidFill>
                <a:srgbClr val="FFFF00"/>
              </a:solidFill>
              <a:latin typeface="Arial"/>
              <a:ea typeface="Arial"/>
              <a:cs typeface="Arial"/>
              <a:sym typeface="Arial"/>
            </a:endParaRPr>
          </a:p>
        </p:txBody>
      </p:sp>
      <p:sp>
        <p:nvSpPr>
          <p:cNvPr id="231" name="Google Shape;231;p30"/>
          <p:cNvSpPr txBox="1"/>
          <p:nvPr/>
        </p:nvSpPr>
        <p:spPr>
          <a:xfrm>
            <a:off x="611475" y="3356125"/>
            <a:ext cx="740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39" name="Shape 139"/>
        <p:cNvGrpSpPr/>
        <p:nvPr/>
      </p:nvGrpSpPr>
      <p:grpSpPr>
        <a:xfrm>
          <a:off x="0" y="0"/>
          <a:ext cx="0" cy="0"/>
          <a:chOff x="0" y="0"/>
          <a:chExt cx="0" cy="0"/>
        </a:xfrm>
      </p:grpSpPr>
      <p:sp>
        <p:nvSpPr>
          <p:cNvPr id="140" name="Google Shape;140;p14"/>
          <p:cNvSpPr txBox="1"/>
          <p:nvPr>
            <p:ph type="ctrTitle"/>
          </p:nvPr>
        </p:nvSpPr>
        <p:spPr>
          <a:xfrm>
            <a:off x="3537150" y="642950"/>
            <a:ext cx="5017500" cy="758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900" u="sng"/>
              <a:t>WHAT IS PYTHON</a:t>
            </a:r>
            <a:endParaRPr b="1" sz="3900" u="sng"/>
          </a:p>
        </p:txBody>
      </p:sp>
      <p:sp>
        <p:nvSpPr>
          <p:cNvPr id="141" name="Google Shape;141;p14"/>
          <p:cNvSpPr txBox="1"/>
          <p:nvPr>
            <p:ph idx="1" type="subTitle"/>
          </p:nvPr>
        </p:nvSpPr>
        <p:spPr>
          <a:xfrm>
            <a:off x="3537150" y="2008975"/>
            <a:ext cx="4885200" cy="25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Arial"/>
                <a:ea typeface="Arial"/>
                <a:cs typeface="Arial"/>
                <a:sym typeface="Arial"/>
              </a:rPr>
              <a:t>Python is a high-level computer programming language often used to build websites and software, automate tasks, and conduct data analysis. Python is a general-purpose language.</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652100" cy="68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u="sng"/>
              <a:t>INTRODUCTION</a:t>
            </a:r>
            <a:endParaRPr b="1" sz="3500" u="sng"/>
          </a:p>
        </p:txBody>
      </p:sp>
      <p:sp>
        <p:nvSpPr>
          <p:cNvPr id="147" name="Google Shape;147;p15"/>
          <p:cNvSpPr txBox="1"/>
          <p:nvPr>
            <p:ph idx="1" type="body"/>
          </p:nvPr>
        </p:nvSpPr>
        <p:spPr>
          <a:xfrm>
            <a:off x="1297500" y="1291050"/>
            <a:ext cx="6495000" cy="35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100"/>
              <a:t>We basically made a game that quite </a:t>
            </a:r>
            <a:r>
              <a:rPr lang="en" sz="2100"/>
              <a:t>similar</a:t>
            </a:r>
            <a:r>
              <a:rPr lang="en" sz="2100"/>
              <a:t> to </a:t>
            </a:r>
            <a:r>
              <a:rPr lang="en" sz="2100" u="sng"/>
              <a:t>Candy crush</a:t>
            </a:r>
            <a:r>
              <a:rPr lang="en" sz="2100"/>
              <a:t>.</a:t>
            </a:r>
            <a:r>
              <a:rPr lang="en" sz="2100">
                <a:latin typeface="Roboto"/>
                <a:ea typeface="Roboto"/>
                <a:cs typeface="Roboto"/>
                <a:sym typeface="Roboto"/>
              </a:rPr>
              <a:t>The objective of the game is to swap adjacent candies to form a chain of three or more of the same color, which then disappear, allowing new candies to fall into their place. The game is divided into levels, and each level has a specific goal that the player must achieve to progress to the next level</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5761800" cy="68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u="sng"/>
              <a:t>PROBLEM STATEMENT</a:t>
            </a:r>
            <a:endParaRPr b="1" sz="3500" u="sng"/>
          </a:p>
        </p:txBody>
      </p:sp>
      <p:sp>
        <p:nvSpPr>
          <p:cNvPr id="153" name="Google Shape;153;p16"/>
          <p:cNvSpPr txBox="1"/>
          <p:nvPr>
            <p:ph idx="1" type="body"/>
          </p:nvPr>
        </p:nvSpPr>
        <p:spPr>
          <a:xfrm>
            <a:off x="1297500" y="1350175"/>
            <a:ext cx="7150800" cy="3420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100">
                <a:latin typeface="Roboto"/>
                <a:ea typeface="Roboto"/>
                <a:cs typeface="Roboto"/>
                <a:sym typeface="Roboto"/>
              </a:rPr>
              <a:t>There is a need for an engaging, addictive, and easy-to-learn puzzle game that can be played on multiple platforms, including mobile devices and social media. The game should have a colorful and visually appealing design, with intuitive gameplay mechanics that are accessible to a wide range of players. The game should also have a system of rewards and achievements that incentivizes players to continue playing and progressing through the levels.</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3798900" cy="82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500" u="sng"/>
              <a:t>CHALLENGES</a:t>
            </a:r>
            <a:endParaRPr b="1" sz="3500" u="sng"/>
          </a:p>
        </p:txBody>
      </p:sp>
      <p:sp>
        <p:nvSpPr>
          <p:cNvPr id="159" name="Google Shape;159;p17"/>
          <p:cNvSpPr txBox="1"/>
          <p:nvPr>
            <p:ph idx="1" type="body"/>
          </p:nvPr>
        </p:nvSpPr>
        <p:spPr>
          <a:xfrm>
            <a:off x="1297500" y="1440200"/>
            <a:ext cx="7472100" cy="34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Arial"/>
                <a:ea typeface="Arial"/>
                <a:cs typeface="Arial"/>
                <a:sym typeface="Arial"/>
              </a:rPr>
              <a:t># create the game window &amp; fixed candy’s position on the board.</a:t>
            </a:r>
            <a:endParaRPr sz="2100">
              <a:latin typeface="Arial"/>
              <a:ea typeface="Arial"/>
              <a:cs typeface="Arial"/>
              <a:sym typeface="Arial"/>
            </a:endParaRPr>
          </a:p>
          <a:p>
            <a:pPr indent="0" lvl="0" marL="0" rtl="0" algn="l">
              <a:spcBef>
                <a:spcPts val="1200"/>
              </a:spcBef>
              <a:spcAft>
                <a:spcPts val="0"/>
              </a:spcAft>
              <a:buNone/>
            </a:pPr>
            <a:r>
              <a:rPr lang="en" sz="2100">
                <a:latin typeface="Arial"/>
                <a:ea typeface="Arial"/>
                <a:cs typeface="Arial"/>
                <a:sym typeface="Arial"/>
              </a:rPr>
              <a:t># Snap the positions of two candies on the board.</a:t>
            </a:r>
            <a:endParaRPr sz="2100">
              <a:latin typeface="Arial"/>
              <a:ea typeface="Arial"/>
              <a:cs typeface="Arial"/>
              <a:sym typeface="Arial"/>
            </a:endParaRPr>
          </a:p>
          <a:p>
            <a:pPr indent="0" lvl="0" marL="0" rtl="0" algn="l">
              <a:lnSpc>
                <a:spcPct val="135714"/>
              </a:lnSpc>
              <a:spcBef>
                <a:spcPts val="1200"/>
              </a:spcBef>
              <a:spcAft>
                <a:spcPts val="0"/>
              </a:spcAft>
              <a:buNone/>
            </a:pPr>
            <a:r>
              <a:rPr lang="en" sz="2100">
                <a:latin typeface="Arial"/>
                <a:ea typeface="Arial"/>
                <a:cs typeface="Arial"/>
                <a:sym typeface="Arial"/>
              </a:rPr>
              <a:t># Display score and moves.</a:t>
            </a:r>
            <a:endParaRPr sz="2100">
              <a:latin typeface="Arial"/>
              <a:ea typeface="Arial"/>
              <a:cs typeface="Arial"/>
              <a:sym typeface="Arial"/>
            </a:endParaRPr>
          </a:p>
          <a:p>
            <a:pPr indent="0" lvl="0" marL="0" rtl="0" algn="l">
              <a:lnSpc>
                <a:spcPct val="135714"/>
              </a:lnSpc>
              <a:spcBef>
                <a:spcPts val="0"/>
              </a:spcBef>
              <a:spcAft>
                <a:spcPts val="0"/>
              </a:spcAft>
              <a:buNone/>
            </a:pPr>
            <a:r>
              <a:rPr lang="en" sz="2100">
                <a:latin typeface="Arial"/>
                <a:ea typeface="Arial"/>
                <a:cs typeface="Arial"/>
                <a:sym typeface="Arial"/>
              </a:rPr>
              <a:t># Update the candies on the board list.</a:t>
            </a:r>
            <a:endParaRPr sz="2100">
              <a:latin typeface="Arial"/>
              <a:ea typeface="Arial"/>
              <a:cs typeface="Arial"/>
              <a:sym typeface="Arial"/>
            </a:endParaRPr>
          </a:p>
          <a:p>
            <a:pPr indent="0" lvl="0" marL="0" rtl="0" algn="l">
              <a:lnSpc>
                <a:spcPct val="135714"/>
              </a:lnSpc>
              <a:spcBef>
                <a:spcPts val="0"/>
              </a:spcBef>
              <a:spcAft>
                <a:spcPts val="0"/>
              </a:spcAft>
              <a:buNone/>
            </a:pPr>
            <a:r>
              <a:rPr lang="en" sz="2100">
                <a:latin typeface="Arial"/>
                <a:ea typeface="Arial"/>
                <a:cs typeface="Arial"/>
                <a:sym typeface="Arial"/>
              </a:rPr>
              <a:t># Check the drop candies if it’s the same color.</a:t>
            </a:r>
            <a:endParaRPr sz="2100">
              <a:latin typeface="Arial"/>
              <a:ea typeface="Arial"/>
              <a:cs typeface="Arial"/>
              <a:sym typeface="Arial"/>
            </a:endParaRPr>
          </a:p>
          <a:p>
            <a:pPr indent="0" lvl="0" marL="0" rtl="0" algn="l">
              <a:lnSpc>
                <a:spcPct val="135714"/>
              </a:lnSpc>
              <a:spcBef>
                <a:spcPts val="0"/>
              </a:spcBef>
              <a:spcAft>
                <a:spcPts val="0"/>
              </a:spcAft>
              <a:buNone/>
            </a:pPr>
            <a:r>
              <a:rPr lang="en" sz="2250">
                <a:latin typeface="Arial"/>
                <a:ea typeface="Arial"/>
                <a:cs typeface="Arial"/>
                <a:sym typeface="Arial"/>
              </a:rPr>
              <a:t># Animate the matching candies shrinking.</a:t>
            </a:r>
            <a:endParaRPr sz="2250">
              <a:latin typeface="Arial"/>
              <a:ea typeface="Arial"/>
              <a:cs typeface="Arial"/>
              <a:sym typeface="Arial"/>
            </a:endParaRPr>
          </a:p>
          <a:p>
            <a:pPr indent="0" lvl="0" marL="0" rtl="0" algn="l">
              <a:lnSpc>
                <a:spcPct val="135714"/>
              </a:lnSpc>
              <a:spcBef>
                <a:spcPts val="0"/>
              </a:spcBef>
              <a:spcAft>
                <a:spcPts val="0"/>
              </a:spcAft>
              <a:buNone/>
            </a:pPr>
            <a:r>
              <a:t/>
            </a:r>
            <a:endParaRPr sz="2100">
              <a:latin typeface="Arial"/>
              <a:ea typeface="Arial"/>
              <a:cs typeface="Arial"/>
              <a:sym typeface="Arial"/>
            </a:endParaRPr>
          </a:p>
          <a:p>
            <a:pPr indent="0" lvl="0" marL="0" rtl="0" algn="l">
              <a:spcBef>
                <a:spcPts val="0"/>
              </a:spcBef>
              <a:spcAft>
                <a:spcPts val="0"/>
              </a:spcAft>
              <a:buNone/>
            </a:pPr>
            <a:r>
              <a:t/>
            </a:r>
            <a:endParaRPr sz="2100">
              <a:latin typeface="Arial"/>
              <a:ea typeface="Arial"/>
              <a:cs typeface="Arial"/>
              <a:sym typeface="Arial"/>
            </a:endParaRPr>
          </a:p>
          <a:p>
            <a:pPr indent="0" lvl="0" marL="0" rtl="0" algn="l">
              <a:spcBef>
                <a:spcPts val="1200"/>
              </a:spcBef>
              <a:spcAft>
                <a:spcPts val="1200"/>
              </a:spcAft>
              <a:buNone/>
            </a:pPr>
            <a:r>
              <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22100" cy="78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500" u="sng"/>
              <a:t>SOLUTION APPROACH</a:t>
            </a:r>
            <a:endParaRPr b="1" sz="3500" u="sng"/>
          </a:p>
        </p:txBody>
      </p:sp>
      <p:sp>
        <p:nvSpPr>
          <p:cNvPr id="165" name="Google Shape;165;p18"/>
          <p:cNvSpPr txBox="1"/>
          <p:nvPr>
            <p:ph idx="1" type="body"/>
          </p:nvPr>
        </p:nvSpPr>
        <p:spPr>
          <a:xfrm>
            <a:off x="1297500" y="1723075"/>
            <a:ext cx="7022100" cy="293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Arial"/>
                <a:ea typeface="Arial"/>
                <a:cs typeface="Arial"/>
                <a:sym typeface="Arial"/>
              </a:rPr>
              <a:t>‣ </a:t>
            </a:r>
            <a:r>
              <a:rPr lang="en" sz="2100">
                <a:latin typeface="Arial"/>
                <a:ea typeface="Arial"/>
                <a:cs typeface="Arial"/>
                <a:sym typeface="Arial"/>
              </a:rPr>
              <a:t>Use variables to </a:t>
            </a:r>
            <a:r>
              <a:rPr lang="en" sz="2100">
                <a:latin typeface="Arial"/>
                <a:ea typeface="Arial"/>
                <a:cs typeface="Arial"/>
                <a:sym typeface="Arial"/>
              </a:rPr>
              <a:t>assine board size , candy size.</a:t>
            </a:r>
            <a:endParaRPr sz="2100">
              <a:latin typeface="Arial"/>
              <a:ea typeface="Arial"/>
              <a:cs typeface="Arial"/>
              <a:sym typeface="Arial"/>
            </a:endParaRPr>
          </a:p>
          <a:p>
            <a:pPr indent="0" lvl="0" marL="0" rtl="0" algn="l">
              <a:spcBef>
                <a:spcPts val="1200"/>
              </a:spcBef>
              <a:spcAft>
                <a:spcPts val="0"/>
              </a:spcAft>
              <a:buNone/>
            </a:pPr>
            <a:r>
              <a:rPr b="1" lang="en" sz="2100">
                <a:latin typeface="Arial"/>
                <a:ea typeface="Arial"/>
                <a:cs typeface="Arial"/>
                <a:sym typeface="Arial"/>
              </a:rPr>
              <a:t>‣ </a:t>
            </a:r>
            <a:r>
              <a:rPr lang="en" sz="2100">
                <a:latin typeface="Arial"/>
                <a:ea typeface="Arial"/>
                <a:cs typeface="Arial"/>
                <a:sym typeface="Arial"/>
              </a:rPr>
              <a:t>We use __inti__ function for set candy’s positions on the board.</a:t>
            </a:r>
            <a:endParaRPr sz="2100">
              <a:latin typeface="Arial"/>
              <a:ea typeface="Arial"/>
              <a:cs typeface="Arial"/>
              <a:sym typeface="Arial"/>
            </a:endParaRPr>
          </a:p>
          <a:p>
            <a:pPr indent="0" lvl="0" marL="0" rtl="0" algn="l">
              <a:spcBef>
                <a:spcPts val="1200"/>
              </a:spcBef>
              <a:spcAft>
                <a:spcPts val="0"/>
              </a:spcAft>
              <a:buNone/>
            </a:pPr>
            <a:r>
              <a:rPr b="1" lang="en" sz="2100">
                <a:latin typeface="Arial"/>
                <a:ea typeface="Arial"/>
                <a:cs typeface="Arial"/>
                <a:sym typeface="Arial"/>
              </a:rPr>
              <a:t>‣ </a:t>
            </a:r>
            <a:r>
              <a:rPr lang="en" sz="2100">
                <a:latin typeface="Arial"/>
                <a:ea typeface="Arial"/>
                <a:cs typeface="Arial"/>
                <a:sym typeface="Arial"/>
              </a:rPr>
              <a:t>And we resolve many problem in basically by using functions.</a:t>
            </a:r>
            <a:endParaRPr sz="2100">
              <a:latin typeface="Arial"/>
              <a:ea typeface="Arial"/>
              <a:cs typeface="Arial"/>
              <a:sym typeface="Arial"/>
            </a:endParaRPr>
          </a:p>
          <a:p>
            <a:pPr indent="0" lvl="0" marL="0" rtl="0" algn="l">
              <a:spcBef>
                <a:spcPts val="1200"/>
              </a:spcBef>
              <a:spcAft>
                <a:spcPts val="0"/>
              </a:spcAft>
              <a:buNone/>
            </a:pPr>
            <a:r>
              <a:rPr lang="en" sz="2100">
                <a:latin typeface="Arial"/>
                <a:ea typeface="Arial"/>
                <a:cs typeface="Arial"/>
                <a:sym typeface="Arial"/>
              </a:rPr>
              <a:t>‣ For animation we have created a while loop.</a:t>
            </a:r>
            <a:endParaRPr sz="2100">
              <a:latin typeface="Arial"/>
              <a:ea typeface="Arial"/>
              <a:cs typeface="Arial"/>
              <a:sym typeface="Arial"/>
            </a:endParaRPr>
          </a:p>
          <a:p>
            <a:pPr indent="0" lvl="0" marL="0" rtl="0" algn="l">
              <a:spcBef>
                <a:spcPts val="1200"/>
              </a:spcBef>
              <a:spcAft>
                <a:spcPts val="0"/>
              </a:spcAft>
              <a:buNone/>
            </a:pPr>
            <a:r>
              <a:t/>
            </a:r>
            <a:endParaRPr sz="2100">
              <a:latin typeface="Arial"/>
              <a:ea typeface="Arial"/>
              <a:cs typeface="Arial"/>
              <a:sym typeface="Arial"/>
            </a:endParaRPr>
          </a:p>
          <a:p>
            <a:pPr indent="0" lvl="0" marL="0" rtl="0" algn="l">
              <a:spcBef>
                <a:spcPts val="1200"/>
              </a:spcBef>
              <a:spcAft>
                <a:spcPts val="1200"/>
              </a:spcAft>
              <a:buNone/>
            </a:pPr>
            <a:r>
              <a:t/>
            </a:r>
            <a:endParaRPr sz="21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5980500" cy="82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500" u="sng"/>
              <a:t>LIBRARIES USED</a:t>
            </a:r>
            <a:endParaRPr b="1" sz="3500" u="sng"/>
          </a:p>
        </p:txBody>
      </p:sp>
      <p:sp>
        <p:nvSpPr>
          <p:cNvPr id="171" name="Google Shape;171;p19"/>
          <p:cNvSpPr txBox="1"/>
          <p:nvPr>
            <p:ph idx="1" type="body"/>
          </p:nvPr>
        </p:nvSpPr>
        <p:spPr>
          <a:xfrm>
            <a:off x="1297500" y="1491625"/>
            <a:ext cx="7510800" cy="32532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lang="en" sz="6800">
                <a:solidFill>
                  <a:srgbClr val="00FFFF"/>
                </a:solidFill>
              </a:rPr>
              <a:t>Import </a:t>
            </a:r>
            <a:r>
              <a:rPr lang="en" sz="6800">
                <a:solidFill>
                  <a:srgbClr val="00FFFF"/>
                </a:solidFill>
              </a:rPr>
              <a:t>random</a:t>
            </a:r>
            <a:r>
              <a:rPr lang="en" sz="6800">
                <a:latin typeface="Arial"/>
                <a:ea typeface="Arial"/>
                <a:cs typeface="Arial"/>
                <a:sym typeface="Arial"/>
              </a:rPr>
              <a:t> The random module is a built-in module in Python that provides a suite of functions for generating pseudo-random numbers. The import random statement at the beginning of a Python script or interactive session loads the random module into memory, making the functions it provides available for use within that script or session.</a:t>
            </a:r>
            <a:endParaRPr sz="6800">
              <a:latin typeface="Arial"/>
              <a:ea typeface="Arial"/>
              <a:cs typeface="Arial"/>
              <a:sym typeface="Arial"/>
            </a:endParaRPr>
          </a:p>
          <a:p>
            <a:pPr indent="0" lvl="0" marL="0" rtl="0" algn="l">
              <a:spcBef>
                <a:spcPts val="1500"/>
              </a:spcBef>
              <a:spcAft>
                <a:spcPts val="0"/>
              </a:spcAft>
              <a:buNone/>
            </a:pPr>
            <a:r>
              <a:rPr lang="en" sz="6800">
                <a:latin typeface="Arial"/>
                <a:ea typeface="Arial"/>
                <a:cs typeface="Arial"/>
                <a:sym typeface="Arial"/>
              </a:rPr>
              <a:t>Some of the common functions provided by the random module include:</a:t>
            </a:r>
            <a:endParaRPr sz="6800">
              <a:latin typeface="Arial"/>
              <a:ea typeface="Arial"/>
              <a:cs typeface="Arial"/>
              <a:sym typeface="Arial"/>
            </a:endParaRPr>
          </a:p>
          <a:p>
            <a:pPr indent="-336550" lvl="0" marL="457200" rtl="0" algn="l">
              <a:spcBef>
                <a:spcPts val="1500"/>
              </a:spcBef>
              <a:spcAft>
                <a:spcPts val="0"/>
              </a:spcAft>
              <a:buClr>
                <a:schemeClr val="lt1"/>
              </a:buClr>
              <a:buSzPct val="100000"/>
              <a:buFont typeface="Roboto"/>
              <a:buChar char="●"/>
            </a:pPr>
            <a:r>
              <a:rPr lang="en" sz="6800" u="sng">
                <a:latin typeface="Arial"/>
                <a:ea typeface="Arial"/>
                <a:cs typeface="Arial"/>
                <a:sym typeface="Arial"/>
              </a:rPr>
              <a:t>random()</a:t>
            </a:r>
            <a:r>
              <a:rPr lang="en" sz="6800">
                <a:latin typeface="Arial"/>
                <a:ea typeface="Arial"/>
                <a:cs typeface="Arial"/>
                <a:sym typeface="Arial"/>
              </a:rPr>
              <a:t>: generates a random float between 0 and 1</a:t>
            </a:r>
            <a:endParaRPr sz="6800">
              <a:latin typeface="Arial"/>
              <a:ea typeface="Arial"/>
              <a:cs typeface="Arial"/>
              <a:sym typeface="Arial"/>
            </a:endParaRPr>
          </a:p>
          <a:p>
            <a:pPr indent="-336550" lvl="0" marL="457200" rtl="0" algn="l">
              <a:spcBef>
                <a:spcPts val="0"/>
              </a:spcBef>
              <a:spcAft>
                <a:spcPts val="0"/>
              </a:spcAft>
              <a:buClr>
                <a:schemeClr val="lt1"/>
              </a:buClr>
              <a:buSzPct val="100000"/>
              <a:buFont typeface="Roboto"/>
              <a:buChar char="●"/>
            </a:pPr>
            <a:r>
              <a:rPr lang="en" sz="6800" u="sng">
                <a:latin typeface="Arial"/>
                <a:ea typeface="Arial"/>
                <a:cs typeface="Arial"/>
                <a:sym typeface="Arial"/>
              </a:rPr>
              <a:t>randint(a, b)</a:t>
            </a:r>
            <a:r>
              <a:rPr lang="en" sz="6800">
                <a:latin typeface="Arial"/>
                <a:ea typeface="Arial"/>
                <a:cs typeface="Arial"/>
                <a:sym typeface="Arial"/>
              </a:rPr>
              <a:t>: generates a random integer between a and b (inclusive)</a:t>
            </a:r>
            <a:endParaRPr sz="6800">
              <a:latin typeface="Arial"/>
              <a:ea typeface="Arial"/>
              <a:cs typeface="Arial"/>
              <a:sym typeface="Arial"/>
            </a:endParaRPr>
          </a:p>
          <a:p>
            <a:pPr indent="0" lvl="0" marL="0" rtl="0" algn="l">
              <a:spcBef>
                <a:spcPts val="1500"/>
              </a:spcBef>
              <a:spcAft>
                <a:spcPts val="1200"/>
              </a:spcAft>
              <a:buNone/>
            </a:pPr>
            <a:r>
              <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472100" cy="419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100">
                <a:solidFill>
                  <a:srgbClr val="00FFFF"/>
                </a:solidFill>
              </a:rPr>
              <a:t>Import pygame </a:t>
            </a:r>
            <a:r>
              <a:rPr lang="en" sz="1888">
                <a:latin typeface="Roboto"/>
                <a:ea typeface="Roboto"/>
                <a:cs typeface="Roboto"/>
                <a:sym typeface="Roboto"/>
              </a:rPr>
              <a:t>Pygame is a Python module that is used for game development and multimedia applications. It provides a set of Python functions and classes that enable the creation of games and other multimedia applications, such as interactive art installations, simulations, and educational software.</a:t>
            </a:r>
            <a:endParaRPr sz="1888">
              <a:latin typeface="Roboto"/>
              <a:ea typeface="Roboto"/>
              <a:cs typeface="Roboto"/>
              <a:sym typeface="Roboto"/>
            </a:endParaRPr>
          </a:p>
          <a:p>
            <a:pPr indent="0" lvl="0" marL="0" rtl="0" algn="l">
              <a:lnSpc>
                <a:spcPct val="115000"/>
              </a:lnSpc>
              <a:spcBef>
                <a:spcPts val="1500"/>
              </a:spcBef>
              <a:spcAft>
                <a:spcPts val="0"/>
              </a:spcAft>
              <a:buNone/>
            </a:pPr>
            <a:r>
              <a:rPr lang="en" sz="1888">
                <a:latin typeface="Roboto"/>
                <a:ea typeface="Roboto"/>
                <a:cs typeface="Roboto"/>
                <a:sym typeface="Roboto"/>
              </a:rPr>
              <a:t>Pygame is built on top of the SDL library, which is a cross-platform library for creating multimedia applications. Pygame provides an easy-to-use API for handling graphics, sound, user input, and game logic. Some of the key features provided by Pygame include:</a:t>
            </a:r>
            <a:endParaRPr sz="1888">
              <a:latin typeface="Roboto"/>
              <a:ea typeface="Roboto"/>
              <a:cs typeface="Roboto"/>
              <a:sym typeface="Roboto"/>
            </a:endParaRPr>
          </a:p>
          <a:p>
            <a:pPr indent="-336550" lvl="0" marL="457200" rtl="0" algn="l">
              <a:lnSpc>
                <a:spcPct val="115000"/>
              </a:lnSpc>
              <a:spcBef>
                <a:spcPts val="1500"/>
              </a:spcBef>
              <a:spcAft>
                <a:spcPts val="0"/>
              </a:spcAft>
              <a:buClr>
                <a:schemeClr val="lt1"/>
              </a:buClr>
              <a:buSzPct val="100000"/>
              <a:buFont typeface="Roboto"/>
              <a:buChar char="●"/>
            </a:pPr>
            <a:r>
              <a:rPr lang="en" sz="1888">
                <a:latin typeface="Roboto"/>
                <a:ea typeface="Roboto"/>
                <a:cs typeface="Roboto"/>
                <a:sym typeface="Roboto"/>
              </a:rPr>
              <a:t>Sprite and sprite group management</a:t>
            </a:r>
            <a:endParaRPr sz="1888">
              <a:latin typeface="Roboto"/>
              <a:ea typeface="Roboto"/>
              <a:cs typeface="Roboto"/>
              <a:sym typeface="Roboto"/>
            </a:endParaRPr>
          </a:p>
          <a:p>
            <a:pPr indent="-336550" lvl="0" marL="457200" rtl="0" algn="l">
              <a:lnSpc>
                <a:spcPct val="115000"/>
              </a:lnSpc>
              <a:spcBef>
                <a:spcPts val="0"/>
              </a:spcBef>
              <a:spcAft>
                <a:spcPts val="0"/>
              </a:spcAft>
              <a:buClr>
                <a:schemeClr val="lt1"/>
              </a:buClr>
              <a:buSzPct val="100000"/>
              <a:buFont typeface="Roboto"/>
              <a:buChar char="●"/>
            </a:pPr>
            <a:r>
              <a:rPr lang="en" sz="1888">
                <a:latin typeface="Roboto"/>
                <a:ea typeface="Roboto"/>
                <a:cs typeface="Roboto"/>
                <a:sym typeface="Roboto"/>
              </a:rPr>
              <a:t>Collision detection</a:t>
            </a:r>
            <a:endParaRPr sz="1888">
              <a:latin typeface="Roboto"/>
              <a:ea typeface="Roboto"/>
              <a:cs typeface="Roboto"/>
              <a:sym typeface="Roboto"/>
            </a:endParaRPr>
          </a:p>
          <a:p>
            <a:pPr indent="-336550" lvl="0" marL="457200" rtl="0" algn="l">
              <a:lnSpc>
                <a:spcPct val="115000"/>
              </a:lnSpc>
              <a:spcBef>
                <a:spcPts val="0"/>
              </a:spcBef>
              <a:spcAft>
                <a:spcPts val="0"/>
              </a:spcAft>
              <a:buClr>
                <a:schemeClr val="lt1"/>
              </a:buClr>
              <a:buSzPct val="100000"/>
              <a:buFont typeface="Roboto"/>
              <a:buChar char="●"/>
            </a:pPr>
            <a:r>
              <a:rPr lang="en" sz="1888">
                <a:latin typeface="Roboto"/>
                <a:ea typeface="Roboto"/>
                <a:cs typeface="Roboto"/>
                <a:sym typeface="Roboto"/>
              </a:rPr>
              <a:t>Sound and music playback</a:t>
            </a:r>
            <a:endParaRPr sz="1888">
              <a:latin typeface="Roboto"/>
              <a:ea typeface="Roboto"/>
              <a:cs typeface="Roboto"/>
              <a:sym typeface="Roboto"/>
            </a:endParaRPr>
          </a:p>
          <a:p>
            <a:pPr indent="-336550" lvl="0" marL="457200" rtl="0" algn="l">
              <a:lnSpc>
                <a:spcPct val="115000"/>
              </a:lnSpc>
              <a:spcBef>
                <a:spcPts val="0"/>
              </a:spcBef>
              <a:spcAft>
                <a:spcPts val="0"/>
              </a:spcAft>
              <a:buClr>
                <a:schemeClr val="lt1"/>
              </a:buClr>
              <a:buSzPct val="100000"/>
              <a:buFont typeface="Roboto"/>
              <a:buChar char="●"/>
            </a:pPr>
            <a:r>
              <a:rPr lang="en" sz="1888">
                <a:latin typeface="Roboto"/>
                <a:ea typeface="Roboto"/>
                <a:cs typeface="Roboto"/>
                <a:sym typeface="Roboto"/>
              </a:rPr>
              <a:t>Input handling (keyboard, mouse, joystick)</a:t>
            </a:r>
            <a:endParaRPr sz="1888">
              <a:latin typeface="Roboto"/>
              <a:ea typeface="Roboto"/>
              <a:cs typeface="Roboto"/>
              <a:sym typeface="Roboto"/>
            </a:endParaRPr>
          </a:p>
          <a:p>
            <a:pPr indent="-336550" lvl="0" marL="457200" rtl="0" algn="l">
              <a:lnSpc>
                <a:spcPct val="115000"/>
              </a:lnSpc>
              <a:spcBef>
                <a:spcPts val="0"/>
              </a:spcBef>
              <a:spcAft>
                <a:spcPts val="0"/>
              </a:spcAft>
              <a:buClr>
                <a:schemeClr val="lt1"/>
              </a:buClr>
              <a:buSzPct val="100000"/>
              <a:buFont typeface="Roboto"/>
              <a:buChar char="●"/>
            </a:pPr>
            <a:r>
              <a:rPr lang="en" sz="1888">
                <a:latin typeface="Roboto"/>
                <a:ea typeface="Roboto"/>
                <a:cs typeface="Roboto"/>
                <a:sym typeface="Roboto"/>
              </a:rPr>
              <a:t>Drawing and rendering graphics (shapes, images, text)</a:t>
            </a:r>
            <a:endParaRPr sz="1888">
              <a:latin typeface="Roboto"/>
              <a:ea typeface="Roboto"/>
              <a:cs typeface="Roboto"/>
              <a:sym typeface="Roboto"/>
            </a:endParaRPr>
          </a:p>
          <a:p>
            <a:pPr indent="0" lvl="0" marL="0" rtl="0" algn="l">
              <a:lnSpc>
                <a:spcPct val="115000"/>
              </a:lnSpc>
              <a:spcBef>
                <a:spcPts val="1500"/>
              </a:spcBef>
              <a:spcAft>
                <a:spcPts val="0"/>
              </a:spcAft>
              <a:buNone/>
            </a:pPr>
            <a:r>
              <a:t/>
            </a:r>
            <a:endParaRPr sz="1544">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2100">
              <a:solidFill>
                <a:srgbClr val="00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1297500" y="393750"/>
            <a:ext cx="7038900" cy="4479600"/>
          </a:xfrm>
          <a:prstGeom prst="rect">
            <a:avLst/>
          </a:prstGeom>
        </p:spPr>
        <p:txBody>
          <a:bodyPr anchorCtr="0" anchor="t" bIns="91425" lIns="91425" spcFirstLastPara="1" rIns="91425" wrap="square" tIns="91425">
            <a:normAutofit fontScale="90000"/>
          </a:bodyPr>
          <a:lstStyle/>
          <a:p>
            <a:pPr indent="0" lvl="0" marL="0" rtl="0" algn="l">
              <a:lnSpc>
                <a:spcPct val="135714"/>
              </a:lnSpc>
              <a:spcBef>
                <a:spcPts val="0"/>
              </a:spcBef>
              <a:spcAft>
                <a:spcPts val="0"/>
              </a:spcAft>
              <a:buNone/>
            </a:pPr>
            <a:r>
              <a:rPr lang="en" sz="2300">
                <a:solidFill>
                  <a:srgbClr val="00FFFF"/>
                </a:solidFill>
                <a:latin typeface="Arial"/>
                <a:ea typeface="Arial"/>
                <a:cs typeface="Arial"/>
                <a:sym typeface="Arial"/>
              </a:rPr>
              <a:t>from pygame.locals import </a:t>
            </a:r>
            <a:r>
              <a:rPr lang="en" sz="2300">
                <a:solidFill>
                  <a:srgbClr val="F7F7F8"/>
                </a:solidFill>
                <a:latin typeface="Arial"/>
                <a:ea typeface="Arial"/>
                <a:cs typeface="Arial"/>
                <a:sym typeface="Arial"/>
              </a:rPr>
              <a:t>The line from pygame.locals import * is a common way to import a set of constants and enums from the pygame.locals module into your Python code.</a:t>
            </a:r>
            <a:endParaRPr sz="2300">
              <a:solidFill>
                <a:srgbClr val="F7F7F8"/>
              </a:solidFill>
              <a:latin typeface="Arial"/>
              <a:ea typeface="Arial"/>
              <a:cs typeface="Arial"/>
              <a:sym typeface="Arial"/>
            </a:endParaRPr>
          </a:p>
          <a:p>
            <a:pPr indent="0" lvl="0" marL="0" rtl="0" algn="l">
              <a:lnSpc>
                <a:spcPct val="115000"/>
              </a:lnSpc>
              <a:spcBef>
                <a:spcPts val="1500"/>
              </a:spcBef>
              <a:spcAft>
                <a:spcPts val="0"/>
              </a:spcAft>
              <a:buNone/>
            </a:pPr>
            <a:r>
              <a:rPr lang="en" sz="2300">
                <a:solidFill>
                  <a:srgbClr val="F7F7F8"/>
                </a:solidFill>
                <a:latin typeface="Arial"/>
                <a:ea typeface="Arial"/>
                <a:cs typeface="Arial"/>
                <a:sym typeface="Arial"/>
              </a:rPr>
              <a:t>The pygame.locals module contains a large number of constant values that are used by Pygame to represent things like keyboard keys, mouse buttons, event types, and video modes. By importing these constants using the * syntax, you can use them in your code without having to prefix them with the pygame.locals module name.</a:t>
            </a:r>
            <a:endParaRPr sz="2300">
              <a:solidFill>
                <a:srgbClr val="F7F7F8"/>
              </a:solidFill>
              <a:latin typeface="Arial"/>
              <a:ea typeface="Arial"/>
              <a:cs typeface="Arial"/>
              <a:sym typeface="Arial"/>
            </a:endParaRPr>
          </a:p>
          <a:p>
            <a:pPr indent="0" lvl="0" marL="0" rtl="0" algn="l">
              <a:lnSpc>
                <a:spcPct val="135714"/>
              </a:lnSpc>
              <a:spcBef>
                <a:spcPts val="1500"/>
              </a:spcBef>
              <a:spcAft>
                <a:spcPts val="0"/>
              </a:spcAft>
              <a:buNone/>
            </a:pPr>
            <a:r>
              <a:t/>
            </a:r>
            <a:endParaRPr sz="2300">
              <a:solidFill>
                <a:srgbClr val="00FFFF"/>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