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4" r:id="rId5"/>
    <p:sldId id="272" r:id="rId6"/>
    <p:sldId id="271" r:id="rId7"/>
    <p:sldId id="270" r:id="rId8"/>
    <p:sldId id="269" r:id="rId9"/>
    <p:sldId id="275" r:id="rId10"/>
    <p:sldId id="276" r:id="rId11"/>
    <p:sldId id="277" r:id="rId12"/>
    <p:sldId id="260" r:id="rId13"/>
    <p:sldId id="259" r:id="rId14"/>
    <p:sldId id="258"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4C4E2-0B6C-05E2-34A5-2FD431A8F8B0}" v="1705" dt="2023-11-19T16:07:00.150"/>
    <p1510:client id="{3ABCEC7A-22EF-DF6F-A261-5EA3661E7969}" v="1166" dt="2023-11-20T17:42:17.402"/>
    <p1510:client id="{8163230B-8E49-4B3C-AF30-2A9DA977C6B7}" v="11" dt="2023-11-19T08:24:19.710"/>
    <p1510:client id="{BE603A7C-98A2-4729-BFAB-CA3D926D71F8}" v="18" dt="2023-11-19T08:21:16.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E0DAFF-62A1-450A-80E6-E7C2013D6D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58680E-51D5-45FF-AAA3-CBE0B4BABFF2}">
      <dgm:prSet/>
      <dgm:spPr/>
      <dgm:t>
        <a:bodyPr/>
        <a:lstStyle/>
        <a:p>
          <a:pPr>
            <a:lnSpc>
              <a:spcPct val="100000"/>
            </a:lnSpc>
          </a:pPr>
          <a:r>
            <a:rPr lang="en-US" dirty="0">
              <a:latin typeface="Gill Sans Nova"/>
            </a:rPr>
            <a:t>Hate</a:t>
          </a:r>
          <a:r>
            <a:rPr lang="en-US" dirty="0"/>
            <a:t> speech detection on social media</a:t>
          </a:r>
        </a:p>
      </dgm:t>
    </dgm:pt>
    <dgm:pt modelId="{1561F471-AC18-4779-BD3E-28670C4BFCFF}" type="parTrans" cxnId="{EFDED2A8-DA08-4848-9DA8-F242691BB92C}">
      <dgm:prSet/>
      <dgm:spPr/>
      <dgm:t>
        <a:bodyPr/>
        <a:lstStyle/>
        <a:p>
          <a:endParaRPr lang="en-US"/>
        </a:p>
      </dgm:t>
    </dgm:pt>
    <dgm:pt modelId="{34A5426F-4749-4DD8-A771-236E680EDF74}" type="sibTrans" cxnId="{EFDED2A8-DA08-4848-9DA8-F242691BB92C}">
      <dgm:prSet/>
      <dgm:spPr/>
      <dgm:t>
        <a:bodyPr/>
        <a:lstStyle/>
        <a:p>
          <a:endParaRPr lang="en-US"/>
        </a:p>
      </dgm:t>
    </dgm:pt>
    <dgm:pt modelId="{EDA3748F-4943-4D2A-A56F-BAC6B3A5D1A9}">
      <dgm:prSet/>
      <dgm:spPr/>
      <dgm:t>
        <a:bodyPr/>
        <a:lstStyle/>
        <a:p>
          <a:pPr>
            <a:lnSpc>
              <a:spcPct val="100000"/>
            </a:lnSpc>
          </a:pPr>
          <a:r>
            <a:rPr lang="en-US" dirty="0"/>
            <a:t>Low resource languages</a:t>
          </a:r>
        </a:p>
      </dgm:t>
    </dgm:pt>
    <dgm:pt modelId="{F8A48F65-8E08-4860-AB25-DA3760134C77}" type="parTrans" cxnId="{662622FB-0497-4E95-B056-657FB7BBCEBC}">
      <dgm:prSet/>
      <dgm:spPr/>
      <dgm:t>
        <a:bodyPr/>
        <a:lstStyle/>
        <a:p>
          <a:endParaRPr lang="en-US"/>
        </a:p>
      </dgm:t>
    </dgm:pt>
    <dgm:pt modelId="{E8C6CF20-62A6-460A-9EAE-AD3D1048C5C5}" type="sibTrans" cxnId="{662622FB-0497-4E95-B056-657FB7BBCEBC}">
      <dgm:prSet/>
      <dgm:spPr/>
      <dgm:t>
        <a:bodyPr/>
        <a:lstStyle/>
        <a:p>
          <a:endParaRPr lang="en-US"/>
        </a:p>
      </dgm:t>
    </dgm:pt>
    <dgm:pt modelId="{F1A74764-AB6D-45D3-BEF0-D92EE3261273}">
      <dgm:prSet/>
      <dgm:spPr/>
      <dgm:t>
        <a:bodyPr/>
        <a:lstStyle/>
        <a:p>
          <a:pPr>
            <a:lnSpc>
              <a:spcPct val="100000"/>
            </a:lnSpc>
          </a:pPr>
          <a:r>
            <a:rPr lang="en-US" dirty="0"/>
            <a:t>Platform specific datasets</a:t>
          </a:r>
        </a:p>
      </dgm:t>
    </dgm:pt>
    <dgm:pt modelId="{47584F97-2533-44E7-AAF0-63710973785B}" type="parTrans" cxnId="{D5775FF1-6AAA-4656-B3FB-AC5116C3E167}">
      <dgm:prSet/>
      <dgm:spPr/>
      <dgm:t>
        <a:bodyPr/>
        <a:lstStyle/>
        <a:p>
          <a:endParaRPr lang="en-US"/>
        </a:p>
      </dgm:t>
    </dgm:pt>
    <dgm:pt modelId="{934EC974-7651-41A2-9435-C8D24413827F}" type="sibTrans" cxnId="{D5775FF1-6AAA-4656-B3FB-AC5116C3E167}">
      <dgm:prSet/>
      <dgm:spPr/>
      <dgm:t>
        <a:bodyPr/>
        <a:lstStyle/>
        <a:p>
          <a:endParaRPr lang="en-US"/>
        </a:p>
      </dgm:t>
    </dgm:pt>
    <dgm:pt modelId="{03C6F263-0F2C-4EDF-A647-9FF39BB36B75}">
      <dgm:prSet/>
      <dgm:spPr/>
      <dgm:t>
        <a:bodyPr/>
        <a:lstStyle/>
        <a:p>
          <a:pPr>
            <a:lnSpc>
              <a:spcPct val="100000"/>
            </a:lnSpc>
          </a:pPr>
          <a:r>
            <a:rPr lang="en-US" dirty="0"/>
            <a:t>Different socio-economic background of users</a:t>
          </a:r>
        </a:p>
      </dgm:t>
    </dgm:pt>
    <dgm:pt modelId="{C07280DB-295F-4BDD-B461-F56F48EE9024}" type="parTrans" cxnId="{E41CD597-CCB3-4277-841D-BD44BC7018EA}">
      <dgm:prSet/>
      <dgm:spPr/>
      <dgm:t>
        <a:bodyPr/>
        <a:lstStyle/>
        <a:p>
          <a:endParaRPr lang="en-US"/>
        </a:p>
      </dgm:t>
    </dgm:pt>
    <dgm:pt modelId="{18FD4801-5605-4837-B3AF-E5E2A4EE3011}" type="sibTrans" cxnId="{E41CD597-CCB3-4277-841D-BD44BC7018EA}">
      <dgm:prSet/>
      <dgm:spPr/>
      <dgm:t>
        <a:bodyPr/>
        <a:lstStyle/>
        <a:p>
          <a:endParaRPr lang="en-US"/>
        </a:p>
      </dgm:t>
    </dgm:pt>
    <dgm:pt modelId="{C0C8F715-D208-47A9-83BF-AC972AE4721E}">
      <dgm:prSet/>
      <dgm:spPr/>
      <dgm:t>
        <a:bodyPr/>
        <a:lstStyle/>
        <a:p>
          <a:pPr>
            <a:lnSpc>
              <a:spcPct val="100000"/>
            </a:lnSpc>
          </a:pPr>
          <a:r>
            <a:rPr lang="en-US" dirty="0"/>
            <a:t>Combine datasets from different platforms</a:t>
          </a:r>
          <a:r>
            <a:rPr lang="en-US" dirty="0">
              <a:latin typeface="Gill Sans Nova"/>
            </a:rPr>
            <a:t> </a:t>
          </a:r>
        </a:p>
      </dgm:t>
    </dgm:pt>
    <dgm:pt modelId="{0B4C4CB4-EC13-4321-BA65-8FEB21463655}" type="parTrans" cxnId="{D4E44F4A-B484-4B6E-A1E7-5708E644EBD6}">
      <dgm:prSet/>
      <dgm:spPr/>
      <dgm:t>
        <a:bodyPr/>
        <a:lstStyle/>
        <a:p>
          <a:endParaRPr lang="en-US"/>
        </a:p>
      </dgm:t>
    </dgm:pt>
    <dgm:pt modelId="{4CB21AF7-4816-4A0E-A4BD-BF5E380F76B1}" type="sibTrans" cxnId="{D4E44F4A-B484-4B6E-A1E7-5708E644EBD6}">
      <dgm:prSet/>
      <dgm:spPr/>
      <dgm:t>
        <a:bodyPr/>
        <a:lstStyle/>
        <a:p>
          <a:endParaRPr lang="en-US"/>
        </a:p>
      </dgm:t>
    </dgm:pt>
    <dgm:pt modelId="{CA384B01-A9EE-4420-8BDC-D5361446D9DB}">
      <dgm:prSet/>
      <dgm:spPr/>
      <dgm:t>
        <a:bodyPr/>
        <a:lstStyle/>
        <a:p>
          <a:pPr>
            <a:lnSpc>
              <a:spcPct val="100000"/>
            </a:lnSpc>
          </a:pPr>
          <a:r>
            <a:rPr lang="en-US" dirty="0"/>
            <a:t>Generalizability increases</a:t>
          </a:r>
        </a:p>
      </dgm:t>
    </dgm:pt>
    <dgm:pt modelId="{0180BC63-6EE8-4D26-8E04-8B1E16C6C661}" type="parTrans" cxnId="{7857B158-E6E4-4BBA-BDEF-23AA743DD126}">
      <dgm:prSet/>
      <dgm:spPr/>
      <dgm:t>
        <a:bodyPr/>
        <a:lstStyle/>
        <a:p>
          <a:endParaRPr lang="en-US"/>
        </a:p>
      </dgm:t>
    </dgm:pt>
    <dgm:pt modelId="{425BCB82-D67C-4C3D-ABB0-FAB60CC73750}" type="sibTrans" cxnId="{7857B158-E6E4-4BBA-BDEF-23AA743DD126}">
      <dgm:prSet/>
      <dgm:spPr/>
      <dgm:t>
        <a:bodyPr/>
        <a:lstStyle/>
        <a:p>
          <a:endParaRPr lang="en-US"/>
        </a:p>
      </dgm:t>
    </dgm:pt>
    <dgm:pt modelId="{25FB63A4-EEA3-4796-9F96-DD31DD37C8F4}">
      <dgm:prSet/>
      <dgm:spPr/>
      <dgm:t>
        <a:bodyPr/>
        <a:lstStyle/>
        <a:p>
          <a:pPr>
            <a:lnSpc>
              <a:spcPct val="100000"/>
            </a:lnSpc>
          </a:pPr>
          <a:r>
            <a:rPr lang="en-US" dirty="0"/>
            <a:t>More data for training</a:t>
          </a:r>
          <a:r>
            <a:rPr lang="en-US" dirty="0">
              <a:latin typeface="Gill Sans Nova"/>
            </a:rPr>
            <a:t> </a:t>
          </a:r>
          <a:endParaRPr lang="en-US" dirty="0"/>
        </a:p>
      </dgm:t>
    </dgm:pt>
    <dgm:pt modelId="{2FD4F43A-BCE0-4976-BFF7-DD31739489E0}" type="parTrans" cxnId="{65B22CD0-A089-4609-B4F3-1318A9B42A99}">
      <dgm:prSet/>
      <dgm:spPr/>
      <dgm:t>
        <a:bodyPr/>
        <a:lstStyle/>
        <a:p>
          <a:endParaRPr lang="en-US"/>
        </a:p>
      </dgm:t>
    </dgm:pt>
    <dgm:pt modelId="{8E330CA9-5139-49BC-98AD-AE7812C808CF}" type="sibTrans" cxnId="{65B22CD0-A089-4609-B4F3-1318A9B42A99}">
      <dgm:prSet/>
      <dgm:spPr/>
      <dgm:t>
        <a:bodyPr/>
        <a:lstStyle/>
        <a:p>
          <a:endParaRPr lang="en-US"/>
        </a:p>
      </dgm:t>
    </dgm:pt>
    <dgm:pt modelId="{B0A9E566-E900-4E4F-BFEC-BDAD13361EAD}">
      <dgm:prSet phldr="0"/>
      <dgm:spPr/>
      <dgm:t>
        <a:bodyPr/>
        <a:lstStyle/>
        <a:p>
          <a:pPr>
            <a:lnSpc>
              <a:spcPct val="100000"/>
            </a:lnSpc>
          </a:pPr>
          <a:r>
            <a:rPr lang="en-US" dirty="0">
              <a:latin typeface="Gill Sans Nova"/>
            </a:rPr>
            <a:t>Marathi</a:t>
          </a:r>
        </a:p>
      </dgm:t>
    </dgm:pt>
    <dgm:pt modelId="{E27C9310-54A7-4F25-9B80-9753013E466C}" type="parTrans" cxnId="{CCC2732F-F755-46F0-BE3F-90D666D7A7F1}">
      <dgm:prSet/>
      <dgm:spPr/>
    </dgm:pt>
    <dgm:pt modelId="{A3A122C2-3895-4147-9F66-29C2D88570A7}" type="sibTrans" cxnId="{CCC2732F-F755-46F0-BE3F-90D666D7A7F1}">
      <dgm:prSet/>
      <dgm:spPr/>
    </dgm:pt>
    <dgm:pt modelId="{71C5A619-513D-4186-9126-72AA3144260D}">
      <dgm:prSet phldr="0"/>
      <dgm:spPr/>
      <dgm:t>
        <a:bodyPr/>
        <a:lstStyle/>
        <a:p>
          <a:pPr>
            <a:lnSpc>
              <a:spcPct val="100000"/>
            </a:lnSpc>
          </a:pPr>
          <a:r>
            <a:rPr lang="en-US" dirty="0">
              <a:latin typeface="Gill Sans Nova"/>
            </a:rPr>
            <a:t>Telugu</a:t>
          </a:r>
        </a:p>
      </dgm:t>
    </dgm:pt>
    <dgm:pt modelId="{A2D19940-006D-458F-8996-1086DC8738AA}" type="parTrans" cxnId="{A9E174A0-73DC-4B02-B28A-E3FEEF7FCEA6}">
      <dgm:prSet/>
      <dgm:spPr/>
    </dgm:pt>
    <dgm:pt modelId="{93C5C86C-0216-4C78-AD07-EDC2BE33E3E2}" type="sibTrans" cxnId="{A9E174A0-73DC-4B02-B28A-E3FEEF7FCEA6}">
      <dgm:prSet/>
      <dgm:spPr/>
    </dgm:pt>
    <dgm:pt modelId="{35D396D0-1F95-46D6-8C58-AE7539E56AA7}" type="pres">
      <dgm:prSet presAssocID="{9AE0DAFF-62A1-450A-80E6-E7C2013D6DEC}" presName="root" presStyleCnt="0">
        <dgm:presLayoutVars>
          <dgm:dir/>
          <dgm:resizeHandles val="exact"/>
        </dgm:presLayoutVars>
      </dgm:prSet>
      <dgm:spPr/>
    </dgm:pt>
    <dgm:pt modelId="{51BD0E13-297E-47F0-B433-D8D293321C1D}" type="pres">
      <dgm:prSet presAssocID="{EA58680E-51D5-45FF-AAA3-CBE0B4BABFF2}" presName="compNode" presStyleCnt="0"/>
      <dgm:spPr/>
    </dgm:pt>
    <dgm:pt modelId="{89E9F309-3726-4FB1-9B30-1012310F3117}" type="pres">
      <dgm:prSet presAssocID="{EA58680E-51D5-45FF-AAA3-CBE0B4BABFF2}" presName="bgRect" presStyleLbl="bgShp" presStyleIdx="0" presStyleCnt="5"/>
      <dgm:spPr/>
    </dgm:pt>
    <dgm:pt modelId="{6219592A-39EF-49EA-9DED-799316BDB5BB}" type="pres">
      <dgm:prSet presAssocID="{EA58680E-51D5-45FF-AAA3-CBE0B4BABF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0966DE90-01FD-419B-9415-D41F6AC51672}" type="pres">
      <dgm:prSet presAssocID="{EA58680E-51D5-45FF-AAA3-CBE0B4BABFF2}" presName="spaceRect" presStyleCnt="0"/>
      <dgm:spPr/>
    </dgm:pt>
    <dgm:pt modelId="{48B5AE37-914C-4A35-9BFD-568FE1A8C35A}" type="pres">
      <dgm:prSet presAssocID="{EA58680E-51D5-45FF-AAA3-CBE0B4BABFF2}" presName="parTx" presStyleLbl="revTx" presStyleIdx="0" presStyleCnt="7">
        <dgm:presLayoutVars>
          <dgm:chMax val="0"/>
          <dgm:chPref val="0"/>
        </dgm:presLayoutVars>
      </dgm:prSet>
      <dgm:spPr/>
    </dgm:pt>
    <dgm:pt modelId="{8EF29DC4-4CDC-45F7-A310-C9B7D756B687}" type="pres">
      <dgm:prSet presAssocID="{34A5426F-4749-4DD8-A771-236E680EDF74}" presName="sibTrans" presStyleCnt="0"/>
      <dgm:spPr/>
    </dgm:pt>
    <dgm:pt modelId="{353D0571-247D-4C08-9E8D-0F80D60C099F}" type="pres">
      <dgm:prSet presAssocID="{EDA3748F-4943-4D2A-A56F-BAC6B3A5D1A9}" presName="compNode" presStyleCnt="0"/>
      <dgm:spPr/>
    </dgm:pt>
    <dgm:pt modelId="{075EC430-677A-4FD8-A489-88E520A3DA3E}" type="pres">
      <dgm:prSet presAssocID="{EDA3748F-4943-4D2A-A56F-BAC6B3A5D1A9}" presName="bgRect" presStyleLbl="bgShp" presStyleIdx="1" presStyleCnt="5"/>
      <dgm:spPr/>
    </dgm:pt>
    <dgm:pt modelId="{A600BA76-AD67-487B-8AF6-4F3413B4FE8A}" type="pres">
      <dgm:prSet presAssocID="{EDA3748F-4943-4D2A-A56F-BAC6B3A5D1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F7206479-E4E6-4FAF-969B-FC8B37CBCABA}" type="pres">
      <dgm:prSet presAssocID="{EDA3748F-4943-4D2A-A56F-BAC6B3A5D1A9}" presName="spaceRect" presStyleCnt="0"/>
      <dgm:spPr/>
    </dgm:pt>
    <dgm:pt modelId="{13FEB956-95FD-42AD-921F-8AC7E4E30188}" type="pres">
      <dgm:prSet presAssocID="{EDA3748F-4943-4D2A-A56F-BAC6B3A5D1A9}" presName="parTx" presStyleLbl="revTx" presStyleIdx="1" presStyleCnt="7">
        <dgm:presLayoutVars>
          <dgm:chMax val="0"/>
          <dgm:chPref val="0"/>
        </dgm:presLayoutVars>
      </dgm:prSet>
      <dgm:spPr/>
    </dgm:pt>
    <dgm:pt modelId="{9782AE39-9913-48E3-827A-775308436FC3}" type="pres">
      <dgm:prSet presAssocID="{EDA3748F-4943-4D2A-A56F-BAC6B3A5D1A9}" presName="desTx" presStyleLbl="revTx" presStyleIdx="2" presStyleCnt="7">
        <dgm:presLayoutVars/>
      </dgm:prSet>
      <dgm:spPr/>
    </dgm:pt>
    <dgm:pt modelId="{0541ECFE-28F8-4A47-9FF2-EF6D0D23C3B5}" type="pres">
      <dgm:prSet presAssocID="{E8C6CF20-62A6-460A-9EAE-AD3D1048C5C5}" presName="sibTrans" presStyleCnt="0"/>
      <dgm:spPr/>
    </dgm:pt>
    <dgm:pt modelId="{24AFA2CD-F97D-47A5-BEF5-DC3F998F29EC}" type="pres">
      <dgm:prSet presAssocID="{F1A74764-AB6D-45D3-BEF0-D92EE3261273}" presName="compNode" presStyleCnt="0"/>
      <dgm:spPr/>
    </dgm:pt>
    <dgm:pt modelId="{5FEABF45-98EC-484D-9E8E-6B59444089D7}" type="pres">
      <dgm:prSet presAssocID="{F1A74764-AB6D-45D3-BEF0-D92EE3261273}" presName="bgRect" presStyleLbl="bgShp" presStyleIdx="2" presStyleCnt="5"/>
      <dgm:spPr/>
    </dgm:pt>
    <dgm:pt modelId="{ECEA32ED-745F-438F-AEC5-9D55FAB15641}" type="pres">
      <dgm:prSet presAssocID="{F1A74764-AB6D-45D3-BEF0-D92EE326127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B3DD3DC-C714-498B-B6BD-30A0A64FF4A1}" type="pres">
      <dgm:prSet presAssocID="{F1A74764-AB6D-45D3-BEF0-D92EE3261273}" presName="spaceRect" presStyleCnt="0"/>
      <dgm:spPr/>
    </dgm:pt>
    <dgm:pt modelId="{8AADC95A-1004-48D9-9CD9-85C1A6CD750A}" type="pres">
      <dgm:prSet presAssocID="{F1A74764-AB6D-45D3-BEF0-D92EE3261273}" presName="parTx" presStyleLbl="revTx" presStyleIdx="3" presStyleCnt="7">
        <dgm:presLayoutVars>
          <dgm:chMax val="0"/>
          <dgm:chPref val="0"/>
        </dgm:presLayoutVars>
      </dgm:prSet>
      <dgm:spPr/>
    </dgm:pt>
    <dgm:pt modelId="{7463C978-445F-4F33-975A-89C6BFA88988}" type="pres">
      <dgm:prSet presAssocID="{934EC974-7651-41A2-9435-C8D24413827F}" presName="sibTrans" presStyleCnt="0"/>
      <dgm:spPr/>
    </dgm:pt>
    <dgm:pt modelId="{1CD0803F-38A8-459F-80C1-7B6D6216E28C}" type="pres">
      <dgm:prSet presAssocID="{03C6F263-0F2C-4EDF-A647-9FF39BB36B75}" presName="compNode" presStyleCnt="0"/>
      <dgm:spPr/>
    </dgm:pt>
    <dgm:pt modelId="{7DB2AFF3-47FA-456B-B629-1BD28340BDA6}" type="pres">
      <dgm:prSet presAssocID="{03C6F263-0F2C-4EDF-A647-9FF39BB36B75}" presName="bgRect" presStyleLbl="bgShp" presStyleIdx="3" presStyleCnt="5"/>
      <dgm:spPr/>
    </dgm:pt>
    <dgm:pt modelId="{96B46CE5-F107-4021-8E82-A62430207E64}" type="pres">
      <dgm:prSet presAssocID="{03C6F263-0F2C-4EDF-A647-9FF39BB36B7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B34EBAFB-CCC1-41B2-A2A8-C5F001B2FEA1}" type="pres">
      <dgm:prSet presAssocID="{03C6F263-0F2C-4EDF-A647-9FF39BB36B75}" presName="spaceRect" presStyleCnt="0"/>
      <dgm:spPr/>
    </dgm:pt>
    <dgm:pt modelId="{E41522C3-49E3-4F59-9060-D6A66E81D791}" type="pres">
      <dgm:prSet presAssocID="{03C6F263-0F2C-4EDF-A647-9FF39BB36B75}" presName="parTx" presStyleLbl="revTx" presStyleIdx="4" presStyleCnt="7">
        <dgm:presLayoutVars>
          <dgm:chMax val="0"/>
          <dgm:chPref val="0"/>
        </dgm:presLayoutVars>
      </dgm:prSet>
      <dgm:spPr/>
    </dgm:pt>
    <dgm:pt modelId="{DBB9A032-37D4-4DCC-B395-2A5F1B48825C}" type="pres">
      <dgm:prSet presAssocID="{18FD4801-5605-4837-B3AF-E5E2A4EE3011}" presName="sibTrans" presStyleCnt="0"/>
      <dgm:spPr/>
    </dgm:pt>
    <dgm:pt modelId="{A2490E8A-92EB-4DFF-A8C8-AD3132B37A41}" type="pres">
      <dgm:prSet presAssocID="{C0C8F715-D208-47A9-83BF-AC972AE4721E}" presName="compNode" presStyleCnt="0"/>
      <dgm:spPr/>
    </dgm:pt>
    <dgm:pt modelId="{C4E603EF-601B-4185-83C7-6A3D24752EB6}" type="pres">
      <dgm:prSet presAssocID="{C0C8F715-D208-47A9-83BF-AC972AE4721E}" presName="bgRect" presStyleLbl="bgShp" presStyleIdx="4" presStyleCnt="5"/>
      <dgm:spPr/>
    </dgm:pt>
    <dgm:pt modelId="{3E0DCF58-3742-4383-A740-4C90BD95A823}" type="pres">
      <dgm:prSet presAssocID="{C0C8F715-D208-47A9-83BF-AC972AE472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3BCEF800-B456-4FEC-9530-83FD08B2A57B}" type="pres">
      <dgm:prSet presAssocID="{C0C8F715-D208-47A9-83BF-AC972AE4721E}" presName="spaceRect" presStyleCnt="0"/>
      <dgm:spPr/>
    </dgm:pt>
    <dgm:pt modelId="{9B1C4D96-D09F-4B4B-B6AA-9256A2CF34A6}" type="pres">
      <dgm:prSet presAssocID="{C0C8F715-D208-47A9-83BF-AC972AE4721E}" presName="parTx" presStyleLbl="revTx" presStyleIdx="5" presStyleCnt="7">
        <dgm:presLayoutVars>
          <dgm:chMax val="0"/>
          <dgm:chPref val="0"/>
        </dgm:presLayoutVars>
      </dgm:prSet>
      <dgm:spPr/>
    </dgm:pt>
    <dgm:pt modelId="{08C854C8-93E2-4AE8-BFB8-CE2AD111D5FF}" type="pres">
      <dgm:prSet presAssocID="{C0C8F715-D208-47A9-83BF-AC972AE4721E}" presName="desTx" presStyleLbl="revTx" presStyleIdx="6" presStyleCnt="7">
        <dgm:presLayoutVars/>
      </dgm:prSet>
      <dgm:spPr/>
    </dgm:pt>
  </dgm:ptLst>
  <dgm:cxnLst>
    <dgm:cxn modelId="{20862403-73B6-4626-9144-B350E839D3A1}" type="presOf" srcId="{F1A74764-AB6D-45D3-BEF0-D92EE3261273}" destId="{8AADC95A-1004-48D9-9CD9-85C1A6CD750A}" srcOrd="0" destOrd="0" presId="urn:microsoft.com/office/officeart/2018/2/layout/IconVerticalSolidList"/>
    <dgm:cxn modelId="{4024E704-EB7E-4681-AF17-4AFC0A513DA5}" type="presOf" srcId="{CA384B01-A9EE-4420-8BDC-D5361446D9DB}" destId="{08C854C8-93E2-4AE8-BFB8-CE2AD111D5FF}" srcOrd="0" destOrd="0" presId="urn:microsoft.com/office/officeart/2018/2/layout/IconVerticalSolidList"/>
    <dgm:cxn modelId="{CB0A7A1C-81DA-461A-AD06-BB0CDC1D8BF8}" type="presOf" srcId="{03C6F263-0F2C-4EDF-A647-9FF39BB36B75}" destId="{E41522C3-49E3-4F59-9060-D6A66E81D791}" srcOrd="0" destOrd="0" presId="urn:microsoft.com/office/officeart/2018/2/layout/IconVerticalSolidList"/>
    <dgm:cxn modelId="{A22B5A2C-A044-4770-BF36-491494CFB978}" type="presOf" srcId="{9AE0DAFF-62A1-450A-80E6-E7C2013D6DEC}" destId="{35D396D0-1F95-46D6-8C58-AE7539E56AA7}" srcOrd="0" destOrd="0" presId="urn:microsoft.com/office/officeart/2018/2/layout/IconVerticalSolidList"/>
    <dgm:cxn modelId="{9495C42E-CD21-4B03-9C29-0426B2721C58}" type="presOf" srcId="{71C5A619-513D-4186-9126-72AA3144260D}" destId="{9782AE39-9913-48E3-827A-775308436FC3}" srcOrd="0" destOrd="1" presId="urn:microsoft.com/office/officeart/2018/2/layout/IconVerticalSolidList"/>
    <dgm:cxn modelId="{CCC2732F-F755-46F0-BE3F-90D666D7A7F1}" srcId="{EDA3748F-4943-4D2A-A56F-BAC6B3A5D1A9}" destId="{B0A9E566-E900-4E4F-BFEC-BDAD13361EAD}" srcOrd="0" destOrd="0" parTransId="{E27C9310-54A7-4F25-9B80-9753013E466C}" sibTransId="{A3A122C2-3895-4147-9F66-29C2D88570A7}"/>
    <dgm:cxn modelId="{D4E44F4A-B484-4B6E-A1E7-5708E644EBD6}" srcId="{9AE0DAFF-62A1-450A-80E6-E7C2013D6DEC}" destId="{C0C8F715-D208-47A9-83BF-AC972AE4721E}" srcOrd="4" destOrd="0" parTransId="{0B4C4CB4-EC13-4321-BA65-8FEB21463655}" sibTransId="{4CB21AF7-4816-4A0E-A4BD-BF5E380F76B1}"/>
    <dgm:cxn modelId="{88920778-204A-4C42-9727-465AB28A02CD}" type="presOf" srcId="{B0A9E566-E900-4E4F-BFEC-BDAD13361EAD}" destId="{9782AE39-9913-48E3-827A-775308436FC3}" srcOrd="0" destOrd="0" presId="urn:microsoft.com/office/officeart/2018/2/layout/IconVerticalSolidList"/>
    <dgm:cxn modelId="{7857B158-E6E4-4BBA-BDEF-23AA743DD126}" srcId="{C0C8F715-D208-47A9-83BF-AC972AE4721E}" destId="{CA384B01-A9EE-4420-8BDC-D5361446D9DB}" srcOrd="0" destOrd="0" parTransId="{0180BC63-6EE8-4D26-8E04-8B1E16C6C661}" sibTransId="{425BCB82-D67C-4C3D-ABB0-FAB60CC73750}"/>
    <dgm:cxn modelId="{3DFD2079-A6D6-467B-A2B9-6D2FDB4DF953}" type="presOf" srcId="{C0C8F715-D208-47A9-83BF-AC972AE4721E}" destId="{9B1C4D96-D09F-4B4B-B6AA-9256A2CF34A6}" srcOrd="0" destOrd="0" presId="urn:microsoft.com/office/officeart/2018/2/layout/IconVerticalSolidList"/>
    <dgm:cxn modelId="{E41CD597-CCB3-4277-841D-BD44BC7018EA}" srcId="{9AE0DAFF-62A1-450A-80E6-E7C2013D6DEC}" destId="{03C6F263-0F2C-4EDF-A647-9FF39BB36B75}" srcOrd="3" destOrd="0" parTransId="{C07280DB-295F-4BDD-B461-F56F48EE9024}" sibTransId="{18FD4801-5605-4837-B3AF-E5E2A4EE3011}"/>
    <dgm:cxn modelId="{236BA99F-CE15-4405-869D-4D2A0E4162D8}" type="presOf" srcId="{EA58680E-51D5-45FF-AAA3-CBE0B4BABFF2}" destId="{48B5AE37-914C-4A35-9BFD-568FE1A8C35A}" srcOrd="0" destOrd="0" presId="urn:microsoft.com/office/officeart/2018/2/layout/IconVerticalSolidList"/>
    <dgm:cxn modelId="{A9E174A0-73DC-4B02-B28A-E3FEEF7FCEA6}" srcId="{EDA3748F-4943-4D2A-A56F-BAC6B3A5D1A9}" destId="{71C5A619-513D-4186-9126-72AA3144260D}" srcOrd="1" destOrd="0" parTransId="{A2D19940-006D-458F-8996-1086DC8738AA}" sibTransId="{93C5C86C-0216-4C78-AD07-EDC2BE33E3E2}"/>
    <dgm:cxn modelId="{EFDED2A8-DA08-4848-9DA8-F242691BB92C}" srcId="{9AE0DAFF-62A1-450A-80E6-E7C2013D6DEC}" destId="{EA58680E-51D5-45FF-AAA3-CBE0B4BABFF2}" srcOrd="0" destOrd="0" parTransId="{1561F471-AC18-4779-BD3E-28670C4BFCFF}" sibTransId="{34A5426F-4749-4DD8-A771-236E680EDF74}"/>
    <dgm:cxn modelId="{E0473BBE-A53C-46FB-B049-6A384E5DDD68}" type="presOf" srcId="{25FB63A4-EEA3-4796-9F96-DD31DD37C8F4}" destId="{08C854C8-93E2-4AE8-BFB8-CE2AD111D5FF}" srcOrd="0" destOrd="1" presId="urn:microsoft.com/office/officeart/2018/2/layout/IconVerticalSolidList"/>
    <dgm:cxn modelId="{65B22CD0-A089-4609-B4F3-1318A9B42A99}" srcId="{C0C8F715-D208-47A9-83BF-AC972AE4721E}" destId="{25FB63A4-EEA3-4796-9F96-DD31DD37C8F4}" srcOrd="1" destOrd="0" parTransId="{2FD4F43A-BCE0-4976-BFF7-DD31739489E0}" sibTransId="{8E330CA9-5139-49BC-98AD-AE7812C808CF}"/>
    <dgm:cxn modelId="{1A4063E6-EBC2-49C9-81A6-8A4D84342C5B}" type="presOf" srcId="{EDA3748F-4943-4D2A-A56F-BAC6B3A5D1A9}" destId="{13FEB956-95FD-42AD-921F-8AC7E4E30188}" srcOrd="0" destOrd="0" presId="urn:microsoft.com/office/officeart/2018/2/layout/IconVerticalSolidList"/>
    <dgm:cxn modelId="{D5775FF1-6AAA-4656-B3FB-AC5116C3E167}" srcId="{9AE0DAFF-62A1-450A-80E6-E7C2013D6DEC}" destId="{F1A74764-AB6D-45D3-BEF0-D92EE3261273}" srcOrd="2" destOrd="0" parTransId="{47584F97-2533-44E7-AAF0-63710973785B}" sibTransId="{934EC974-7651-41A2-9435-C8D24413827F}"/>
    <dgm:cxn modelId="{662622FB-0497-4E95-B056-657FB7BBCEBC}" srcId="{9AE0DAFF-62A1-450A-80E6-E7C2013D6DEC}" destId="{EDA3748F-4943-4D2A-A56F-BAC6B3A5D1A9}" srcOrd="1" destOrd="0" parTransId="{F8A48F65-8E08-4860-AB25-DA3760134C77}" sibTransId="{E8C6CF20-62A6-460A-9EAE-AD3D1048C5C5}"/>
    <dgm:cxn modelId="{A1938C34-8C32-4A71-A02C-AA85A032089C}" type="presParOf" srcId="{35D396D0-1F95-46D6-8C58-AE7539E56AA7}" destId="{51BD0E13-297E-47F0-B433-D8D293321C1D}" srcOrd="0" destOrd="0" presId="urn:microsoft.com/office/officeart/2018/2/layout/IconVerticalSolidList"/>
    <dgm:cxn modelId="{0612FABE-BF0A-4D2B-8CA6-580194BA302C}" type="presParOf" srcId="{51BD0E13-297E-47F0-B433-D8D293321C1D}" destId="{89E9F309-3726-4FB1-9B30-1012310F3117}" srcOrd="0" destOrd="0" presId="urn:microsoft.com/office/officeart/2018/2/layout/IconVerticalSolidList"/>
    <dgm:cxn modelId="{23DFAF61-452B-4D93-8C0E-880EA7A434E8}" type="presParOf" srcId="{51BD0E13-297E-47F0-B433-D8D293321C1D}" destId="{6219592A-39EF-49EA-9DED-799316BDB5BB}" srcOrd="1" destOrd="0" presId="urn:microsoft.com/office/officeart/2018/2/layout/IconVerticalSolidList"/>
    <dgm:cxn modelId="{FB13FA39-CF7A-427B-8CD0-C5F1083EDD95}" type="presParOf" srcId="{51BD0E13-297E-47F0-B433-D8D293321C1D}" destId="{0966DE90-01FD-419B-9415-D41F6AC51672}" srcOrd="2" destOrd="0" presId="urn:microsoft.com/office/officeart/2018/2/layout/IconVerticalSolidList"/>
    <dgm:cxn modelId="{EE44CA90-8681-45F7-8619-488E6A0DEA5E}" type="presParOf" srcId="{51BD0E13-297E-47F0-B433-D8D293321C1D}" destId="{48B5AE37-914C-4A35-9BFD-568FE1A8C35A}" srcOrd="3" destOrd="0" presId="urn:microsoft.com/office/officeart/2018/2/layout/IconVerticalSolidList"/>
    <dgm:cxn modelId="{D4F245C2-2B62-437F-9D42-F73A3172DD0F}" type="presParOf" srcId="{35D396D0-1F95-46D6-8C58-AE7539E56AA7}" destId="{8EF29DC4-4CDC-45F7-A310-C9B7D756B687}" srcOrd="1" destOrd="0" presId="urn:microsoft.com/office/officeart/2018/2/layout/IconVerticalSolidList"/>
    <dgm:cxn modelId="{4071C3A7-A2B9-4D12-8CEC-505C21DE090B}" type="presParOf" srcId="{35D396D0-1F95-46D6-8C58-AE7539E56AA7}" destId="{353D0571-247D-4C08-9E8D-0F80D60C099F}" srcOrd="2" destOrd="0" presId="urn:microsoft.com/office/officeart/2018/2/layout/IconVerticalSolidList"/>
    <dgm:cxn modelId="{ABEE665D-A919-4D5A-960B-F20CE9EBCB0A}" type="presParOf" srcId="{353D0571-247D-4C08-9E8D-0F80D60C099F}" destId="{075EC430-677A-4FD8-A489-88E520A3DA3E}" srcOrd="0" destOrd="0" presId="urn:microsoft.com/office/officeart/2018/2/layout/IconVerticalSolidList"/>
    <dgm:cxn modelId="{2CA92D91-A053-4B02-9769-02144780EE4D}" type="presParOf" srcId="{353D0571-247D-4C08-9E8D-0F80D60C099F}" destId="{A600BA76-AD67-487B-8AF6-4F3413B4FE8A}" srcOrd="1" destOrd="0" presId="urn:microsoft.com/office/officeart/2018/2/layout/IconVerticalSolidList"/>
    <dgm:cxn modelId="{BBF51B90-DDA6-42EC-B1D5-F38E57421EE2}" type="presParOf" srcId="{353D0571-247D-4C08-9E8D-0F80D60C099F}" destId="{F7206479-E4E6-4FAF-969B-FC8B37CBCABA}" srcOrd="2" destOrd="0" presId="urn:microsoft.com/office/officeart/2018/2/layout/IconVerticalSolidList"/>
    <dgm:cxn modelId="{6DC081E7-3EBA-4CFE-9B2D-B963B19FA6AA}" type="presParOf" srcId="{353D0571-247D-4C08-9E8D-0F80D60C099F}" destId="{13FEB956-95FD-42AD-921F-8AC7E4E30188}" srcOrd="3" destOrd="0" presId="urn:microsoft.com/office/officeart/2018/2/layout/IconVerticalSolidList"/>
    <dgm:cxn modelId="{8B0CE429-B837-4E05-886F-0FB70F66BF97}" type="presParOf" srcId="{353D0571-247D-4C08-9E8D-0F80D60C099F}" destId="{9782AE39-9913-48E3-827A-775308436FC3}" srcOrd="4" destOrd="0" presId="urn:microsoft.com/office/officeart/2018/2/layout/IconVerticalSolidList"/>
    <dgm:cxn modelId="{B55A4D2D-5A74-484A-910B-55A1367A7154}" type="presParOf" srcId="{35D396D0-1F95-46D6-8C58-AE7539E56AA7}" destId="{0541ECFE-28F8-4A47-9FF2-EF6D0D23C3B5}" srcOrd="3" destOrd="0" presId="urn:microsoft.com/office/officeart/2018/2/layout/IconVerticalSolidList"/>
    <dgm:cxn modelId="{7E3BB07C-F7FF-4586-8321-35BB11C5E1B3}" type="presParOf" srcId="{35D396D0-1F95-46D6-8C58-AE7539E56AA7}" destId="{24AFA2CD-F97D-47A5-BEF5-DC3F998F29EC}" srcOrd="4" destOrd="0" presId="urn:microsoft.com/office/officeart/2018/2/layout/IconVerticalSolidList"/>
    <dgm:cxn modelId="{63FD0C54-FD3F-4C73-B366-783D6AA38588}" type="presParOf" srcId="{24AFA2CD-F97D-47A5-BEF5-DC3F998F29EC}" destId="{5FEABF45-98EC-484D-9E8E-6B59444089D7}" srcOrd="0" destOrd="0" presId="urn:microsoft.com/office/officeart/2018/2/layout/IconVerticalSolidList"/>
    <dgm:cxn modelId="{39E87CE2-FE07-44C8-A954-8CDD3E8B80F6}" type="presParOf" srcId="{24AFA2CD-F97D-47A5-BEF5-DC3F998F29EC}" destId="{ECEA32ED-745F-438F-AEC5-9D55FAB15641}" srcOrd="1" destOrd="0" presId="urn:microsoft.com/office/officeart/2018/2/layout/IconVerticalSolidList"/>
    <dgm:cxn modelId="{2317914C-61E2-4379-ABF1-7C18FB9A38A6}" type="presParOf" srcId="{24AFA2CD-F97D-47A5-BEF5-DC3F998F29EC}" destId="{7B3DD3DC-C714-498B-B6BD-30A0A64FF4A1}" srcOrd="2" destOrd="0" presId="urn:microsoft.com/office/officeart/2018/2/layout/IconVerticalSolidList"/>
    <dgm:cxn modelId="{B5736049-B715-4362-B3AA-DD8FC21CF09B}" type="presParOf" srcId="{24AFA2CD-F97D-47A5-BEF5-DC3F998F29EC}" destId="{8AADC95A-1004-48D9-9CD9-85C1A6CD750A}" srcOrd="3" destOrd="0" presId="urn:microsoft.com/office/officeart/2018/2/layout/IconVerticalSolidList"/>
    <dgm:cxn modelId="{40353FBC-AD33-4084-84BD-158A0F36941A}" type="presParOf" srcId="{35D396D0-1F95-46D6-8C58-AE7539E56AA7}" destId="{7463C978-445F-4F33-975A-89C6BFA88988}" srcOrd="5" destOrd="0" presId="urn:microsoft.com/office/officeart/2018/2/layout/IconVerticalSolidList"/>
    <dgm:cxn modelId="{DB62C5B2-503C-41A8-9458-43F88C0EDDC3}" type="presParOf" srcId="{35D396D0-1F95-46D6-8C58-AE7539E56AA7}" destId="{1CD0803F-38A8-459F-80C1-7B6D6216E28C}" srcOrd="6" destOrd="0" presId="urn:microsoft.com/office/officeart/2018/2/layout/IconVerticalSolidList"/>
    <dgm:cxn modelId="{8B7CB195-9F54-45DF-8770-74CBCB6E181E}" type="presParOf" srcId="{1CD0803F-38A8-459F-80C1-7B6D6216E28C}" destId="{7DB2AFF3-47FA-456B-B629-1BD28340BDA6}" srcOrd="0" destOrd="0" presId="urn:microsoft.com/office/officeart/2018/2/layout/IconVerticalSolidList"/>
    <dgm:cxn modelId="{20A94271-4741-4B59-A641-FB4F445FC9F1}" type="presParOf" srcId="{1CD0803F-38A8-459F-80C1-7B6D6216E28C}" destId="{96B46CE5-F107-4021-8E82-A62430207E64}" srcOrd="1" destOrd="0" presId="urn:microsoft.com/office/officeart/2018/2/layout/IconVerticalSolidList"/>
    <dgm:cxn modelId="{24561395-4A01-45FF-A869-8EC866570939}" type="presParOf" srcId="{1CD0803F-38A8-459F-80C1-7B6D6216E28C}" destId="{B34EBAFB-CCC1-41B2-A2A8-C5F001B2FEA1}" srcOrd="2" destOrd="0" presId="urn:microsoft.com/office/officeart/2018/2/layout/IconVerticalSolidList"/>
    <dgm:cxn modelId="{CED892FC-D245-4832-88F0-B670911C1BB0}" type="presParOf" srcId="{1CD0803F-38A8-459F-80C1-7B6D6216E28C}" destId="{E41522C3-49E3-4F59-9060-D6A66E81D791}" srcOrd="3" destOrd="0" presId="urn:microsoft.com/office/officeart/2018/2/layout/IconVerticalSolidList"/>
    <dgm:cxn modelId="{B66ADC2C-3E35-4633-9F4A-960D7F72379F}" type="presParOf" srcId="{35D396D0-1F95-46D6-8C58-AE7539E56AA7}" destId="{DBB9A032-37D4-4DCC-B395-2A5F1B48825C}" srcOrd="7" destOrd="0" presId="urn:microsoft.com/office/officeart/2018/2/layout/IconVerticalSolidList"/>
    <dgm:cxn modelId="{44A8DF7A-AD51-4A7C-A542-CA61E6533CFE}" type="presParOf" srcId="{35D396D0-1F95-46D6-8C58-AE7539E56AA7}" destId="{A2490E8A-92EB-4DFF-A8C8-AD3132B37A41}" srcOrd="8" destOrd="0" presId="urn:microsoft.com/office/officeart/2018/2/layout/IconVerticalSolidList"/>
    <dgm:cxn modelId="{C389771B-462B-4AF3-B087-3A86AE6B8B2A}" type="presParOf" srcId="{A2490E8A-92EB-4DFF-A8C8-AD3132B37A41}" destId="{C4E603EF-601B-4185-83C7-6A3D24752EB6}" srcOrd="0" destOrd="0" presId="urn:microsoft.com/office/officeart/2018/2/layout/IconVerticalSolidList"/>
    <dgm:cxn modelId="{2B8E45E8-3DF8-4919-80EE-70DC9A1C448B}" type="presParOf" srcId="{A2490E8A-92EB-4DFF-A8C8-AD3132B37A41}" destId="{3E0DCF58-3742-4383-A740-4C90BD95A823}" srcOrd="1" destOrd="0" presId="urn:microsoft.com/office/officeart/2018/2/layout/IconVerticalSolidList"/>
    <dgm:cxn modelId="{0384C2B4-71F8-4B70-9EF2-A7D373D39B88}" type="presParOf" srcId="{A2490E8A-92EB-4DFF-A8C8-AD3132B37A41}" destId="{3BCEF800-B456-4FEC-9530-83FD08B2A57B}" srcOrd="2" destOrd="0" presId="urn:microsoft.com/office/officeart/2018/2/layout/IconVerticalSolidList"/>
    <dgm:cxn modelId="{83606FDF-F4CB-4593-82CE-E43864C74BFD}" type="presParOf" srcId="{A2490E8A-92EB-4DFF-A8C8-AD3132B37A41}" destId="{9B1C4D96-D09F-4B4B-B6AA-9256A2CF34A6}" srcOrd="3" destOrd="0" presId="urn:microsoft.com/office/officeart/2018/2/layout/IconVerticalSolidList"/>
    <dgm:cxn modelId="{B34699AF-2E46-4634-AA08-3CC6DECE9D99}" type="presParOf" srcId="{A2490E8A-92EB-4DFF-A8C8-AD3132B37A41}" destId="{08C854C8-93E2-4AE8-BFB8-CE2AD111D5F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13090-9147-472A-82BE-801FA4CF00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F3E05EB-8F9A-42A9-8101-273A3602E131}">
      <dgm:prSet/>
      <dgm:spPr/>
      <dgm:t>
        <a:bodyPr/>
        <a:lstStyle/>
        <a:p>
          <a:r>
            <a:rPr lang="en-US"/>
            <a:t>Training data sourced from different social media platforms is collated to create a larger dataset</a:t>
          </a:r>
        </a:p>
      </dgm:t>
    </dgm:pt>
    <dgm:pt modelId="{62650339-EA70-4A58-963B-352E6AE02825}" type="parTrans" cxnId="{B76C4EDB-9972-4031-81C9-593914BD0185}">
      <dgm:prSet/>
      <dgm:spPr/>
      <dgm:t>
        <a:bodyPr/>
        <a:lstStyle/>
        <a:p>
          <a:endParaRPr lang="en-US"/>
        </a:p>
      </dgm:t>
    </dgm:pt>
    <dgm:pt modelId="{3C4BCC49-3E57-4154-A1AD-3C8EA48B201E}" type="sibTrans" cxnId="{B76C4EDB-9972-4031-81C9-593914BD0185}">
      <dgm:prSet/>
      <dgm:spPr/>
      <dgm:t>
        <a:bodyPr/>
        <a:lstStyle/>
        <a:p>
          <a:endParaRPr lang="en-US"/>
        </a:p>
      </dgm:t>
    </dgm:pt>
    <dgm:pt modelId="{BF82998C-5889-4B80-BE9B-5018AB2C0D9F}">
      <dgm:prSet/>
      <dgm:spPr/>
      <dgm:t>
        <a:bodyPr/>
        <a:lstStyle/>
        <a:p>
          <a:r>
            <a:rPr lang="en-US"/>
            <a:t>Train or fine tune the models on collated data</a:t>
          </a:r>
        </a:p>
      </dgm:t>
    </dgm:pt>
    <dgm:pt modelId="{63C458F0-2914-4BA4-93BD-05EFA21778E8}" type="parTrans" cxnId="{B6757730-EDB2-46FF-B3E9-9205B6B5ED85}">
      <dgm:prSet/>
      <dgm:spPr/>
      <dgm:t>
        <a:bodyPr/>
        <a:lstStyle/>
        <a:p>
          <a:endParaRPr lang="en-US"/>
        </a:p>
      </dgm:t>
    </dgm:pt>
    <dgm:pt modelId="{F9CC66B2-7425-40FF-BE85-59957CA391DD}" type="sibTrans" cxnId="{B6757730-EDB2-46FF-B3E9-9205B6B5ED85}">
      <dgm:prSet/>
      <dgm:spPr/>
      <dgm:t>
        <a:bodyPr/>
        <a:lstStyle/>
        <a:p>
          <a:endParaRPr lang="en-US"/>
        </a:p>
      </dgm:t>
    </dgm:pt>
    <dgm:pt modelId="{694EA2A1-B61E-435C-83FD-08AEAC0DBCD3}">
      <dgm:prSet/>
      <dgm:spPr/>
      <dgm:t>
        <a:bodyPr/>
        <a:lstStyle/>
        <a:p>
          <a:r>
            <a:rPr lang="en-US"/>
            <a:t>Ability to generalize may increase </a:t>
          </a:r>
        </a:p>
      </dgm:t>
    </dgm:pt>
    <dgm:pt modelId="{336ACFCD-573F-4233-BF6B-F23925929930}" type="parTrans" cxnId="{A925DFDD-A6C5-463F-B6E1-9A5ED0FDF458}">
      <dgm:prSet/>
      <dgm:spPr/>
      <dgm:t>
        <a:bodyPr/>
        <a:lstStyle/>
        <a:p>
          <a:endParaRPr lang="en-US"/>
        </a:p>
      </dgm:t>
    </dgm:pt>
    <dgm:pt modelId="{F956D549-D022-436B-98B5-FCA353131EBC}" type="sibTrans" cxnId="{A925DFDD-A6C5-463F-B6E1-9A5ED0FDF458}">
      <dgm:prSet/>
      <dgm:spPr/>
      <dgm:t>
        <a:bodyPr/>
        <a:lstStyle/>
        <a:p>
          <a:endParaRPr lang="en-US"/>
        </a:p>
      </dgm:t>
    </dgm:pt>
    <dgm:pt modelId="{973A39BB-6FC6-43A0-B848-9BF2828DA3E3}" type="pres">
      <dgm:prSet presAssocID="{60E13090-9147-472A-82BE-801FA4CF00F5}" presName="root" presStyleCnt="0">
        <dgm:presLayoutVars>
          <dgm:dir/>
          <dgm:resizeHandles val="exact"/>
        </dgm:presLayoutVars>
      </dgm:prSet>
      <dgm:spPr/>
    </dgm:pt>
    <dgm:pt modelId="{49F56CA9-A328-4F59-8D1E-25AAF57DD403}" type="pres">
      <dgm:prSet presAssocID="{7F3E05EB-8F9A-42A9-8101-273A3602E131}" presName="compNode" presStyleCnt="0"/>
      <dgm:spPr/>
    </dgm:pt>
    <dgm:pt modelId="{500DE497-00DF-4C4A-94C2-17CF85E113FA}" type="pres">
      <dgm:prSet presAssocID="{7F3E05EB-8F9A-42A9-8101-273A3602E131}" presName="bgRect" presStyleLbl="bgShp" presStyleIdx="0" presStyleCnt="3"/>
      <dgm:spPr/>
    </dgm:pt>
    <dgm:pt modelId="{C8FF9204-995E-4EEB-802F-26921BFC67C9}" type="pres">
      <dgm:prSet presAssocID="{7F3E05EB-8F9A-42A9-8101-273A3602E1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4DB037F-39F1-42C0-9645-91B328434B9D}" type="pres">
      <dgm:prSet presAssocID="{7F3E05EB-8F9A-42A9-8101-273A3602E131}" presName="spaceRect" presStyleCnt="0"/>
      <dgm:spPr/>
    </dgm:pt>
    <dgm:pt modelId="{1CC16017-5E09-489F-AD7C-CDB9BEC70B25}" type="pres">
      <dgm:prSet presAssocID="{7F3E05EB-8F9A-42A9-8101-273A3602E131}" presName="parTx" presStyleLbl="revTx" presStyleIdx="0" presStyleCnt="3">
        <dgm:presLayoutVars>
          <dgm:chMax val="0"/>
          <dgm:chPref val="0"/>
        </dgm:presLayoutVars>
      </dgm:prSet>
      <dgm:spPr/>
    </dgm:pt>
    <dgm:pt modelId="{56CC955F-5CF2-4763-8386-A82E27C130E0}" type="pres">
      <dgm:prSet presAssocID="{3C4BCC49-3E57-4154-A1AD-3C8EA48B201E}" presName="sibTrans" presStyleCnt="0"/>
      <dgm:spPr/>
    </dgm:pt>
    <dgm:pt modelId="{3836AE31-4B6B-420B-ABBB-10B39386EA07}" type="pres">
      <dgm:prSet presAssocID="{BF82998C-5889-4B80-BE9B-5018AB2C0D9F}" presName="compNode" presStyleCnt="0"/>
      <dgm:spPr/>
    </dgm:pt>
    <dgm:pt modelId="{D0294F38-0133-4C53-9167-20096CCFB830}" type="pres">
      <dgm:prSet presAssocID="{BF82998C-5889-4B80-BE9B-5018AB2C0D9F}" presName="bgRect" presStyleLbl="bgShp" presStyleIdx="1" presStyleCnt="3"/>
      <dgm:spPr/>
    </dgm:pt>
    <dgm:pt modelId="{545F4AB9-AB94-4E41-B08C-7AC699B92B4E}" type="pres">
      <dgm:prSet presAssocID="{BF82998C-5889-4B80-BE9B-5018AB2C0D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24B95D7-DA55-424C-95C7-27EE572F9F43}" type="pres">
      <dgm:prSet presAssocID="{BF82998C-5889-4B80-BE9B-5018AB2C0D9F}" presName="spaceRect" presStyleCnt="0"/>
      <dgm:spPr/>
    </dgm:pt>
    <dgm:pt modelId="{853D5DEF-E5CB-4747-8028-598F62499E57}" type="pres">
      <dgm:prSet presAssocID="{BF82998C-5889-4B80-BE9B-5018AB2C0D9F}" presName="parTx" presStyleLbl="revTx" presStyleIdx="1" presStyleCnt="3">
        <dgm:presLayoutVars>
          <dgm:chMax val="0"/>
          <dgm:chPref val="0"/>
        </dgm:presLayoutVars>
      </dgm:prSet>
      <dgm:spPr/>
    </dgm:pt>
    <dgm:pt modelId="{199F52AB-3FF2-48DB-8BE9-F970BF96357C}" type="pres">
      <dgm:prSet presAssocID="{F9CC66B2-7425-40FF-BE85-59957CA391DD}" presName="sibTrans" presStyleCnt="0"/>
      <dgm:spPr/>
    </dgm:pt>
    <dgm:pt modelId="{D9A8D283-3835-4DA7-B8A5-D71436A97016}" type="pres">
      <dgm:prSet presAssocID="{694EA2A1-B61E-435C-83FD-08AEAC0DBCD3}" presName="compNode" presStyleCnt="0"/>
      <dgm:spPr/>
    </dgm:pt>
    <dgm:pt modelId="{E3F85137-9662-4C6B-85BA-2699D57D238F}" type="pres">
      <dgm:prSet presAssocID="{694EA2A1-B61E-435C-83FD-08AEAC0DBCD3}" presName="bgRect" presStyleLbl="bgShp" presStyleIdx="2" presStyleCnt="3"/>
      <dgm:spPr/>
    </dgm:pt>
    <dgm:pt modelId="{09C95F53-6463-4657-9213-BF2A4103A246}" type="pres">
      <dgm:prSet presAssocID="{694EA2A1-B61E-435C-83FD-08AEAC0DBC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C1CF85E2-98AB-4660-A504-58C72C4EA715}" type="pres">
      <dgm:prSet presAssocID="{694EA2A1-B61E-435C-83FD-08AEAC0DBCD3}" presName="spaceRect" presStyleCnt="0"/>
      <dgm:spPr/>
    </dgm:pt>
    <dgm:pt modelId="{B9FD51FE-52AA-493D-BC23-11E77B03A156}" type="pres">
      <dgm:prSet presAssocID="{694EA2A1-B61E-435C-83FD-08AEAC0DBCD3}" presName="parTx" presStyleLbl="revTx" presStyleIdx="2" presStyleCnt="3">
        <dgm:presLayoutVars>
          <dgm:chMax val="0"/>
          <dgm:chPref val="0"/>
        </dgm:presLayoutVars>
      </dgm:prSet>
      <dgm:spPr/>
    </dgm:pt>
  </dgm:ptLst>
  <dgm:cxnLst>
    <dgm:cxn modelId="{B6757730-EDB2-46FF-B3E9-9205B6B5ED85}" srcId="{60E13090-9147-472A-82BE-801FA4CF00F5}" destId="{BF82998C-5889-4B80-BE9B-5018AB2C0D9F}" srcOrd="1" destOrd="0" parTransId="{63C458F0-2914-4BA4-93BD-05EFA21778E8}" sibTransId="{F9CC66B2-7425-40FF-BE85-59957CA391DD}"/>
    <dgm:cxn modelId="{C9E97534-545D-40C0-B110-6CBFCAE7F96A}" type="presOf" srcId="{BF82998C-5889-4B80-BE9B-5018AB2C0D9F}" destId="{853D5DEF-E5CB-4747-8028-598F62499E57}" srcOrd="0" destOrd="0" presId="urn:microsoft.com/office/officeart/2018/2/layout/IconVerticalSolidList"/>
    <dgm:cxn modelId="{9656AF85-EDCD-41A4-8980-B223273C07A3}" type="presOf" srcId="{60E13090-9147-472A-82BE-801FA4CF00F5}" destId="{973A39BB-6FC6-43A0-B848-9BF2828DA3E3}" srcOrd="0" destOrd="0" presId="urn:microsoft.com/office/officeart/2018/2/layout/IconVerticalSolidList"/>
    <dgm:cxn modelId="{6D963297-408A-4225-BD10-EC5AE3F42020}" type="presOf" srcId="{694EA2A1-B61E-435C-83FD-08AEAC0DBCD3}" destId="{B9FD51FE-52AA-493D-BC23-11E77B03A156}" srcOrd="0" destOrd="0" presId="urn:microsoft.com/office/officeart/2018/2/layout/IconVerticalSolidList"/>
    <dgm:cxn modelId="{04CBE9C2-A253-4CC3-B911-F2773AB0AC81}" type="presOf" srcId="{7F3E05EB-8F9A-42A9-8101-273A3602E131}" destId="{1CC16017-5E09-489F-AD7C-CDB9BEC70B25}" srcOrd="0" destOrd="0" presId="urn:microsoft.com/office/officeart/2018/2/layout/IconVerticalSolidList"/>
    <dgm:cxn modelId="{B76C4EDB-9972-4031-81C9-593914BD0185}" srcId="{60E13090-9147-472A-82BE-801FA4CF00F5}" destId="{7F3E05EB-8F9A-42A9-8101-273A3602E131}" srcOrd="0" destOrd="0" parTransId="{62650339-EA70-4A58-963B-352E6AE02825}" sibTransId="{3C4BCC49-3E57-4154-A1AD-3C8EA48B201E}"/>
    <dgm:cxn modelId="{A925DFDD-A6C5-463F-B6E1-9A5ED0FDF458}" srcId="{60E13090-9147-472A-82BE-801FA4CF00F5}" destId="{694EA2A1-B61E-435C-83FD-08AEAC0DBCD3}" srcOrd="2" destOrd="0" parTransId="{336ACFCD-573F-4233-BF6B-F23925929930}" sibTransId="{F956D549-D022-436B-98B5-FCA353131EBC}"/>
    <dgm:cxn modelId="{DB63F7D2-5749-41D8-866F-33B10E0CA7AD}" type="presParOf" srcId="{973A39BB-6FC6-43A0-B848-9BF2828DA3E3}" destId="{49F56CA9-A328-4F59-8D1E-25AAF57DD403}" srcOrd="0" destOrd="0" presId="urn:microsoft.com/office/officeart/2018/2/layout/IconVerticalSolidList"/>
    <dgm:cxn modelId="{A7D20A81-183F-4004-8B4A-D64DF5669EE9}" type="presParOf" srcId="{49F56CA9-A328-4F59-8D1E-25AAF57DD403}" destId="{500DE497-00DF-4C4A-94C2-17CF85E113FA}" srcOrd="0" destOrd="0" presId="urn:microsoft.com/office/officeart/2018/2/layout/IconVerticalSolidList"/>
    <dgm:cxn modelId="{92353DF2-BE27-44E3-8F3E-75CF12BFCCE4}" type="presParOf" srcId="{49F56CA9-A328-4F59-8D1E-25AAF57DD403}" destId="{C8FF9204-995E-4EEB-802F-26921BFC67C9}" srcOrd="1" destOrd="0" presId="urn:microsoft.com/office/officeart/2018/2/layout/IconVerticalSolidList"/>
    <dgm:cxn modelId="{82909632-0948-4DB2-A242-9B32DCB94637}" type="presParOf" srcId="{49F56CA9-A328-4F59-8D1E-25AAF57DD403}" destId="{A4DB037F-39F1-42C0-9645-91B328434B9D}" srcOrd="2" destOrd="0" presId="urn:microsoft.com/office/officeart/2018/2/layout/IconVerticalSolidList"/>
    <dgm:cxn modelId="{837EBA59-2A41-4F9B-96C9-47505BDDF29F}" type="presParOf" srcId="{49F56CA9-A328-4F59-8D1E-25AAF57DD403}" destId="{1CC16017-5E09-489F-AD7C-CDB9BEC70B25}" srcOrd="3" destOrd="0" presId="urn:microsoft.com/office/officeart/2018/2/layout/IconVerticalSolidList"/>
    <dgm:cxn modelId="{2D4568C8-B924-4B40-B96E-8420ADD69506}" type="presParOf" srcId="{973A39BB-6FC6-43A0-B848-9BF2828DA3E3}" destId="{56CC955F-5CF2-4763-8386-A82E27C130E0}" srcOrd="1" destOrd="0" presId="urn:microsoft.com/office/officeart/2018/2/layout/IconVerticalSolidList"/>
    <dgm:cxn modelId="{22D1AFA0-1556-47FD-9146-0B7645C93D98}" type="presParOf" srcId="{973A39BB-6FC6-43A0-B848-9BF2828DA3E3}" destId="{3836AE31-4B6B-420B-ABBB-10B39386EA07}" srcOrd="2" destOrd="0" presId="urn:microsoft.com/office/officeart/2018/2/layout/IconVerticalSolidList"/>
    <dgm:cxn modelId="{0FE51100-843A-4C28-87FC-5C64EC43FCF5}" type="presParOf" srcId="{3836AE31-4B6B-420B-ABBB-10B39386EA07}" destId="{D0294F38-0133-4C53-9167-20096CCFB830}" srcOrd="0" destOrd="0" presId="urn:microsoft.com/office/officeart/2018/2/layout/IconVerticalSolidList"/>
    <dgm:cxn modelId="{CAAF6BD2-D975-4E95-A931-97B12ED6732F}" type="presParOf" srcId="{3836AE31-4B6B-420B-ABBB-10B39386EA07}" destId="{545F4AB9-AB94-4E41-B08C-7AC699B92B4E}" srcOrd="1" destOrd="0" presId="urn:microsoft.com/office/officeart/2018/2/layout/IconVerticalSolidList"/>
    <dgm:cxn modelId="{A35F9077-3DC2-4A88-8B0C-D4061613E6FE}" type="presParOf" srcId="{3836AE31-4B6B-420B-ABBB-10B39386EA07}" destId="{B24B95D7-DA55-424C-95C7-27EE572F9F43}" srcOrd="2" destOrd="0" presId="urn:microsoft.com/office/officeart/2018/2/layout/IconVerticalSolidList"/>
    <dgm:cxn modelId="{9CA109A9-B12A-4ACF-BD22-08A45263200A}" type="presParOf" srcId="{3836AE31-4B6B-420B-ABBB-10B39386EA07}" destId="{853D5DEF-E5CB-4747-8028-598F62499E57}" srcOrd="3" destOrd="0" presId="urn:microsoft.com/office/officeart/2018/2/layout/IconVerticalSolidList"/>
    <dgm:cxn modelId="{599FA293-98DF-48EA-8E1C-1962929D97FC}" type="presParOf" srcId="{973A39BB-6FC6-43A0-B848-9BF2828DA3E3}" destId="{199F52AB-3FF2-48DB-8BE9-F970BF96357C}" srcOrd="3" destOrd="0" presId="urn:microsoft.com/office/officeart/2018/2/layout/IconVerticalSolidList"/>
    <dgm:cxn modelId="{B4935400-1F1D-4DB0-AB0B-6E01DDF370C6}" type="presParOf" srcId="{973A39BB-6FC6-43A0-B848-9BF2828DA3E3}" destId="{D9A8D283-3835-4DA7-B8A5-D71436A97016}" srcOrd="4" destOrd="0" presId="urn:microsoft.com/office/officeart/2018/2/layout/IconVerticalSolidList"/>
    <dgm:cxn modelId="{1CF4889D-4847-44DE-A185-CACA213F0E8F}" type="presParOf" srcId="{D9A8D283-3835-4DA7-B8A5-D71436A97016}" destId="{E3F85137-9662-4C6B-85BA-2699D57D238F}" srcOrd="0" destOrd="0" presId="urn:microsoft.com/office/officeart/2018/2/layout/IconVerticalSolidList"/>
    <dgm:cxn modelId="{0C8E30A0-4D90-4A9E-9DC1-48EE73E51F55}" type="presParOf" srcId="{D9A8D283-3835-4DA7-B8A5-D71436A97016}" destId="{09C95F53-6463-4657-9213-BF2A4103A246}" srcOrd="1" destOrd="0" presId="urn:microsoft.com/office/officeart/2018/2/layout/IconVerticalSolidList"/>
    <dgm:cxn modelId="{AF4CA4C4-BC98-4E70-BBEA-14AAE5C560A8}" type="presParOf" srcId="{D9A8D283-3835-4DA7-B8A5-D71436A97016}" destId="{C1CF85E2-98AB-4660-A504-58C72C4EA715}" srcOrd="2" destOrd="0" presId="urn:microsoft.com/office/officeart/2018/2/layout/IconVerticalSolidList"/>
    <dgm:cxn modelId="{40BD3881-CD98-4BED-9BF4-ABDC59DB0A9E}" type="presParOf" srcId="{D9A8D283-3835-4DA7-B8A5-D71436A97016}" destId="{B9FD51FE-52AA-493D-BC23-11E77B03A1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9F7325-67A3-4AFC-A291-D272BB8C4DBB}"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7AA16592-59F2-41BE-8631-618EB94947D9}">
      <dgm:prSet phldrT="[Text]" phldr="0"/>
      <dgm:spPr/>
      <dgm:t>
        <a:bodyPr/>
        <a:lstStyle/>
        <a:p>
          <a:pPr rtl="0"/>
          <a:r>
            <a:rPr lang="en-US" b="1" dirty="0">
              <a:latin typeface="Calibri Light" panose="020F0302020204030204"/>
            </a:rPr>
            <a:t>Text equivalent</a:t>
          </a:r>
          <a:endParaRPr lang="en-US" b="1" dirty="0"/>
        </a:p>
      </dgm:t>
    </dgm:pt>
    <dgm:pt modelId="{10755718-3060-4C76-AB45-536BDEC026D5}" type="parTrans" cxnId="{52AB550E-ACE2-4003-9F42-1C344AEBA7AD}">
      <dgm:prSet/>
      <dgm:spPr/>
      <dgm:t>
        <a:bodyPr/>
        <a:lstStyle/>
        <a:p>
          <a:endParaRPr lang="en-US"/>
        </a:p>
      </dgm:t>
    </dgm:pt>
    <dgm:pt modelId="{E82CEF7B-B179-4FA4-81EE-A6A61AAFD4CF}" type="sibTrans" cxnId="{52AB550E-ACE2-4003-9F42-1C344AEBA7AD}">
      <dgm:prSet/>
      <dgm:spPr/>
      <dgm:t>
        <a:bodyPr/>
        <a:lstStyle/>
        <a:p>
          <a:endParaRPr lang="en-US"/>
        </a:p>
      </dgm:t>
    </dgm:pt>
    <dgm:pt modelId="{E50B4B8E-F64D-4A90-96DD-B31919590D34}">
      <dgm:prSet phldrT="[Text]" phldr="0"/>
      <dgm:spPr/>
      <dgm:t>
        <a:bodyPr/>
        <a:lstStyle/>
        <a:p>
          <a:pPr rtl="0"/>
          <a:r>
            <a:rPr lang="en-US" dirty="0">
              <a:latin typeface="Calibri Light" panose="020F0302020204030204"/>
            </a:rPr>
            <a:t>Use </a:t>
          </a:r>
          <a:r>
            <a:rPr lang="en-US" dirty="0" err="1">
              <a:latin typeface="Calibri Light" panose="020F0302020204030204"/>
            </a:rPr>
            <a:t>demoji</a:t>
          </a:r>
          <a:r>
            <a:rPr lang="en-US" dirty="0">
              <a:latin typeface="Calibri Light" panose="020F0302020204030204"/>
            </a:rPr>
            <a:t> library to get the text equivalent of emojis commonly found in hate speech.</a:t>
          </a:r>
          <a:endParaRPr lang="en-US" dirty="0"/>
        </a:p>
      </dgm:t>
    </dgm:pt>
    <dgm:pt modelId="{DFBA225C-897D-44D8-9E28-ACEEE9A766D9}" type="parTrans" cxnId="{39DB3056-D216-4A7C-BF1C-E224BAA3F3F6}">
      <dgm:prSet/>
      <dgm:spPr/>
      <dgm:t>
        <a:bodyPr/>
        <a:lstStyle/>
        <a:p>
          <a:endParaRPr lang="en-US"/>
        </a:p>
      </dgm:t>
    </dgm:pt>
    <dgm:pt modelId="{A6430507-481F-43E9-9256-C0328CE65354}" type="sibTrans" cxnId="{39DB3056-D216-4A7C-BF1C-E224BAA3F3F6}">
      <dgm:prSet/>
      <dgm:spPr/>
      <dgm:t>
        <a:bodyPr/>
        <a:lstStyle/>
        <a:p>
          <a:endParaRPr lang="en-US"/>
        </a:p>
      </dgm:t>
    </dgm:pt>
    <dgm:pt modelId="{0E8DB459-AC17-46B3-96EE-6A6E512ADC76}">
      <dgm:prSet phldrT="[Text]" phldr="0"/>
      <dgm:spPr/>
      <dgm:t>
        <a:bodyPr/>
        <a:lstStyle/>
        <a:p>
          <a:r>
            <a:rPr lang="en-US" b="1" dirty="0">
              <a:latin typeface="Calibri Light" panose="020F0302020204030204"/>
            </a:rPr>
            <a:t>Translate</a:t>
          </a:r>
          <a:endParaRPr lang="en-US" b="1" dirty="0"/>
        </a:p>
      </dgm:t>
    </dgm:pt>
    <dgm:pt modelId="{796CEAD0-7BB9-4508-A5EB-0F999E711EE3}" type="parTrans" cxnId="{046738EC-8A66-4465-8624-99E8660DF9ED}">
      <dgm:prSet/>
      <dgm:spPr/>
      <dgm:t>
        <a:bodyPr/>
        <a:lstStyle/>
        <a:p>
          <a:endParaRPr lang="en-US"/>
        </a:p>
      </dgm:t>
    </dgm:pt>
    <dgm:pt modelId="{74010AF3-10C0-4921-B496-6692BE213C75}" type="sibTrans" cxnId="{046738EC-8A66-4465-8624-99E8660DF9ED}">
      <dgm:prSet/>
      <dgm:spPr/>
      <dgm:t>
        <a:bodyPr/>
        <a:lstStyle/>
        <a:p>
          <a:endParaRPr lang="en-US"/>
        </a:p>
      </dgm:t>
    </dgm:pt>
    <dgm:pt modelId="{D884D3E7-B1A0-4576-9FC9-F9142A05A988}">
      <dgm:prSet phldrT="[Text]" phldr="0"/>
      <dgm:spPr/>
      <dgm:t>
        <a:bodyPr/>
        <a:lstStyle/>
        <a:p>
          <a:pPr rtl="0"/>
          <a:r>
            <a:rPr lang="en-US" dirty="0">
              <a:latin typeface="Calibri Light" panose="020F0302020204030204"/>
            </a:rPr>
            <a:t>Translate to Indic language</a:t>
          </a:r>
          <a:endParaRPr lang="en-US" dirty="0"/>
        </a:p>
      </dgm:t>
    </dgm:pt>
    <dgm:pt modelId="{DBEA2BAF-A30D-4C29-B436-E6471CA4A7AC}" type="parTrans" cxnId="{BBAEA40C-430A-4B35-9B5C-37230F8D9DE6}">
      <dgm:prSet/>
      <dgm:spPr/>
      <dgm:t>
        <a:bodyPr/>
        <a:lstStyle/>
        <a:p>
          <a:endParaRPr lang="en-US"/>
        </a:p>
      </dgm:t>
    </dgm:pt>
    <dgm:pt modelId="{106787A7-C22F-499E-92E7-084E7F6DE181}" type="sibTrans" cxnId="{BBAEA40C-430A-4B35-9B5C-37230F8D9DE6}">
      <dgm:prSet/>
      <dgm:spPr/>
      <dgm:t>
        <a:bodyPr/>
        <a:lstStyle/>
        <a:p>
          <a:endParaRPr lang="en-US"/>
        </a:p>
      </dgm:t>
    </dgm:pt>
    <dgm:pt modelId="{BC593FC6-04E2-463C-9E7F-3491685D80C0}">
      <dgm:prSet phldrT="[Text]" phldr="0"/>
      <dgm:spPr/>
      <dgm:t>
        <a:bodyPr/>
        <a:lstStyle/>
        <a:p>
          <a:r>
            <a:rPr lang="en-US" b="1" dirty="0">
              <a:latin typeface="Calibri Light" panose="020F0302020204030204"/>
            </a:rPr>
            <a:t>Substitute</a:t>
          </a:r>
          <a:endParaRPr lang="en-US" b="1" dirty="0"/>
        </a:p>
      </dgm:t>
    </dgm:pt>
    <dgm:pt modelId="{DE557B58-E81D-426C-A422-635ED5683025}" type="parTrans" cxnId="{37AE9899-F587-40FC-A81C-0FCB783718BE}">
      <dgm:prSet/>
      <dgm:spPr/>
      <dgm:t>
        <a:bodyPr/>
        <a:lstStyle/>
        <a:p>
          <a:endParaRPr lang="en-US"/>
        </a:p>
      </dgm:t>
    </dgm:pt>
    <dgm:pt modelId="{CA47A558-BEE0-43FE-808B-1B524860967A}" type="sibTrans" cxnId="{37AE9899-F587-40FC-A81C-0FCB783718BE}">
      <dgm:prSet/>
      <dgm:spPr/>
      <dgm:t>
        <a:bodyPr/>
        <a:lstStyle/>
        <a:p>
          <a:endParaRPr lang="en-US"/>
        </a:p>
      </dgm:t>
    </dgm:pt>
    <dgm:pt modelId="{442378FF-3018-4A92-8797-CE45F98733FB}">
      <dgm:prSet phldrT="[Text]" phldr="0"/>
      <dgm:spPr/>
      <dgm:t>
        <a:bodyPr/>
        <a:lstStyle/>
        <a:p>
          <a:pPr rtl="0"/>
          <a:r>
            <a:rPr lang="en-US" dirty="0">
              <a:latin typeface="Calibri Light" panose="020F0302020204030204"/>
            </a:rPr>
            <a:t> Substitute emoji with text equivalent</a:t>
          </a:r>
          <a:endParaRPr lang="en-US" dirty="0"/>
        </a:p>
      </dgm:t>
    </dgm:pt>
    <dgm:pt modelId="{27962DE1-9795-4555-B98F-374FA56CCFB5}" type="parTrans" cxnId="{3CC016F5-6263-4EFA-A02B-71FA0C7B8C2E}">
      <dgm:prSet/>
      <dgm:spPr/>
      <dgm:t>
        <a:bodyPr/>
        <a:lstStyle/>
        <a:p>
          <a:endParaRPr lang="en-US"/>
        </a:p>
      </dgm:t>
    </dgm:pt>
    <dgm:pt modelId="{91EE8E6E-586C-400C-BA95-16683108F95B}" type="sibTrans" cxnId="{3CC016F5-6263-4EFA-A02B-71FA0C7B8C2E}">
      <dgm:prSet/>
      <dgm:spPr/>
      <dgm:t>
        <a:bodyPr/>
        <a:lstStyle/>
        <a:p>
          <a:endParaRPr lang="en-US"/>
        </a:p>
      </dgm:t>
    </dgm:pt>
    <dgm:pt modelId="{80CC8478-D0D9-47DC-BBE3-B241857FDBDD}">
      <dgm:prSet phldr="0"/>
      <dgm:spPr/>
      <dgm:t>
        <a:bodyPr/>
        <a:lstStyle/>
        <a:p>
          <a:pPr rtl="0"/>
          <a:r>
            <a:rPr lang="en-US" dirty="0">
              <a:latin typeface="Calibri Light" panose="020F0302020204030204"/>
            </a:rPr>
            <a:t>Preserve context in which emoji was used</a:t>
          </a:r>
        </a:p>
      </dgm:t>
    </dgm:pt>
    <dgm:pt modelId="{E928773E-0F80-4B64-8FD3-26686E9B4E02}" type="parTrans" cxnId="{94A6393A-01D2-411B-A603-8EC910383324}">
      <dgm:prSet/>
      <dgm:spPr/>
    </dgm:pt>
    <dgm:pt modelId="{DFC6EF5C-5B19-4A6A-84BC-BB42D6CD4095}" type="sibTrans" cxnId="{94A6393A-01D2-411B-A603-8EC910383324}">
      <dgm:prSet/>
      <dgm:spPr/>
    </dgm:pt>
    <dgm:pt modelId="{91BAC559-C490-420A-A3BA-E97C0C18BF56}" type="pres">
      <dgm:prSet presAssocID="{299F7325-67A3-4AFC-A291-D272BB8C4DBB}" presName="Name0" presStyleCnt="0">
        <dgm:presLayoutVars>
          <dgm:dir/>
          <dgm:animLvl val="lvl"/>
          <dgm:resizeHandles val="exact"/>
        </dgm:presLayoutVars>
      </dgm:prSet>
      <dgm:spPr/>
    </dgm:pt>
    <dgm:pt modelId="{CEA9F9BC-209E-427F-85CB-87E31462D5F5}" type="pres">
      <dgm:prSet presAssocID="{7AA16592-59F2-41BE-8631-618EB94947D9}" presName="compositeNode" presStyleCnt="0">
        <dgm:presLayoutVars>
          <dgm:bulletEnabled val="1"/>
        </dgm:presLayoutVars>
      </dgm:prSet>
      <dgm:spPr/>
    </dgm:pt>
    <dgm:pt modelId="{AF7901CF-5AC6-4282-9AFF-78CD71331195}" type="pres">
      <dgm:prSet presAssocID="{7AA16592-59F2-41BE-8631-618EB94947D9}" presName="bgRect" presStyleLbl="node1" presStyleIdx="0" presStyleCnt="3"/>
      <dgm:spPr/>
    </dgm:pt>
    <dgm:pt modelId="{9B8FC109-581E-4ED2-B78B-D3F4B53260C6}" type="pres">
      <dgm:prSet presAssocID="{7AA16592-59F2-41BE-8631-618EB94947D9}" presName="parentNode" presStyleLbl="node1" presStyleIdx="0" presStyleCnt="3">
        <dgm:presLayoutVars>
          <dgm:chMax val="0"/>
          <dgm:bulletEnabled val="1"/>
        </dgm:presLayoutVars>
      </dgm:prSet>
      <dgm:spPr/>
    </dgm:pt>
    <dgm:pt modelId="{CB1FCA7F-D7ED-47BE-ACA8-B66EB3017264}" type="pres">
      <dgm:prSet presAssocID="{7AA16592-59F2-41BE-8631-618EB94947D9}" presName="childNode" presStyleLbl="node1" presStyleIdx="0" presStyleCnt="3">
        <dgm:presLayoutVars>
          <dgm:bulletEnabled val="1"/>
        </dgm:presLayoutVars>
      </dgm:prSet>
      <dgm:spPr/>
    </dgm:pt>
    <dgm:pt modelId="{7491C4EB-B260-4026-8DA2-8785AA4F90C2}" type="pres">
      <dgm:prSet presAssocID="{E82CEF7B-B179-4FA4-81EE-A6A61AAFD4CF}" presName="hSp" presStyleCnt="0"/>
      <dgm:spPr/>
    </dgm:pt>
    <dgm:pt modelId="{04A759E1-112A-4676-B36E-26CEC0D89DE7}" type="pres">
      <dgm:prSet presAssocID="{E82CEF7B-B179-4FA4-81EE-A6A61AAFD4CF}" presName="vProcSp" presStyleCnt="0"/>
      <dgm:spPr/>
    </dgm:pt>
    <dgm:pt modelId="{53AF6C5D-697F-42D1-A1BD-5A28F9E212D3}" type="pres">
      <dgm:prSet presAssocID="{E82CEF7B-B179-4FA4-81EE-A6A61AAFD4CF}" presName="vSp1" presStyleCnt="0"/>
      <dgm:spPr/>
    </dgm:pt>
    <dgm:pt modelId="{98A571A3-7849-4CE4-AD95-4CE5FDF61073}" type="pres">
      <dgm:prSet presAssocID="{E82CEF7B-B179-4FA4-81EE-A6A61AAFD4CF}" presName="simulatedConn" presStyleLbl="solidFgAcc1" presStyleIdx="0" presStyleCnt="2"/>
      <dgm:spPr/>
    </dgm:pt>
    <dgm:pt modelId="{B2F6C69B-ACEC-4DDD-93CC-240B6039C8E1}" type="pres">
      <dgm:prSet presAssocID="{E82CEF7B-B179-4FA4-81EE-A6A61AAFD4CF}" presName="vSp2" presStyleCnt="0"/>
      <dgm:spPr/>
    </dgm:pt>
    <dgm:pt modelId="{4EF46026-45B6-484B-BADF-14539132FC5D}" type="pres">
      <dgm:prSet presAssocID="{E82CEF7B-B179-4FA4-81EE-A6A61AAFD4CF}" presName="sibTrans" presStyleCnt="0"/>
      <dgm:spPr/>
    </dgm:pt>
    <dgm:pt modelId="{8E41A417-7D70-4380-83F6-DA7DF265009A}" type="pres">
      <dgm:prSet presAssocID="{0E8DB459-AC17-46B3-96EE-6A6E512ADC76}" presName="compositeNode" presStyleCnt="0">
        <dgm:presLayoutVars>
          <dgm:bulletEnabled val="1"/>
        </dgm:presLayoutVars>
      </dgm:prSet>
      <dgm:spPr/>
    </dgm:pt>
    <dgm:pt modelId="{2CF62C76-9A3B-4A41-BD45-D264D6B49D04}" type="pres">
      <dgm:prSet presAssocID="{0E8DB459-AC17-46B3-96EE-6A6E512ADC76}" presName="bgRect" presStyleLbl="node1" presStyleIdx="1" presStyleCnt="3"/>
      <dgm:spPr/>
    </dgm:pt>
    <dgm:pt modelId="{3D8CF631-DE67-4942-9C93-3B147D16A4D3}" type="pres">
      <dgm:prSet presAssocID="{0E8DB459-AC17-46B3-96EE-6A6E512ADC76}" presName="parentNode" presStyleLbl="node1" presStyleIdx="1" presStyleCnt="3">
        <dgm:presLayoutVars>
          <dgm:chMax val="0"/>
          <dgm:bulletEnabled val="1"/>
        </dgm:presLayoutVars>
      </dgm:prSet>
      <dgm:spPr/>
    </dgm:pt>
    <dgm:pt modelId="{D8B4B7F8-9C64-470D-ACAB-DAC8FC4A7CFD}" type="pres">
      <dgm:prSet presAssocID="{0E8DB459-AC17-46B3-96EE-6A6E512ADC76}" presName="childNode" presStyleLbl="node1" presStyleIdx="1" presStyleCnt="3">
        <dgm:presLayoutVars>
          <dgm:bulletEnabled val="1"/>
        </dgm:presLayoutVars>
      </dgm:prSet>
      <dgm:spPr/>
    </dgm:pt>
    <dgm:pt modelId="{33719462-D5F9-48C4-B0A0-E094D9283F6F}" type="pres">
      <dgm:prSet presAssocID="{74010AF3-10C0-4921-B496-6692BE213C75}" presName="hSp" presStyleCnt="0"/>
      <dgm:spPr/>
    </dgm:pt>
    <dgm:pt modelId="{AFD0C240-437C-456E-96EA-7552C41D174B}" type="pres">
      <dgm:prSet presAssocID="{74010AF3-10C0-4921-B496-6692BE213C75}" presName="vProcSp" presStyleCnt="0"/>
      <dgm:spPr/>
    </dgm:pt>
    <dgm:pt modelId="{51EB5CB4-E1D3-4023-9D45-E95EFDFA21F3}" type="pres">
      <dgm:prSet presAssocID="{74010AF3-10C0-4921-B496-6692BE213C75}" presName="vSp1" presStyleCnt="0"/>
      <dgm:spPr/>
    </dgm:pt>
    <dgm:pt modelId="{D3188207-EECB-4DDD-B233-9C2265F78FA6}" type="pres">
      <dgm:prSet presAssocID="{74010AF3-10C0-4921-B496-6692BE213C75}" presName="simulatedConn" presStyleLbl="solidFgAcc1" presStyleIdx="1" presStyleCnt="2"/>
      <dgm:spPr/>
    </dgm:pt>
    <dgm:pt modelId="{16008621-796F-4B20-9157-33FB7307736B}" type="pres">
      <dgm:prSet presAssocID="{74010AF3-10C0-4921-B496-6692BE213C75}" presName="vSp2" presStyleCnt="0"/>
      <dgm:spPr/>
    </dgm:pt>
    <dgm:pt modelId="{08B795B7-C93F-42B3-80DC-3A12D5A31B21}" type="pres">
      <dgm:prSet presAssocID="{74010AF3-10C0-4921-B496-6692BE213C75}" presName="sibTrans" presStyleCnt="0"/>
      <dgm:spPr/>
    </dgm:pt>
    <dgm:pt modelId="{98E1A1CF-0A8E-4FA9-ABEA-FB5E6F7A19FA}" type="pres">
      <dgm:prSet presAssocID="{BC593FC6-04E2-463C-9E7F-3491685D80C0}" presName="compositeNode" presStyleCnt="0">
        <dgm:presLayoutVars>
          <dgm:bulletEnabled val="1"/>
        </dgm:presLayoutVars>
      </dgm:prSet>
      <dgm:spPr/>
    </dgm:pt>
    <dgm:pt modelId="{8EC5B026-3968-4084-BDB6-6AD5B6808E37}" type="pres">
      <dgm:prSet presAssocID="{BC593FC6-04E2-463C-9E7F-3491685D80C0}" presName="bgRect" presStyleLbl="node1" presStyleIdx="2" presStyleCnt="3"/>
      <dgm:spPr/>
    </dgm:pt>
    <dgm:pt modelId="{2275E1F6-CD0D-4FF6-B640-D461A14406E3}" type="pres">
      <dgm:prSet presAssocID="{BC593FC6-04E2-463C-9E7F-3491685D80C0}" presName="parentNode" presStyleLbl="node1" presStyleIdx="2" presStyleCnt="3">
        <dgm:presLayoutVars>
          <dgm:chMax val="0"/>
          <dgm:bulletEnabled val="1"/>
        </dgm:presLayoutVars>
      </dgm:prSet>
      <dgm:spPr/>
    </dgm:pt>
    <dgm:pt modelId="{A7C86519-9E14-4D82-8EE8-01BBF75721D8}" type="pres">
      <dgm:prSet presAssocID="{BC593FC6-04E2-463C-9E7F-3491685D80C0}" presName="childNode" presStyleLbl="node1" presStyleIdx="2" presStyleCnt="3">
        <dgm:presLayoutVars>
          <dgm:bulletEnabled val="1"/>
        </dgm:presLayoutVars>
      </dgm:prSet>
      <dgm:spPr/>
    </dgm:pt>
  </dgm:ptLst>
  <dgm:cxnLst>
    <dgm:cxn modelId="{C99CE103-4E8F-48ED-9840-33CD414CF5FD}" type="presOf" srcId="{299F7325-67A3-4AFC-A291-D272BB8C4DBB}" destId="{91BAC559-C490-420A-A3BA-E97C0C18BF56}" srcOrd="0" destOrd="0" presId="urn:microsoft.com/office/officeart/2005/8/layout/hProcess7"/>
    <dgm:cxn modelId="{BBAEA40C-430A-4B35-9B5C-37230F8D9DE6}" srcId="{0E8DB459-AC17-46B3-96EE-6A6E512ADC76}" destId="{D884D3E7-B1A0-4576-9FC9-F9142A05A988}" srcOrd="0" destOrd="0" parTransId="{DBEA2BAF-A30D-4C29-B436-E6471CA4A7AC}" sibTransId="{106787A7-C22F-499E-92E7-084E7F6DE181}"/>
    <dgm:cxn modelId="{52AB550E-ACE2-4003-9F42-1C344AEBA7AD}" srcId="{299F7325-67A3-4AFC-A291-D272BB8C4DBB}" destId="{7AA16592-59F2-41BE-8631-618EB94947D9}" srcOrd="0" destOrd="0" parTransId="{10755718-3060-4C76-AB45-536BDEC026D5}" sibTransId="{E82CEF7B-B179-4FA4-81EE-A6A61AAFD4CF}"/>
    <dgm:cxn modelId="{5045AA1B-1337-4AEA-8B0D-1703C4DA650E}" type="presOf" srcId="{442378FF-3018-4A92-8797-CE45F98733FB}" destId="{A7C86519-9E14-4D82-8EE8-01BBF75721D8}" srcOrd="0" destOrd="0" presId="urn:microsoft.com/office/officeart/2005/8/layout/hProcess7"/>
    <dgm:cxn modelId="{F08B751C-893C-4B90-A538-59EF88805956}" type="presOf" srcId="{0E8DB459-AC17-46B3-96EE-6A6E512ADC76}" destId="{2CF62C76-9A3B-4A41-BD45-D264D6B49D04}" srcOrd="0" destOrd="0" presId="urn:microsoft.com/office/officeart/2005/8/layout/hProcess7"/>
    <dgm:cxn modelId="{6605E837-A0FC-492D-8C96-E7A8891B59EA}" type="presOf" srcId="{7AA16592-59F2-41BE-8631-618EB94947D9}" destId="{9B8FC109-581E-4ED2-B78B-D3F4B53260C6}" srcOrd="1" destOrd="0" presId="urn:microsoft.com/office/officeart/2005/8/layout/hProcess7"/>
    <dgm:cxn modelId="{94A6393A-01D2-411B-A603-8EC910383324}" srcId="{BC593FC6-04E2-463C-9E7F-3491685D80C0}" destId="{80CC8478-D0D9-47DC-BBE3-B241857FDBDD}" srcOrd="1" destOrd="0" parTransId="{E928773E-0F80-4B64-8FD3-26686E9B4E02}" sibTransId="{DFC6EF5C-5B19-4A6A-84BC-BB42D6CD4095}"/>
    <dgm:cxn modelId="{B5BCCA5E-3156-441B-BA5B-86A6DC0C70E1}" type="presOf" srcId="{E50B4B8E-F64D-4A90-96DD-B31919590D34}" destId="{CB1FCA7F-D7ED-47BE-ACA8-B66EB3017264}" srcOrd="0" destOrd="0" presId="urn:microsoft.com/office/officeart/2005/8/layout/hProcess7"/>
    <dgm:cxn modelId="{39DB3056-D216-4A7C-BF1C-E224BAA3F3F6}" srcId="{7AA16592-59F2-41BE-8631-618EB94947D9}" destId="{E50B4B8E-F64D-4A90-96DD-B31919590D34}" srcOrd="0" destOrd="0" parTransId="{DFBA225C-897D-44D8-9E28-ACEEE9A766D9}" sibTransId="{A6430507-481F-43E9-9256-C0328CE65354}"/>
    <dgm:cxn modelId="{429C8F86-8E4B-43DE-99C0-50B8A2CDE1EC}" type="presOf" srcId="{BC593FC6-04E2-463C-9E7F-3491685D80C0}" destId="{8EC5B026-3968-4084-BDB6-6AD5B6808E37}" srcOrd="0" destOrd="0" presId="urn:microsoft.com/office/officeart/2005/8/layout/hProcess7"/>
    <dgm:cxn modelId="{CE3A6588-0F32-4BF2-ABFA-82C3D43B231A}" type="presOf" srcId="{D884D3E7-B1A0-4576-9FC9-F9142A05A988}" destId="{D8B4B7F8-9C64-470D-ACAB-DAC8FC4A7CFD}" srcOrd="0" destOrd="0" presId="urn:microsoft.com/office/officeart/2005/8/layout/hProcess7"/>
    <dgm:cxn modelId="{9C73A08E-2531-44D6-9E28-DEDD8AEB574D}" type="presOf" srcId="{7AA16592-59F2-41BE-8631-618EB94947D9}" destId="{AF7901CF-5AC6-4282-9AFF-78CD71331195}" srcOrd="0" destOrd="0" presId="urn:microsoft.com/office/officeart/2005/8/layout/hProcess7"/>
    <dgm:cxn modelId="{BA4C7597-0E34-49D9-A5D3-5928AAD92F56}" type="presOf" srcId="{BC593FC6-04E2-463C-9E7F-3491685D80C0}" destId="{2275E1F6-CD0D-4FF6-B640-D461A14406E3}" srcOrd="1" destOrd="0" presId="urn:microsoft.com/office/officeart/2005/8/layout/hProcess7"/>
    <dgm:cxn modelId="{656B8097-12DD-43F8-948B-4B02E70A7F50}" type="presOf" srcId="{80CC8478-D0D9-47DC-BBE3-B241857FDBDD}" destId="{A7C86519-9E14-4D82-8EE8-01BBF75721D8}" srcOrd="0" destOrd="1" presId="urn:microsoft.com/office/officeart/2005/8/layout/hProcess7"/>
    <dgm:cxn modelId="{37AE9899-F587-40FC-A81C-0FCB783718BE}" srcId="{299F7325-67A3-4AFC-A291-D272BB8C4DBB}" destId="{BC593FC6-04E2-463C-9E7F-3491685D80C0}" srcOrd="2" destOrd="0" parTransId="{DE557B58-E81D-426C-A422-635ED5683025}" sibTransId="{CA47A558-BEE0-43FE-808B-1B524860967A}"/>
    <dgm:cxn modelId="{3C42C7A7-3539-4F17-9B88-886D7B0A7C4E}" type="presOf" srcId="{0E8DB459-AC17-46B3-96EE-6A6E512ADC76}" destId="{3D8CF631-DE67-4942-9C93-3B147D16A4D3}" srcOrd="1" destOrd="0" presId="urn:microsoft.com/office/officeart/2005/8/layout/hProcess7"/>
    <dgm:cxn modelId="{046738EC-8A66-4465-8624-99E8660DF9ED}" srcId="{299F7325-67A3-4AFC-A291-D272BB8C4DBB}" destId="{0E8DB459-AC17-46B3-96EE-6A6E512ADC76}" srcOrd="1" destOrd="0" parTransId="{796CEAD0-7BB9-4508-A5EB-0F999E711EE3}" sibTransId="{74010AF3-10C0-4921-B496-6692BE213C75}"/>
    <dgm:cxn modelId="{3CC016F5-6263-4EFA-A02B-71FA0C7B8C2E}" srcId="{BC593FC6-04E2-463C-9E7F-3491685D80C0}" destId="{442378FF-3018-4A92-8797-CE45F98733FB}" srcOrd="0" destOrd="0" parTransId="{27962DE1-9795-4555-B98F-374FA56CCFB5}" sibTransId="{91EE8E6E-586C-400C-BA95-16683108F95B}"/>
    <dgm:cxn modelId="{234EFDF1-407C-471E-AB6B-F57A9FF6C1A3}" type="presParOf" srcId="{91BAC559-C490-420A-A3BA-E97C0C18BF56}" destId="{CEA9F9BC-209E-427F-85CB-87E31462D5F5}" srcOrd="0" destOrd="0" presId="urn:microsoft.com/office/officeart/2005/8/layout/hProcess7"/>
    <dgm:cxn modelId="{7C6975AA-DDDA-4E8D-9927-75167E1EDDA0}" type="presParOf" srcId="{CEA9F9BC-209E-427F-85CB-87E31462D5F5}" destId="{AF7901CF-5AC6-4282-9AFF-78CD71331195}" srcOrd="0" destOrd="0" presId="urn:microsoft.com/office/officeart/2005/8/layout/hProcess7"/>
    <dgm:cxn modelId="{34375809-421F-4C11-8FA9-3F4A6BC3DC95}" type="presParOf" srcId="{CEA9F9BC-209E-427F-85CB-87E31462D5F5}" destId="{9B8FC109-581E-4ED2-B78B-D3F4B53260C6}" srcOrd="1" destOrd="0" presId="urn:microsoft.com/office/officeart/2005/8/layout/hProcess7"/>
    <dgm:cxn modelId="{6AC199EE-DD17-459F-BB34-376CFD3E33FE}" type="presParOf" srcId="{CEA9F9BC-209E-427F-85CB-87E31462D5F5}" destId="{CB1FCA7F-D7ED-47BE-ACA8-B66EB3017264}" srcOrd="2" destOrd="0" presId="urn:microsoft.com/office/officeart/2005/8/layout/hProcess7"/>
    <dgm:cxn modelId="{0AEE473E-7BB4-4EBA-9F88-D7FA7C083509}" type="presParOf" srcId="{91BAC559-C490-420A-A3BA-E97C0C18BF56}" destId="{7491C4EB-B260-4026-8DA2-8785AA4F90C2}" srcOrd="1" destOrd="0" presId="urn:microsoft.com/office/officeart/2005/8/layout/hProcess7"/>
    <dgm:cxn modelId="{CADC7F36-285E-4D79-9093-CF11878E7474}" type="presParOf" srcId="{91BAC559-C490-420A-A3BA-E97C0C18BF56}" destId="{04A759E1-112A-4676-B36E-26CEC0D89DE7}" srcOrd="2" destOrd="0" presId="urn:microsoft.com/office/officeart/2005/8/layout/hProcess7"/>
    <dgm:cxn modelId="{FC66E95D-E4EC-4242-889E-437D6FD3E147}" type="presParOf" srcId="{04A759E1-112A-4676-B36E-26CEC0D89DE7}" destId="{53AF6C5D-697F-42D1-A1BD-5A28F9E212D3}" srcOrd="0" destOrd="0" presId="urn:microsoft.com/office/officeart/2005/8/layout/hProcess7"/>
    <dgm:cxn modelId="{7A56CBBD-680A-4A9E-872E-1E5498790DC6}" type="presParOf" srcId="{04A759E1-112A-4676-B36E-26CEC0D89DE7}" destId="{98A571A3-7849-4CE4-AD95-4CE5FDF61073}" srcOrd="1" destOrd="0" presId="urn:microsoft.com/office/officeart/2005/8/layout/hProcess7"/>
    <dgm:cxn modelId="{4E242906-8003-450E-BA3F-F08A2C03B4EE}" type="presParOf" srcId="{04A759E1-112A-4676-B36E-26CEC0D89DE7}" destId="{B2F6C69B-ACEC-4DDD-93CC-240B6039C8E1}" srcOrd="2" destOrd="0" presId="urn:microsoft.com/office/officeart/2005/8/layout/hProcess7"/>
    <dgm:cxn modelId="{82611243-FE5C-42BE-B803-76C8D5233583}" type="presParOf" srcId="{91BAC559-C490-420A-A3BA-E97C0C18BF56}" destId="{4EF46026-45B6-484B-BADF-14539132FC5D}" srcOrd="3" destOrd="0" presId="urn:microsoft.com/office/officeart/2005/8/layout/hProcess7"/>
    <dgm:cxn modelId="{C696C88C-02E4-4731-9D89-F5D35A5B204C}" type="presParOf" srcId="{91BAC559-C490-420A-A3BA-E97C0C18BF56}" destId="{8E41A417-7D70-4380-83F6-DA7DF265009A}" srcOrd="4" destOrd="0" presId="urn:microsoft.com/office/officeart/2005/8/layout/hProcess7"/>
    <dgm:cxn modelId="{0B1E204C-53E9-4B88-9E6E-AF51181B8E83}" type="presParOf" srcId="{8E41A417-7D70-4380-83F6-DA7DF265009A}" destId="{2CF62C76-9A3B-4A41-BD45-D264D6B49D04}" srcOrd="0" destOrd="0" presId="urn:microsoft.com/office/officeart/2005/8/layout/hProcess7"/>
    <dgm:cxn modelId="{71956B6F-A77E-4AB5-B186-7C8E0959CB01}" type="presParOf" srcId="{8E41A417-7D70-4380-83F6-DA7DF265009A}" destId="{3D8CF631-DE67-4942-9C93-3B147D16A4D3}" srcOrd="1" destOrd="0" presId="urn:microsoft.com/office/officeart/2005/8/layout/hProcess7"/>
    <dgm:cxn modelId="{CDADB25C-A072-42F5-B472-BFC68F04CA39}" type="presParOf" srcId="{8E41A417-7D70-4380-83F6-DA7DF265009A}" destId="{D8B4B7F8-9C64-470D-ACAB-DAC8FC4A7CFD}" srcOrd="2" destOrd="0" presId="urn:microsoft.com/office/officeart/2005/8/layout/hProcess7"/>
    <dgm:cxn modelId="{1EA2CA00-7B6B-4FBD-891A-6F2685A7FEE9}" type="presParOf" srcId="{91BAC559-C490-420A-A3BA-E97C0C18BF56}" destId="{33719462-D5F9-48C4-B0A0-E094D9283F6F}" srcOrd="5" destOrd="0" presId="urn:microsoft.com/office/officeart/2005/8/layout/hProcess7"/>
    <dgm:cxn modelId="{15268393-8981-4DA1-B21C-3F655385027E}" type="presParOf" srcId="{91BAC559-C490-420A-A3BA-E97C0C18BF56}" destId="{AFD0C240-437C-456E-96EA-7552C41D174B}" srcOrd="6" destOrd="0" presId="urn:microsoft.com/office/officeart/2005/8/layout/hProcess7"/>
    <dgm:cxn modelId="{9D972D15-B5CF-4479-9323-989C2731898A}" type="presParOf" srcId="{AFD0C240-437C-456E-96EA-7552C41D174B}" destId="{51EB5CB4-E1D3-4023-9D45-E95EFDFA21F3}" srcOrd="0" destOrd="0" presId="urn:microsoft.com/office/officeart/2005/8/layout/hProcess7"/>
    <dgm:cxn modelId="{345B707B-FF92-47FA-9A99-B54775BB767F}" type="presParOf" srcId="{AFD0C240-437C-456E-96EA-7552C41D174B}" destId="{D3188207-EECB-4DDD-B233-9C2265F78FA6}" srcOrd="1" destOrd="0" presId="urn:microsoft.com/office/officeart/2005/8/layout/hProcess7"/>
    <dgm:cxn modelId="{2A34E1E2-AAEE-4746-99EA-49D73CFDDE44}" type="presParOf" srcId="{AFD0C240-437C-456E-96EA-7552C41D174B}" destId="{16008621-796F-4B20-9157-33FB7307736B}" srcOrd="2" destOrd="0" presId="urn:microsoft.com/office/officeart/2005/8/layout/hProcess7"/>
    <dgm:cxn modelId="{36DF4509-EBC3-4B0A-8B80-7FB0C3CBC0BA}" type="presParOf" srcId="{91BAC559-C490-420A-A3BA-E97C0C18BF56}" destId="{08B795B7-C93F-42B3-80DC-3A12D5A31B21}" srcOrd="7" destOrd="0" presId="urn:microsoft.com/office/officeart/2005/8/layout/hProcess7"/>
    <dgm:cxn modelId="{98E93329-7CEC-4841-A3DE-9116E2CC4CC8}" type="presParOf" srcId="{91BAC559-C490-420A-A3BA-E97C0C18BF56}" destId="{98E1A1CF-0A8E-4FA9-ABEA-FB5E6F7A19FA}" srcOrd="8" destOrd="0" presId="urn:microsoft.com/office/officeart/2005/8/layout/hProcess7"/>
    <dgm:cxn modelId="{74BC76AC-0699-446D-85B7-5F69C3782C1B}" type="presParOf" srcId="{98E1A1CF-0A8E-4FA9-ABEA-FB5E6F7A19FA}" destId="{8EC5B026-3968-4084-BDB6-6AD5B6808E37}" srcOrd="0" destOrd="0" presId="urn:microsoft.com/office/officeart/2005/8/layout/hProcess7"/>
    <dgm:cxn modelId="{C4C0E13E-C00B-46A9-BBE2-07C0C045390F}" type="presParOf" srcId="{98E1A1CF-0A8E-4FA9-ABEA-FB5E6F7A19FA}" destId="{2275E1F6-CD0D-4FF6-B640-D461A14406E3}" srcOrd="1" destOrd="0" presId="urn:microsoft.com/office/officeart/2005/8/layout/hProcess7"/>
    <dgm:cxn modelId="{E473CB30-E241-401A-8B8C-4E411E1BA2E2}" type="presParOf" srcId="{98E1A1CF-0A8E-4FA9-ABEA-FB5E6F7A19FA}" destId="{A7C86519-9E14-4D82-8EE8-01BBF75721D8}"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F309-3726-4FB1-9B30-1012310F3117}">
      <dsp:nvSpPr>
        <dsp:cNvPr id="0" name=""/>
        <dsp:cNvSpPr/>
      </dsp:nvSpPr>
      <dsp:spPr>
        <a:xfrm>
          <a:off x="0" y="4934"/>
          <a:ext cx="6685795" cy="10509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9592A-39EF-49EA-9DED-799316BDB5BB}">
      <dsp:nvSpPr>
        <dsp:cNvPr id="0" name=""/>
        <dsp:cNvSpPr/>
      </dsp:nvSpPr>
      <dsp:spPr>
        <a:xfrm>
          <a:off x="317915" y="241400"/>
          <a:ext cx="578027" cy="578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B5AE37-914C-4A35-9BFD-568FE1A8C35A}">
      <dsp:nvSpPr>
        <dsp:cNvPr id="0" name=""/>
        <dsp:cNvSpPr/>
      </dsp:nvSpPr>
      <dsp:spPr>
        <a:xfrm>
          <a:off x="1213858" y="4934"/>
          <a:ext cx="5471937" cy="1050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27" tIns="111227" rIns="111227" bIns="111227"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Gill Sans Nova"/>
            </a:rPr>
            <a:t>Hate</a:t>
          </a:r>
          <a:r>
            <a:rPr lang="en-US" sz="1900" kern="1200" dirty="0"/>
            <a:t> speech detection on social media</a:t>
          </a:r>
        </a:p>
      </dsp:txBody>
      <dsp:txXfrm>
        <a:off x="1213858" y="4934"/>
        <a:ext cx="5471937" cy="1050959"/>
      </dsp:txXfrm>
    </dsp:sp>
    <dsp:sp modelId="{075EC430-677A-4FD8-A489-88E520A3DA3E}">
      <dsp:nvSpPr>
        <dsp:cNvPr id="0" name=""/>
        <dsp:cNvSpPr/>
      </dsp:nvSpPr>
      <dsp:spPr>
        <a:xfrm>
          <a:off x="0" y="1318634"/>
          <a:ext cx="6685795" cy="10509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0BA76-AD67-487B-8AF6-4F3413B4FE8A}">
      <dsp:nvSpPr>
        <dsp:cNvPr id="0" name=""/>
        <dsp:cNvSpPr/>
      </dsp:nvSpPr>
      <dsp:spPr>
        <a:xfrm>
          <a:off x="317915" y="1555100"/>
          <a:ext cx="578027" cy="5780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EB956-95FD-42AD-921F-8AC7E4E30188}">
      <dsp:nvSpPr>
        <dsp:cNvPr id="0" name=""/>
        <dsp:cNvSpPr/>
      </dsp:nvSpPr>
      <dsp:spPr>
        <a:xfrm>
          <a:off x="1213858" y="1318634"/>
          <a:ext cx="3008608" cy="1050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27" tIns="111227" rIns="111227" bIns="111227" numCol="1" spcCol="1270" anchor="ctr" anchorCtr="0">
          <a:noAutofit/>
        </a:bodyPr>
        <a:lstStyle/>
        <a:p>
          <a:pPr marL="0" lvl="0" indent="0" algn="l" defTabSz="844550">
            <a:lnSpc>
              <a:spcPct val="100000"/>
            </a:lnSpc>
            <a:spcBef>
              <a:spcPct val="0"/>
            </a:spcBef>
            <a:spcAft>
              <a:spcPct val="35000"/>
            </a:spcAft>
            <a:buNone/>
          </a:pPr>
          <a:r>
            <a:rPr lang="en-US" sz="1900" kern="1200" dirty="0"/>
            <a:t>Low resource languages</a:t>
          </a:r>
        </a:p>
      </dsp:txBody>
      <dsp:txXfrm>
        <a:off x="1213858" y="1318634"/>
        <a:ext cx="3008608" cy="1050959"/>
      </dsp:txXfrm>
    </dsp:sp>
    <dsp:sp modelId="{9782AE39-9913-48E3-827A-775308436FC3}">
      <dsp:nvSpPr>
        <dsp:cNvPr id="0" name=""/>
        <dsp:cNvSpPr/>
      </dsp:nvSpPr>
      <dsp:spPr>
        <a:xfrm>
          <a:off x="4222466" y="1318634"/>
          <a:ext cx="2463329" cy="1050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27" tIns="111227" rIns="111227" bIns="111227" numCol="1" spcCol="1270" anchor="ctr" anchorCtr="0">
          <a:noAutofit/>
        </a:bodyPr>
        <a:lstStyle/>
        <a:p>
          <a:pPr marL="0" lvl="0" indent="0" algn="l" defTabSz="577850">
            <a:lnSpc>
              <a:spcPct val="100000"/>
            </a:lnSpc>
            <a:spcBef>
              <a:spcPct val="0"/>
            </a:spcBef>
            <a:spcAft>
              <a:spcPct val="35000"/>
            </a:spcAft>
            <a:buNone/>
          </a:pPr>
          <a:r>
            <a:rPr lang="en-US" sz="1300" kern="1200" dirty="0">
              <a:latin typeface="Gill Sans Nova"/>
            </a:rPr>
            <a:t>Marathi</a:t>
          </a:r>
        </a:p>
        <a:p>
          <a:pPr marL="0" lvl="0" indent="0" algn="l" defTabSz="577850">
            <a:lnSpc>
              <a:spcPct val="100000"/>
            </a:lnSpc>
            <a:spcBef>
              <a:spcPct val="0"/>
            </a:spcBef>
            <a:spcAft>
              <a:spcPct val="35000"/>
            </a:spcAft>
            <a:buNone/>
          </a:pPr>
          <a:r>
            <a:rPr lang="en-US" sz="1300" kern="1200" dirty="0">
              <a:latin typeface="Gill Sans Nova"/>
            </a:rPr>
            <a:t>Telugu</a:t>
          </a:r>
        </a:p>
      </dsp:txBody>
      <dsp:txXfrm>
        <a:off x="4222466" y="1318634"/>
        <a:ext cx="2463329" cy="1050959"/>
      </dsp:txXfrm>
    </dsp:sp>
    <dsp:sp modelId="{5FEABF45-98EC-484D-9E8E-6B59444089D7}">
      <dsp:nvSpPr>
        <dsp:cNvPr id="0" name=""/>
        <dsp:cNvSpPr/>
      </dsp:nvSpPr>
      <dsp:spPr>
        <a:xfrm>
          <a:off x="0" y="2632334"/>
          <a:ext cx="6685795" cy="10509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A32ED-745F-438F-AEC5-9D55FAB15641}">
      <dsp:nvSpPr>
        <dsp:cNvPr id="0" name=""/>
        <dsp:cNvSpPr/>
      </dsp:nvSpPr>
      <dsp:spPr>
        <a:xfrm>
          <a:off x="317915" y="2868800"/>
          <a:ext cx="578027" cy="5780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ADC95A-1004-48D9-9CD9-85C1A6CD750A}">
      <dsp:nvSpPr>
        <dsp:cNvPr id="0" name=""/>
        <dsp:cNvSpPr/>
      </dsp:nvSpPr>
      <dsp:spPr>
        <a:xfrm>
          <a:off x="1213858" y="2632334"/>
          <a:ext cx="5471937" cy="1050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27" tIns="111227" rIns="111227" bIns="111227" numCol="1" spcCol="1270" anchor="ctr" anchorCtr="0">
          <a:noAutofit/>
        </a:bodyPr>
        <a:lstStyle/>
        <a:p>
          <a:pPr marL="0" lvl="0" indent="0" algn="l" defTabSz="844550">
            <a:lnSpc>
              <a:spcPct val="100000"/>
            </a:lnSpc>
            <a:spcBef>
              <a:spcPct val="0"/>
            </a:spcBef>
            <a:spcAft>
              <a:spcPct val="35000"/>
            </a:spcAft>
            <a:buNone/>
          </a:pPr>
          <a:r>
            <a:rPr lang="en-US" sz="1900" kern="1200" dirty="0"/>
            <a:t>Platform specific datasets</a:t>
          </a:r>
        </a:p>
      </dsp:txBody>
      <dsp:txXfrm>
        <a:off x="1213858" y="2632334"/>
        <a:ext cx="5471937" cy="1050959"/>
      </dsp:txXfrm>
    </dsp:sp>
    <dsp:sp modelId="{7DB2AFF3-47FA-456B-B629-1BD28340BDA6}">
      <dsp:nvSpPr>
        <dsp:cNvPr id="0" name=""/>
        <dsp:cNvSpPr/>
      </dsp:nvSpPr>
      <dsp:spPr>
        <a:xfrm>
          <a:off x="0" y="3946033"/>
          <a:ext cx="6685795" cy="10509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46CE5-F107-4021-8E82-A62430207E64}">
      <dsp:nvSpPr>
        <dsp:cNvPr id="0" name=""/>
        <dsp:cNvSpPr/>
      </dsp:nvSpPr>
      <dsp:spPr>
        <a:xfrm>
          <a:off x="317915" y="4182499"/>
          <a:ext cx="578027" cy="5780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1522C3-49E3-4F59-9060-D6A66E81D791}">
      <dsp:nvSpPr>
        <dsp:cNvPr id="0" name=""/>
        <dsp:cNvSpPr/>
      </dsp:nvSpPr>
      <dsp:spPr>
        <a:xfrm>
          <a:off x="1213858" y="3946033"/>
          <a:ext cx="5471937" cy="1050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27" tIns="111227" rIns="111227" bIns="111227" numCol="1" spcCol="1270" anchor="ctr" anchorCtr="0">
          <a:noAutofit/>
        </a:bodyPr>
        <a:lstStyle/>
        <a:p>
          <a:pPr marL="0" lvl="0" indent="0" algn="l" defTabSz="844550">
            <a:lnSpc>
              <a:spcPct val="100000"/>
            </a:lnSpc>
            <a:spcBef>
              <a:spcPct val="0"/>
            </a:spcBef>
            <a:spcAft>
              <a:spcPct val="35000"/>
            </a:spcAft>
            <a:buNone/>
          </a:pPr>
          <a:r>
            <a:rPr lang="en-US" sz="1900" kern="1200" dirty="0"/>
            <a:t>Different socio-economic background of users</a:t>
          </a:r>
        </a:p>
      </dsp:txBody>
      <dsp:txXfrm>
        <a:off x="1213858" y="3946033"/>
        <a:ext cx="5471937" cy="1050959"/>
      </dsp:txXfrm>
    </dsp:sp>
    <dsp:sp modelId="{C4E603EF-601B-4185-83C7-6A3D24752EB6}">
      <dsp:nvSpPr>
        <dsp:cNvPr id="0" name=""/>
        <dsp:cNvSpPr/>
      </dsp:nvSpPr>
      <dsp:spPr>
        <a:xfrm>
          <a:off x="0" y="5259733"/>
          <a:ext cx="6685795" cy="10509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DCF58-3742-4383-A740-4C90BD95A823}">
      <dsp:nvSpPr>
        <dsp:cNvPr id="0" name=""/>
        <dsp:cNvSpPr/>
      </dsp:nvSpPr>
      <dsp:spPr>
        <a:xfrm>
          <a:off x="317915" y="5496199"/>
          <a:ext cx="578027" cy="5780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1C4D96-D09F-4B4B-B6AA-9256A2CF34A6}">
      <dsp:nvSpPr>
        <dsp:cNvPr id="0" name=""/>
        <dsp:cNvSpPr/>
      </dsp:nvSpPr>
      <dsp:spPr>
        <a:xfrm>
          <a:off x="1213858" y="5259733"/>
          <a:ext cx="3008608" cy="1050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27" tIns="111227" rIns="111227" bIns="111227" numCol="1" spcCol="1270" anchor="ctr" anchorCtr="0">
          <a:noAutofit/>
        </a:bodyPr>
        <a:lstStyle/>
        <a:p>
          <a:pPr marL="0" lvl="0" indent="0" algn="l" defTabSz="844550">
            <a:lnSpc>
              <a:spcPct val="100000"/>
            </a:lnSpc>
            <a:spcBef>
              <a:spcPct val="0"/>
            </a:spcBef>
            <a:spcAft>
              <a:spcPct val="35000"/>
            </a:spcAft>
            <a:buNone/>
          </a:pPr>
          <a:r>
            <a:rPr lang="en-US" sz="1900" kern="1200" dirty="0"/>
            <a:t>Combine datasets from different platforms</a:t>
          </a:r>
          <a:r>
            <a:rPr lang="en-US" sz="1900" kern="1200" dirty="0">
              <a:latin typeface="Gill Sans Nova"/>
            </a:rPr>
            <a:t> </a:t>
          </a:r>
        </a:p>
      </dsp:txBody>
      <dsp:txXfrm>
        <a:off x="1213858" y="5259733"/>
        <a:ext cx="3008608" cy="1050959"/>
      </dsp:txXfrm>
    </dsp:sp>
    <dsp:sp modelId="{08C854C8-93E2-4AE8-BFB8-CE2AD111D5FF}">
      <dsp:nvSpPr>
        <dsp:cNvPr id="0" name=""/>
        <dsp:cNvSpPr/>
      </dsp:nvSpPr>
      <dsp:spPr>
        <a:xfrm>
          <a:off x="4222466" y="5259733"/>
          <a:ext cx="2463329" cy="1050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27" tIns="111227" rIns="111227" bIns="111227" numCol="1" spcCol="1270" anchor="ctr" anchorCtr="0">
          <a:noAutofit/>
        </a:bodyPr>
        <a:lstStyle/>
        <a:p>
          <a:pPr marL="0" lvl="0" indent="0" algn="l" defTabSz="577850">
            <a:lnSpc>
              <a:spcPct val="100000"/>
            </a:lnSpc>
            <a:spcBef>
              <a:spcPct val="0"/>
            </a:spcBef>
            <a:spcAft>
              <a:spcPct val="35000"/>
            </a:spcAft>
            <a:buNone/>
          </a:pPr>
          <a:r>
            <a:rPr lang="en-US" sz="1300" kern="1200" dirty="0"/>
            <a:t>Generalizability increases</a:t>
          </a:r>
        </a:p>
        <a:p>
          <a:pPr marL="0" lvl="0" indent="0" algn="l" defTabSz="577850">
            <a:lnSpc>
              <a:spcPct val="100000"/>
            </a:lnSpc>
            <a:spcBef>
              <a:spcPct val="0"/>
            </a:spcBef>
            <a:spcAft>
              <a:spcPct val="35000"/>
            </a:spcAft>
            <a:buNone/>
          </a:pPr>
          <a:r>
            <a:rPr lang="en-US" sz="1300" kern="1200" dirty="0"/>
            <a:t>More data for training</a:t>
          </a:r>
          <a:r>
            <a:rPr lang="en-US" sz="1300" kern="1200" dirty="0">
              <a:latin typeface="Gill Sans Nova"/>
            </a:rPr>
            <a:t> </a:t>
          </a:r>
          <a:endParaRPr lang="en-US" sz="1300" kern="1200" dirty="0"/>
        </a:p>
      </dsp:txBody>
      <dsp:txXfrm>
        <a:off x="4222466" y="5259733"/>
        <a:ext cx="2463329" cy="1050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DE497-00DF-4C4A-94C2-17CF85E113FA}">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F9204-995E-4EEB-802F-26921BFC67C9}">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C16017-5E09-489F-AD7C-CDB9BEC70B25}">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a:t>Training data sourced from different social media platforms is collated to create a larger dataset</a:t>
          </a:r>
        </a:p>
      </dsp:txBody>
      <dsp:txXfrm>
        <a:off x="1844034" y="682"/>
        <a:ext cx="4401230" cy="1596566"/>
      </dsp:txXfrm>
    </dsp:sp>
    <dsp:sp modelId="{D0294F38-0133-4C53-9167-20096CCFB830}">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F4AB9-AB94-4E41-B08C-7AC699B92B4E}">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D5DEF-E5CB-4747-8028-598F62499E57}">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a:t>Train or fine tune the models on collated data</a:t>
          </a:r>
        </a:p>
      </dsp:txBody>
      <dsp:txXfrm>
        <a:off x="1844034" y="1996390"/>
        <a:ext cx="4401230" cy="1596566"/>
      </dsp:txXfrm>
    </dsp:sp>
    <dsp:sp modelId="{E3F85137-9662-4C6B-85BA-2699D57D238F}">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95F53-6463-4657-9213-BF2A4103A246}">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FD51FE-52AA-493D-BC23-11E77B03A156}">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a:t>Ability to generalize may increase </a:t>
          </a:r>
        </a:p>
      </dsp:txBody>
      <dsp:txXfrm>
        <a:off x="1844034" y="3992098"/>
        <a:ext cx="4401230" cy="1596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01CF-5AC6-4282-9AFF-78CD71331195}">
      <dsp:nvSpPr>
        <dsp:cNvPr id="0" name=""/>
        <dsp:cNvSpPr/>
      </dsp:nvSpPr>
      <dsp:spPr>
        <a:xfrm>
          <a:off x="374" y="1044304"/>
          <a:ext cx="1610224" cy="193226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rtl="0">
            <a:lnSpc>
              <a:spcPct val="90000"/>
            </a:lnSpc>
            <a:spcBef>
              <a:spcPct val="0"/>
            </a:spcBef>
            <a:spcAft>
              <a:spcPct val="35000"/>
            </a:spcAft>
            <a:buNone/>
          </a:pPr>
          <a:r>
            <a:rPr lang="en-US" sz="1800" b="1" kern="1200" dirty="0">
              <a:latin typeface="Calibri Light" panose="020F0302020204030204"/>
            </a:rPr>
            <a:t>Text equivalent</a:t>
          </a:r>
          <a:endParaRPr lang="en-US" sz="1800" b="1" kern="1200" dirty="0"/>
        </a:p>
      </dsp:txBody>
      <dsp:txXfrm rot="16200000">
        <a:off x="-630833" y="1675512"/>
        <a:ext cx="1584461" cy="322044"/>
      </dsp:txXfrm>
    </dsp:sp>
    <dsp:sp modelId="{CB1FCA7F-D7ED-47BE-ACA8-B66EB3017264}">
      <dsp:nvSpPr>
        <dsp:cNvPr id="0" name=""/>
        <dsp:cNvSpPr/>
      </dsp:nvSpPr>
      <dsp:spPr>
        <a:xfrm>
          <a:off x="322419" y="1044304"/>
          <a:ext cx="1199617" cy="19322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Calibri Light" panose="020F0302020204030204"/>
            </a:rPr>
            <a:t>Use </a:t>
          </a:r>
          <a:r>
            <a:rPr lang="en-US" sz="1600" kern="1200" dirty="0" err="1">
              <a:latin typeface="Calibri Light" panose="020F0302020204030204"/>
            </a:rPr>
            <a:t>demoji</a:t>
          </a:r>
          <a:r>
            <a:rPr lang="en-US" sz="1600" kern="1200" dirty="0">
              <a:latin typeface="Calibri Light" panose="020F0302020204030204"/>
            </a:rPr>
            <a:t> library to get the text equivalent of emojis commonly found in hate speech.</a:t>
          </a:r>
          <a:endParaRPr lang="en-US" sz="1600" kern="1200" dirty="0"/>
        </a:p>
      </dsp:txBody>
      <dsp:txXfrm>
        <a:off x="322419" y="1044304"/>
        <a:ext cx="1199617" cy="1932269"/>
      </dsp:txXfrm>
    </dsp:sp>
    <dsp:sp modelId="{2CF62C76-9A3B-4A41-BD45-D264D6B49D04}">
      <dsp:nvSpPr>
        <dsp:cNvPr id="0" name=""/>
        <dsp:cNvSpPr/>
      </dsp:nvSpPr>
      <dsp:spPr>
        <a:xfrm>
          <a:off x="1666957" y="1044304"/>
          <a:ext cx="1610224" cy="193226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b="1" kern="1200" dirty="0">
              <a:latin typeface="Calibri Light" panose="020F0302020204030204"/>
            </a:rPr>
            <a:t>Translate</a:t>
          </a:r>
          <a:endParaRPr lang="en-US" sz="1800" b="1" kern="1200" dirty="0"/>
        </a:p>
      </dsp:txBody>
      <dsp:txXfrm rot="16200000">
        <a:off x="1035748" y="1675512"/>
        <a:ext cx="1584461" cy="322044"/>
      </dsp:txXfrm>
    </dsp:sp>
    <dsp:sp modelId="{98A571A3-7849-4CE4-AD95-4CE5FDF61073}">
      <dsp:nvSpPr>
        <dsp:cNvPr id="0" name=""/>
        <dsp:cNvSpPr/>
      </dsp:nvSpPr>
      <dsp:spPr>
        <a:xfrm rot="5400000">
          <a:off x="1533034" y="2579895"/>
          <a:ext cx="283946" cy="24153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B4B7F8-9C64-470D-ACAB-DAC8FC4A7CFD}">
      <dsp:nvSpPr>
        <dsp:cNvPr id="0" name=""/>
        <dsp:cNvSpPr/>
      </dsp:nvSpPr>
      <dsp:spPr>
        <a:xfrm>
          <a:off x="1989002" y="1044304"/>
          <a:ext cx="1199617" cy="19322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Calibri Light" panose="020F0302020204030204"/>
            </a:rPr>
            <a:t>Translate to Indic language</a:t>
          </a:r>
          <a:endParaRPr lang="en-US" sz="1600" kern="1200" dirty="0"/>
        </a:p>
      </dsp:txBody>
      <dsp:txXfrm>
        <a:off x="1989002" y="1044304"/>
        <a:ext cx="1199617" cy="1932269"/>
      </dsp:txXfrm>
    </dsp:sp>
    <dsp:sp modelId="{8EC5B026-3968-4084-BDB6-6AD5B6808E37}">
      <dsp:nvSpPr>
        <dsp:cNvPr id="0" name=""/>
        <dsp:cNvSpPr/>
      </dsp:nvSpPr>
      <dsp:spPr>
        <a:xfrm>
          <a:off x="3333539" y="1044304"/>
          <a:ext cx="1610224" cy="193226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r>
            <a:rPr lang="en-US" sz="1800" b="1" kern="1200" dirty="0">
              <a:latin typeface="Calibri Light" panose="020F0302020204030204"/>
            </a:rPr>
            <a:t>Substitute</a:t>
          </a:r>
          <a:endParaRPr lang="en-US" sz="1800" b="1" kern="1200" dirty="0"/>
        </a:p>
      </dsp:txBody>
      <dsp:txXfrm rot="16200000">
        <a:off x="2702331" y="1675512"/>
        <a:ext cx="1584461" cy="322044"/>
      </dsp:txXfrm>
    </dsp:sp>
    <dsp:sp modelId="{D3188207-EECB-4DDD-B233-9C2265F78FA6}">
      <dsp:nvSpPr>
        <dsp:cNvPr id="0" name=""/>
        <dsp:cNvSpPr/>
      </dsp:nvSpPr>
      <dsp:spPr>
        <a:xfrm rot="5400000">
          <a:off x="3199617" y="2579895"/>
          <a:ext cx="283946" cy="24153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86519-9E14-4D82-8EE8-01BBF75721D8}">
      <dsp:nvSpPr>
        <dsp:cNvPr id="0" name=""/>
        <dsp:cNvSpPr/>
      </dsp:nvSpPr>
      <dsp:spPr>
        <a:xfrm>
          <a:off x="3655584" y="1044304"/>
          <a:ext cx="1199617" cy="19322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Calibri Light" panose="020F0302020204030204"/>
            </a:rPr>
            <a:t> Substitute emoji with text equivalent</a:t>
          </a:r>
          <a:endParaRPr lang="en-US" sz="1600" kern="1200" dirty="0"/>
        </a:p>
        <a:p>
          <a:pPr marL="0" lvl="0" indent="0" algn="l" defTabSz="711200" rtl="0">
            <a:lnSpc>
              <a:spcPct val="90000"/>
            </a:lnSpc>
            <a:spcBef>
              <a:spcPct val="0"/>
            </a:spcBef>
            <a:spcAft>
              <a:spcPct val="35000"/>
            </a:spcAft>
            <a:buNone/>
          </a:pPr>
          <a:r>
            <a:rPr lang="en-US" sz="1600" kern="1200" dirty="0">
              <a:latin typeface="Calibri Light" panose="020F0302020204030204"/>
            </a:rPr>
            <a:t>Preserve context in which emoji was used</a:t>
          </a:r>
        </a:p>
      </dsp:txBody>
      <dsp:txXfrm>
        <a:off x="3655584" y="1044304"/>
        <a:ext cx="1199617" cy="19322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doi.org/10.1145/3589001"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45/3531535" TargetMode="External"/><Relationship Id="rId2" Type="http://schemas.openxmlformats.org/officeDocument/2006/relationships/hyperlink" Target="https://aclanthology.org/2022.trac-1.1" TargetMode="External"/><Relationship Id="rId1" Type="http://schemas.openxmlformats.org/officeDocument/2006/relationships/slideLayout" Target="../slideLayouts/slideLayout2.xml"/><Relationship Id="rId5" Type="http://schemas.openxmlformats.org/officeDocument/2006/relationships/hyperlink" Target="https://aclanthology.org/W16-6208" TargetMode="External"/><Relationship Id="rId4" Type="http://schemas.openxmlformats.org/officeDocument/2006/relationships/hyperlink" Target="https://doi.org/10.1145/358900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154DBF-B22A-DB5A-2D8C-8547EACABB86}"/>
              </a:ext>
            </a:extLst>
          </p:cNvPr>
          <p:cNvPicPr>
            <a:picLocks noChangeAspect="1"/>
          </p:cNvPicPr>
          <p:nvPr/>
        </p:nvPicPr>
        <p:blipFill rotWithShape="1">
          <a:blip r:embed="rId2">
            <a:alphaModFix amt="40000"/>
          </a:blip>
          <a:srcRect r="-2" b="6719"/>
          <a:stretch/>
        </p:blipFill>
        <p:spPr>
          <a:xfrm>
            <a:off x="20" y="-1784"/>
            <a:ext cx="12191980" cy="6858000"/>
          </a:xfrm>
          <a:prstGeom prst="rect">
            <a:avLst/>
          </a:prstGeom>
        </p:spPr>
      </p:pic>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30130" y="532743"/>
            <a:ext cx="8841302" cy="3542045"/>
          </a:xfrm>
        </p:spPr>
        <p:txBody>
          <a:bodyPr vert="horz" lIns="91440" tIns="45720" rIns="91440" bIns="45720" rtlCol="0" anchor="b">
            <a:normAutofit/>
          </a:bodyPr>
          <a:lstStyle/>
          <a:p>
            <a:pPr algn="l"/>
            <a:r>
              <a:rPr lang="en-US" sz="8100" kern="1200">
                <a:solidFill>
                  <a:srgbClr val="FFFFFF"/>
                </a:solidFill>
                <a:latin typeface="+mj-lt"/>
                <a:ea typeface="+mj-ea"/>
                <a:cs typeface="+mj-cs"/>
              </a:rPr>
              <a:t>Profanity, Hate and Offensive Language Detection</a:t>
            </a:r>
          </a:p>
        </p:txBody>
      </p:sp>
      <p:sp>
        <p:nvSpPr>
          <p:cNvPr id="3" name="Subtitle 2"/>
          <p:cNvSpPr>
            <a:spLocks noGrp="1"/>
          </p:cNvSpPr>
          <p:nvPr>
            <p:ph type="subTitle" idx="1"/>
          </p:nvPr>
        </p:nvSpPr>
        <p:spPr>
          <a:xfrm>
            <a:off x="1913474" y="3963689"/>
            <a:ext cx="6742227" cy="1312657"/>
          </a:xfrm>
        </p:spPr>
        <p:txBody>
          <a:bodyPr vert="horz" lIns="91440" tIns="45720" rIns="91440" bIns="45720" rtlCol="0" anchor="t">
            <a:noAutofit/>
          </a:bodyPr>
          <a:lstStyle/>
          <a:p>
            <a:pPr algn="l"/>
            <a:r>
              <a:rPr lang="en-US" sz="1600">
                <a:solidFill>
                  <a:srgbClr val="FFFFFF"/>
                </a:solidFill>
              </a:rPr>
              <a:t>Team 10</a:t>
            </a:r>
          </a:p>
          <a:p>
            <a:pPr algn="l"/>
            <a:endParaRPr lang="en-US" sz="1600">
              <a:solidFill>
                <a:srgbClr val="FFFFFF"/>
              </a:solidFill>
            </a:endParaRPr>
          </a:p>
          <a:p>
            <a:pPr algn="l"/>
            <a:r>
              <a:rPr lang="en-US" sz="1600">
                <a:solidFill>
                  <a:srgbClr val="FFFFFF"/>
                </a:solidFill>
              </a:rPr>
              <a:t>Members :-</a:t>
            </a:r>
          </a:p>
          <a:p>
            <a:pPr algn="l"/>
            <a:r>
              <a:rPr lang="en-US" sz="1600">
                <a:solidFill>
                  <a:srgbClr val="FFFFFF"/>
                </a:solidFill>
              </a:rPr>
              <a:t>Somana Sarath Kumar</a:t>
            </a:r>
          </a:p>
          <a:p>
            <a:pPr algn="l"/>
            <a:r>
              <a:rPr lang="en-US" sz="1600">
                <a:solidFill>
                  <a:srgbClr val="FFFFFF"/>
                </a:solidFill>
              </a:rPr>
              <a:t>Gaurang Patil</a:t>
            </a:r>
          </a:p>
          <a:p>
            <a:pPr algn="l"/>
            <a:r>
              <a:rPr lang="en-US" sz="1600">
                <a:solidFill>
                  <a:srgbClr val="FFFFFF"/>
                </a:solidFill>
              </a:rPr>
              <a:t>Ishank Kapania</a:t>
            </a:r>
          </a:p>
        </p:txBody>
      </p:sp>
    </p:spTree>
    <p:extLst>
      <p:ext uri="{BB962C8B-B14F-4D97-AF65-F5344CB8AC3E}">
        <p14:creationId xmlns:p14="http://schemas.microsoft.com/office/powerpoint/2010/main" val="2555597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9699-BBF7-675D-1EA4-D00A098242AC}"/>
              </a:ext>
            </a:extLst>
          </p:cNvPr>
          <p:cNvSpPr>
            <a:spLocks noGrp="1"/>
          </p:cNvSpPr>
          <p:nvPr>
            <p:ph type="title"/>
          </p:nvPr>
        </p:nvSpPr>
        <p:spPr>
          <a:xfrm>
            <a:off x="439479" y="37288"/>
            <a:ext cx="10515600" cy="1325563"/>
          </a:xfrm>
        </p:spPr>
        <p:txBody>
          <a:bodyPr/>
          <a:lstStyle/>
          <a:p>
            <a:r>
              <a:rPr lang="en-US" dirty="0">
                <a:ea typeface="Calibri Light"/>
                <a:cs typeface="Calibri Light"/>
              </a:rPr>
              <a:t>Future Work</a:t>
            </a:r>
            <a:endParaRPr lang="en-US" dirty="0"/>
          </a:p>
        </p:txBody>
      </p:sp>
      <p:sp>
        <p:nvSpPr>
          <p:cNvPr id="3" name="Content Placeholder 2">
            <a:extLst>
              <a:ext uri="{FF2B5EF4-FFF2-40B4-BE49-F238E27FC236}">
                <a16:creationId xmlns:a16="http://schemas.microsoft.com/office/drawing/2014/main" id="{196D0BF1-0D66-FAA6-CED4-D64135A41635}"/>
              </a:ext>
            </a:extLst>
          </p:cNvPr>
          <p:cNvSpPr>
            <a:spLocks noGrp="1"/>
          </p:cNvSpPr>
          <p:nvPr>
            <p:ph idx="1"/>
          </p:nvPr>
        </p:nvSpPr>
        <p:spPr>
          <a:xfrm>
            <a:off x="412898" y="1204693"/>
            <a:ext cx="6285267" cy="5043153"/>
          </a:xfrm>
        </p:spPr>
        <p:txBody>
          <a:bodyPr vert="horz" lIns="91440" tIns="45720" rIns="91440" bIns="45720" rtlCol="0" anchor="t">
            <a:normAutofit/>
          </a:bodyPr>
          <a:lstStyle/>
          <a:p>
            <a:r>
              <a:rPr lang="en-US" sz="2000" err="1">
                <a:latin typeface="Gill Sans Nova"/>
                <a:cs typeface="Arial"/>
              </a:rPr>
              <a:t>AbuseXLMR</a:t>
            </a:r>
            <a:r>
              <a:rPr lang="en-US" sz="2000" dirty="0">
                <a:latin typeface="Gill Sans Nova"/>
                <a:cs typeface="Arial"/>
              </a:rPr>
              <a:t> for Marathi dataset </a:t>
            </a:r>
          </a:p>
          <a:p>
            <a:r>
              <a:rPr lang="en-US" sz="2000" dirty="0">
                <a:latin typeface="Gill Sans Nova"/>
                <a:cs typeface="Arial"/>
              </a:rPr>
              <a:t>Handling emojis</a:t>
            </a:r>
            <a:endParaRPr lang="en-US" sz="2000">
              <a:ea typeface="Calibri"/>
              <a:cs typeface="Calibri"/>
            </a:endParaRPr>
          </a:p>
          <a:p>
            <a:pPr lvl="2"/>
            <a:r>
              <a:rPr lang="en-US" dirty="0">
                <a:latin typeface="Gill Sans Nova"/>
                <a:cs typeface="Arial"/>
              </a:rPr>
              <a:t>Substitute emoji with Indic language text equivalent [1]</a:t>
            </a:r>
          </a:p>
          <a:p>
            <a:pPr lvl="2"/>
            <a:r>
              <a:rPr lang="en-US" b="1" i="1" dirty="0">
                <a:latin typeface="Gill Sans Nova"/>
                <a:cs typeface="Arial"/>
              </a:rPr>
              <a:t>Preserve context</a:t>
            </a:r>
            <a:r>
              <a:rPr lang="en-US" b="1" dirty="0">
                <a:latin typeface="Gill Sans Nova"/>
                <a:cs typeface="Arial"/>
              </a:rPr>
              <a:t> </a:t>
            </a:r>
            <a:r>
              <a:rPr lang="en-US" dirty="0">
                <a:latin typeface="Gill Sans Nova"/>
                <a:cs typeface="Arial"/>
              </a:rPr>
              <a:t>in which emoji was used</a:t>
            </a:r>
          </a:p>
          <a:p>
            <a:pPr lvl="2"/>
            <a:endParaRPr lang="en-US" dirty="0">
              <a:latin typeface="Gill Sans Nova"/>
              <a:cs typeface="Arial"/>
            </a:endParaRPr>
          </a:p>
          <a:p>
            <a:pPr marL="1143000"/>
            <a:r>
              <a:rPr lang="en-US" sz="2000" dirty="0">
                <a:latin typeface="Gill Sans Nova"/>
                <a:ea typeface="+mn-lt"/>
                <a:cs typeface="+mn-lt"/>
              </a:rPr>
              <a:t>🤡: "clown face"   =&gt; "</a:t>
            </a:r>
            <a:r>
              <a:rPr lang="mr" sz="2000" dirty="0">
                <a:latin typeface="Gill Sans Nova"/>
                <a:ea typeface="+mn-lt"/>
                <a:cs typeface="+mn-lt"/>
              </a:rPr>
              <a:t>विदूषक चेहरा"</a:t>
            </a:r>
            <a:endParaRPr lang="en-US" sz="2000" dirty="0">
              <a:latin typeface="Gill Sans Nova"/>
              <a:ea typeface="+mn-lt"/>
              <a:cs typeface="+mn-lt"/>
            </a:endParaRPr>
          </a:p>
          <a:p>
            <a:pPr marL="1143000"/>
            <a:endParaRPr lang="mr" sz="2600" dirty="0">
              <a:latin typeface="Gill Sans Nova"/>
              <a:ea typeface="+mn-lt"/>
              <a:cs typeface="+mn-lt"/>
            </a:endParaRPr>
          </a:p>
          <a:p>
            <a:pPr marL="1143000"/>
            <a:r>
              <a:rPr lang="mr" sz="1500" dirty="0">
                <a:latin typeface="Gill Sans Nova"/>
                <a:ea typeface="+mn-lt"/>
                <a:cs typeface="+mn-lt"/>
              </a:rPr>
              <a:t>[1] </a:t>
            </a:r>
            <a:r>
              <a:rPr lang="mr" sz="1500" i="1" err="1">
                <a:solidFill>
                  <a:srgbClr val="333333"/>
                </a:solidFill>
                <a:latin typeface="Gill Sans Nova"/>
                <a:ea typeface="+mn-lt"/>
                <a:cs typeface="+mn-lt"/>
              </a:rPr>
              <a:t>Sayani</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Ghosal</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Amita</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Jain</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Devendra</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Kumar</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Tayal</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Varun</a:t>
            </a:r>
            <a:r>
              <a:rPr lang="mr" sz="1500" i="1" dirty="0">
                <a:solidFill>
                  <a:srgbClr val="333333"/>
                </a:solidFill>
                <a:latin typeface="Gill Sans Nova"/>
                <a:ea typeface="+mn-lt"/>
                <a:cs typeface="+mn-lt"/>
              </a:rPr>
              <a:t> G. </a:t>
            </a:r>
            <a:r>
              <a:rPr lang="mr" sz="1500" i="1" err="1">
                <a:solidFill>
                  <a:srgbClr val="333333"/>
                </a:solidFill>
                <a:latin typeface="Gill Sans Nova"/>
                <a:ea typeface="+mn-lt"/>
                <a:cs typeface="+mn-lt"/>
              </a:rPr>
              <a:t>Menon</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and</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Akshi</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Kumar</a:t>
            </a:r>
            <a:r>
              <a:rPr lang="mr" sz="1500" i="1" dirty="0">
                <a:solidFill>
                  <a:srgbClr val="333333"/>
                </a:solidFill>
                <a:latin typeface="Gill Sans Nova"/>
                <a:ea typeface="+mn-lt"/>
                <a:cs typeface="+mn-lt"/>
              </a:rPr>
              <a:t>. 2023. </a:t>
            </a:r>
            <a:r>
              <a:rPr lang="mr" sz="1500" i="1" err="1">
                <a:solidFill>
                  <a:srgbClr val="333333"/>
                </a:solidFill>
                <a:latin typeface="Gill Sans Nova"/>
                <a:ea typeface="+mn-lt"/>
                <a:cs typeface="+mn-lt"/>
              </a:rPr>
              <a:t>Inculcating</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Context</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for</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Emoji</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Powered</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Bengali</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Hate</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Speech</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Detection</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using</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Extended</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Fuzzy</a:t>
            </a:r>
            <a:r>
              <a:rPr lang="mr" sz="1500" i="1" dirty="0">
                <a:solidFill>
                  <a:srgbClr val="333333"/>
                </a:solidFill>
                <a:latin typeface="Gill Sans Nova"/>
                <a:ea typeface="+mn-lt"/>
                <a:cs typeface="+mn-lt"/>
              </a:rPr>
              <a:t> SVM </a:t>
            </a:r>
            <a:r>
              <a:rPr lang="mr" sz="1500" i="1" err="1">
                <a:solidFill>
                  <a:srgbClr val="333333"/>
                </a:solidFill>
                <a:latin typeface="Gill Sans Nova"/>
                <a:ea typeface="+mn-lt"/>
                <a:cs typeface="+mn-lt"/>
              </a:rPr>
              <a:t>and</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Text</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Embedding</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Models</a:t>
            </a:r>
            <a:r>
              <a:rPr lang="mr" sz="1500" i="1" dirty="0">
                <a:solidFill>
                  <a:srgbClr val="333333"/>
                </a:solidFill>
                <a:latin typeface="Gill Sans Nova"/>
                <a:ea typeface="+mn-lt"/>
                <a:cs typeface="+mn-lt"/>
              </a:rPr>
              <a:t>. ACM </a:t>
            </a:r>
            <a:r>
              <a:rPr lang="mr" sz="1500" i="1" err="1">
                <a:solidFill>
                  <a:srgbClr val="333333"/>
                </a:solidFill>
                <a:latin typeface="Gill Sans Nova"/>
                <a:ea typeface="+mn-lt"/>
                <a:cs typeface="+mn-lt"/>
              </a:rPr>
              <a:t>Trans</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Asian</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Low-Resour</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Lang</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Inf</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Process</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Just</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Accepted</a:t>
            </a:r>
            <a:r>
              <a:rPr lang="mr" sz="1500" i="1" dirty="0">
                <a:solidFill>
                  <a:srgbClr val="333333"/>
                </a:solidFill>
                <a:latin typeface="Gill Sans Nova"/>
                <a:ea typeface="+mn-lt"/>
                <a:cs typeface="+mn-lt"/>
              </a:rPr>
              <a:t> (</a:t>
            </a:r>
            <a:r>
              <a:rPr lang="mr" sz="1500" i="1" err="1">
                <a:solidFill>
                  <a:srgbClr val="333333"/>
                </a:solidFill>
                <a:latin typeface="Gill Sans Nova"/>
                <a:ea typeface="+mn-lt"/>
                <a:cs typeface="+mn-lt"/>
              </a:rPr>
              <a:t>March</a:t>
            </a:r>
            <a:r>
              <a:rPr lang="mr" sz="1500" i="1" dirty="0">
                <a:solidFill>
                  <a:srgbClr val="333333"/>
                </a:solidFill>
                <a:latin typeface="Gill Sans Nova"/>
                <a:ea typeface="+mn-lt"/>
                <a:cs typeface="+mn-lt"/>
              </a:rPr>
              <a:t> 2023). </a:t>
            </a:r>
            <a:r>
              <a:rPr lang="mr" sz="1500" i="1" dirty="0">
                <a:latin typeface="Gill Sans Nova"/>
                <a:ea typeface="+mn-lt"/>
                <a:cs typeface="+mn-lt"/>
                <a:hlinkClick r:id="rId2"/>
              </a:rPr>
              <a:t>https://doi.org/10.1145/3589001</a:t>
            </a:r>
            <a:endParaRPr lang="mr" sz="1500">
              <a:latin typeface="Gill Sans Nova"/>
              <a:ea typeface="+mn-lt"/>
              <a:cs typeface="+mn-lt"/>
            </a:endParaRPr>
          </a:p>
          <a:p>
            <a:pPr marL="914400" indent="0">
              <a:buNone/>
            </a:pPr>
            <a:endParaRPr lang="mr" sz="1500" dirty="0">
              <a:solidFill>
                <a:srgbClr val="212529"/>
              </a:solidFill>
              <a:latin typeface="Gill Sans Nova"/>
              <a:ea typeface="+mn-lt"/>
              <a:cs typeface="+mn-lt"/>
            </a:endParaRPr>
          </a:p>
          <a:p>
            <a:pPr marL="1143000" algn="ctr"/>
            <a:r>
              <a:rPr lang="mr" sz="1400" err="1">
                <a:solidFill>
                  <a:srgbClr val="FFFFFF"/>
                </a:solidFill>
                <a:latin typeface="Gill Sans Nova"/>
                <a:ea typeface="+mn-lt"/>
                <a:cs typeface="+mn-lt"/>
              </a:rPr>
              <a:t>Copy</a:t>
            </a:r>
            <a:r>
              <a:rPr lang="mr" sz="1400" dirty="0">
                <a:solidFill>
                  <a:srgbClr val="FFFFFF"/>
                </a:solidFill>
                <a:latin typeface="Gill Sans Nova"/>
                <a:ea typeface="+mn-lt"/>
                <a:cs typeface="+mn-lt"/>
              </a:rPr>
              <a:t> </a:t>
            </a:r>
            <a:r>
              <a:rPr lang="mr" sz="1400" err="1">
                <a:solidFill>
                  <a:srgbClr val="FFFFFF"/>
                </a:solidFill>
                <a:latin typeface="Gill Sans Nova"/>
                <a:ea typeface="+mn-lt"/>
                <a:cs typeface="+mn-lt"/>
              </a:rPr>
              <a:t>Markdown</a:t>
            </a:r>
            <a:r>
              <a:rPr lang="mr" sz="1400" dirty="0">
                <a:solidFill>
                  <a:srgbClr val="FFFFFF"/>
                </a:solidFill>
                <a:latin typeface="Gill Sans Nova"/>
                <a:ea typeface="+mn-lt"/>
                <a:cs typeface="+mn-lt"/>
              </a:rPr>
              <a:t> to </a:t>
            </a:r>
            <a:r>
              <a:rPr lang="mr" sz="1400" err="1">
                <a:solidFill>
                  <a:srgbClr val="FFFFFF"/>
                </a:solidFill>
                <a:latin typeface="Gill Sans Nova"/>
                <a:ea typeface="+mn-lt"/>
                <a:cs typeface="+mn-lt"/>
              </a:rPr>
              <a:t>ClipboardCopy</a:t>
            </a:r>
            <a:r>
              <a:rPr lang="mr" sz="1400" dirty="0">
                <a:solidFill>
                  <a:srgbClr val="FFFFFF"/>
                </a:solidFill>
                <a:latin typeface="Gill Sans Nova"/>
                <a:ea typeface="+mn-lt"/>
                <a:cs typeface="+mn-lt"/>
              </a:rPr>
              <a:t> ACL to </a:t>
            </a:r>
            <a:r>
              <a:rPr lang="mr" sz="1400" err="1">
                <a:solidFill>
                  <a:srgbClr val="FFFFFF"/>
                </a:solidFill>
                <a:latin typeface="Gill Sans Nova"/>
                <a:ea typeface="+mn-lt"/>
                <a:cs typeface="+mn-lt"/>
              </a:rPr>
              <a:t>Clipboar</a:t>
            </a:r>
            <a:endParaRPr lang="mr" sz="1400">
              <a:solidFill>
                <a:srgbClr val="FFFFFF"/>
              </a:solidFill>
              <a:latin typeface="Gill Sans Nova"/>
              <a:ea typeface="+mn-lt"/>
              <a:cs typeface="+mn-lt"/>
            </a:endParaRPr>
          </a:p>
          <a:p>
            <a:endParaRPr lang="en-US" dirty="0">
              <a:latin typeface="Gill Sans Nova"/>
              <a:ea typeface="Calibri"/>
              <a:cs typeface="Calibri"/>
            </a:endParaRPr>
          </a:p>
        </p:txBody>
      </p:sp>
      <p:graphicFrame>
        <p:nvGraphicFramePr>
          <p:cNvPr id="11" name="Diagram 10">
            <a:extLst>
              <a:ext uri="{FF2B5EF4-FFF2-40B4-BE49-F238E27FC236}">
                <a16:creationId xmlns:a16="http://schemas.microsoft.com/office/drawing/2014/main" id="{C2002A0A-F413-FA60-EB2B-5E87A9509D31}"/>
              </a:ext>
            </a:extLst>
          </p:cNvPr>
          <p:cNvGraphicFramePr/>
          <p:nvPr>
            <p:extLst>
              <p:ext uri="{D42A27DB-BD31-4B8C-83A1-F6EECF244321}">
                <p14:modId xmlns:p14="http://schemas.microsoft.com/office/powerpoint/2010/main" val="894892756"/>
              </p:ext>
            </p:extLst>
          </p:nvPr>
        </p:nvGraphicFramePr>
        <p:xfrm>
          <a:off x="6645350" y="607829"/>
          <a:ext cx="4944139" cy="4020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833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B886-E0D2-E1D7-5614-25C2628139FF}"/>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556E961E-EF84-1F3D-5A07-C481C62FE29C}"/>
              </a:ext>
            </a:extLst>
          </p:cNvPr>
          <p:cNvSpPr>
            <a:spLocks noGrp="1"/>
          </p:cNvSpPr>
          <p:nvPr>
            <p:ph idx="1"/>
          </p:nvPr>
        </p:nvSpPr>
        <p:spPr/>
        <p:txBody>
          <a:bodyPr vert="horz" lIns="91440" tIns="45720" rIns="91440" bIns="45720" rtlCol="0" anchor="t">
            <a:noAutofit/>
          </a:bodyPr>
          <a:lstStyle/>
          <a:p>
            <a:r>
              <a:rPr lang="mr" sz="1600">
                <a:solidFill>
                  <a:srgbClr val="212529"/>
                </a:solidFill>
                <a:ea typeface="+mn-lt"/>
                <a:cs typeface="+mn-lt"/>
              </a:rPr>
              <a:t>Hrushikesh Patil, Abhishek Velankar, and Raviraj Joshi. 2022. </a:t>
            </a:r>
            <a:r>
              <a:rPr lang="mr" sz="1600" u="sng" dirty="0">
                <a:solidFill>
                  <a:srgbClr val="2D4866"/>
                </a:solidFill>
                <a:ea typeface="+mn-lt"/>
                <a:cs typeface="+mn-lt"/>
                <a:hlinkClick r:id="rId2"/>
              </a:rPr>
              <a:t>L3Cube-MahaHate: A Tweet-based Marathi Hate Speech Detection Dataset and BERT Models</a:t>
            </a:r>
            <a:r>
              <a:rPr lang="mr" sz="1600">
                <a:solidFill>
                  <a:srgbClr val="212529"/>
                </a:solidFill>
                <a:ea typeface="+mn-lt"/>
                <a:cs typeface="+mn-lt"/>
              </a:rPr>
              <a:t>. In </a:t>
            </a:r>
            <a:r>
              <a:rPr lang="mr" sz="1600" i="1">
                <a:solidFill>
                  <a:srgbClr val="212529"/>
                </a:solidFill>
                <a:ea typeface="+mn-lt"/>
                <a:cs typeface="+mn-lt"/>
              </a:rPr>
              <a:t>Proceedings of the Third Workshop on Threat, Aggression and Cyberbullying (TRAC 2022)</a:t>
            </a:r>
            <a:r>
              <a:rPr lang="mr" sz="1600">
                <a:solidFill>
                  <a:srgbClr val="212529"/>
                </a:solidFill>
                <a:ea typeface="+mn-lt"/>
                <a:cs typeface="+mn-lt"/>
              </a:rPr>
              <a:t>, pages 1–9, Gyeongju, Republic of Korea. Association for Computational Linguistics.</a:t>
            </a:r>
            <a:endParaRPr lang="mr" sz="1600">
              <a:solidFill>
                <a:srgbClr val="212529"/>
              </a:solidFill>
              <a:latin typeface="Gill Sans Nova"/>
            </a:endParaRPr>
          </a:p>
          <a:p>
            <a:r>
              <a:rPr lang="mr" sz="1600" i="1">
                <a:solidFill>
                  <a:srgbClr val="333333"/>
                </a:solidFill>
                <a:ea typeface="+mn-lt"/>
                <a:cs typeface="+mn-lt"/>
              </a:rPr>
              <a:t>Mounika Marreddy, Subba Reddy Oota, Lakshmi Sireesha Vakada, Venkata Charan Chinni, and Radhika Mamidi. 2022. Am I a Resource-Poor Language? Data Sets, Embeddings, Models and Analysis for four different NLP Tasks in Telugu Language. ACM Trans. Asian Low-Resour. Lang. Inf. Process. 22, 1, Article 18 (January 2023), 34 pages. </a:t>
            </a:r>
            <a:r>
              <a:rPr lang="mr" sz="1600" i="1" dirty="0">
                <a:solidFill>
                  <a:srgbClr val="333333"/>
                </a:solidFill>
                <a:ea typeface="+mn-lt"/>
                <a:cs typeface="+mn-lt"/>
                <a:hlinkClick r:id="rId3"/>
              </a:rPr>
              <a:t>https://doi.org/10.1145/3531535</a:t>
            </a:r>
            <a:endParaRPr lang="mr" sz="1600">
              <a:solidFill>
                <a:srgbClr val="212529"/>
              </a:solidFill>
              <a:latin typeface="Gill Sans Nova"/>
            </a:endParaRPr>
          </a:p>
          <a:p>
            <a:r>
              <a:rPr lang="mr" sz="1600" dirty="0">
                <a:solidFill>
                  <a:srgbClr val="333333"/>
                </a:solidFill>
                <a:ea typeface="+mn-lt"/>
                <a:cs typeface="+mn-lt"/>
              </a:rPr>
              <a:t>https://proceedings.neurips.cc/paper_files/paper/2022/hash/a7c4163b33286261b24c72fd3d1707c9-Abstract-Datasets_and_Benchmarks.html</a:t>
            </a:r>
            <a:endParaRPr lang="mr" sz="1600" i="1" dirty="0">
              <a:solidFill>
                <a:srgbClr val="333333"/>
              </a:solidFill>
              <a:ea typeface="+mn-lt"/>
              <a:cs typeface="+mn-lt"/>
            </a:endParaRPr>
          </a:p>
          <a:p>
            <a:r>
              <a:rPr lang="mr" sz="1600" dirty="0">
                <a:solidFill>
                  <a:srgbClr val="333333"/>
                </a:solidFill>
                <a:ea typeface="+mn-lt"/>
                <a:cs typeface="+mn-lt"/>
              </a:rPr>
              <a:t>https://github.com/mdabashar/QutNocturnal-Hasoc2019</a:t>
            </a:r>
            <a:endParaRPr lang="mr" sz="1600" i="1">
              <a:solidFill>
                <a:srgbClr val="333333"/>
              </a:solidFill>
              <a:ea typeface="+mn-lt"/>
              <a:cs typeface="+mn-lt"/>
            </a:endParaRPr>
          </a:p>
          <a:p>
            <a:r>
              <a:rPr lang="mr" sz="1600" i="1">
                <a:solidFill>
                  <a:srgbClr val="333333"/>
                </a:solidFill>
                <a:latin typeface="Segoe UI"/>
              </a:rPr>
              <a:t>Sayani Ghosal, Amita Jain, Devendra Kumar Tayal, Varun G. Menon, and Akshi Kumar. 2023. Inculcating Context for Emoji Powered Bengali Hate Speech Detection using Extended Fuzzy SVM and Text Embedding Models. ACM Trans. Asian Low-Resour. Lang. Inf. Process. Just Accepted (March 2023). </a:t>
            </a:r>
            <a:r>
              <a:rPr lang="mr" sz="1600" i="1" dirty="0">
                <a:solidFill>
                  <a:srgbClr val="333333"/>
                </a:solidFill>
                <a:latin typeface="Segoe UI"/>
                <a:hlinkClick r:id="rId4"/>
              </a:rPr>
              <a:t>https://doi.org/10.1145/3589001</a:t>
            </a:r>
            <a:endParaRPr lang="mr" sz="1600">
              <a:latin typeface="Segoe UI"/>
            </a:endParaRPr>
          </a:p>
          <a:p>
            <a:r>
              <a:rPr lang="mr" sz="1600">
                <a:solidFill>
                  <a:srgbClr val="212529"/>
                </a:solidFill>
                <a:latin typeface="Segoe UI"/>
              </a:rPr>
              <a:t>Ben Eisner, Tim Rocktäschel, Isabelle Augenstein, Matko Bošnjak, and Sebastian Riedel. 2016. </a:t>
            </a:r>
            <a:r>
              <a:rPr lang="mr" sz="1600" dirty="0">
                <a:solidFill>
                  <a:srgbClr val="446E9B"/>
                </a:solidFill>
                <a:latin typeface="Segoe UI"/>
                <a:hlinkClick r:id="rId5"/>
              </a:rPr>
              <a:t>emoji2vec: Learning Emoji Representations from their Description</a:t>
            </a:r>
            <a:r>
              <a:rPr lang="mr" sz="1600">
                <a:solidFill>
                  <a:srgbClr val="212529"/>
                </a:solidFill>
                <a:latin typeface="Segoe UI"/>
              </a:rPr>
              <a:t>. In </a:t>
            </a:r>
            <a:r>
              <a:rPr lang="mr" sz="1600" i="1">
                <a:solidFill>
                  <a:srgbClr val="212529"/>
                </a:solidFill>
                <a:latin typeface="Segoe UI"/>
              </a:rPr>
              <a:t>Proceedings of the Fourth International Workshop on Natural Language Processing for Social Media</a:t>
            </a:r>
            <a:r>
              <a:rPr lang="mr" sz="1600">
                <a:solidFill>
                  <a:srgbClr val="212529"/>
                </a:solidFill>
                <a:latin typeface="Segoe UI"/>
              </a:rPr>
              <a:t>, pages 48–54, Austin, TX, USA. Association for Computational Linguistics.</a:t>
            </a:r>
            <a:endParaRPr lang="en-US" sz="1600"/>
          </a:p>
        </p:txBody>
      </p:sp>
    </p:spTree>
    <p:extLst>
      <p:ext uri="{BB962C8B-B14F-4D97-AF65-F5344CB8AC3E}">
        <p14:creationId xmlns:p14="http://schemas.microsoft.com/office/powerpoint/2010/main" val="83449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68E2-1318-A6C9-11E3-74891EAFB8E0}"/>
              </a:ext>
            </a:extLst>
          </p:cNvPr>
          <p:cNvSpPr>
            <a:spLocks noGrp="1"/>
          </p:cNvSpPr>
          <p:nvPr>
            <p:ph type="title"/>
          </p:nvPr>
        </p:nvSpPr>
        <p:spPr>
          <a:xfrm>
            <a:off x="4699000" y="2376805"/>
            <a:ext cx="10515600" cy="1325563"/>
          </a:xfrm>
        </p:spPr>
        <p:txBody>
          <a:bodyPr/>
          <a:lstStyle/>
          <a:p>
            <a:r>
              <a:rPr lang="en-US" dirty="0"/>
              <a:t>Thank you!</a:t>
            </a:r>
          </a:p>
        </p:txBody>
      </p:sp>
    </p:spTree>
    <p:extLst>
      <p:ext uri="{BB962C8B-B14F-4D97-AF65-F5344CB8AC3E}">
        <p14:creationId xmlns:p14="http://schemas.microsoft.com/office/powerpoint/2010/main" val="106755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1694-079E-5F5B-1C30-3ED47F9D54B4}"/>
              </a:ext>
            </a:extLst>
          </p:cNvPr>
          <p:cNvSpPr>
            <a:spLocks noGrp="1"/>
          </p:cNvSpPr>
          <p:nvPr>
            <p:ph type="title"/>
          </p:nvPr>
        </p:nvSpPr>
        <p:spPr>
          <a:xfrm>
            <a:off x="479394" y="1070800"/>
            <a:ext cx="3939688" cy="5583126"/>
          </a:xfrm>
        </p:spPr>
        <p:txBody>
          <a:bodyPr>
            <a:normAutofit/>
          </a:bodyPr>
          <a:lstStyle/>
          <a:p>
            <a:pPr algn="r"/>
            <a:r>
              <a:rPr lang="en-US" sz="6700"/>
              <a:t>Problem Statement</a:t>
            </a:r>
          </a:p>
        </p:txBody>
      </p:sp>
      <p:graphicFrame>
        <p:nvGraphicFramePr>
          <p:cNvPr id="5" name="Content Placeholder 2">
            <a:extLst>
              <a:ext uri="{FF2B5EF4-FFF2-40B4-BE49-F238E27FC236}">
                <a16:creationId xmlns:a16="http://schemas.microsoft.com/office/drawing/2014/main" id="{E2AEF54A-4CA6-41E1-9F5B-BD9C8307D1C8}"/>
              </a:ext>
            </a:extLst>
          </p:cNvPr>
          <p:cNvGraphicFramePr>
            <a:graphicFrameLocks noGrp="1"/>
          </p:cNvGraphicFramePr>
          <p:nvPr>
            <p:ph idx="1"/>
            <p:extLst>
              <p:ext uri="{D42A27DB-BD31-4B8C-83A1-F6EECF244321}">
                <p14:modId xmlns:p14="http://schemas.microsoft.com/office/powerpoint/2010/main" val="918606940"/>
              </p:ext>
            </p:extLst>
          </p:nvPr>
        </p:nvGraphicFramePr>
        <p:xfrm>
          <a:off x="5013285" y="439769"/>
          <a:ext cx="6685796" cy="6315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2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3526-B020-3FDB-4FEC-DBF0FF619909}"/>
              </a:ext>
            </a:extLst>
          </p:cNvPr>
          <p:cNvSpPr>
            <a:spLocks noGrp="1"/>
          </p:cNvSpPr>
          <p:nvPr>
            <p:ph type="title"/>
          </p:nvPr>
        </p:nvSpPr>
        <p:spPr/>
        <p:txBody>
          <a:bodyPr/>
          <a:lstStyle/>
          <a:p>
            <a:r>
              <a:rPr lang="en-US" dirty="0"/>
              <a:t>Datasets</a:t>
            </a:r>
          </a:p>
        </p:txBody>
      </p:sp>
      <p:graphicFrame>
        <p:nvGraphicFramePr>
          <p:cNvPr id="4" name="Content Placeholder 3">
            <a:extLst>
              <a:ext uri="{FF2B5EF4-FFF2-40B4-BE49-F238E27FC236}">
                <a16:creationId xmlns:a16="http://schemas.microsoft.com/office/drawing/2014/main" id="{567314E5-A8F8-12B1-5D33-D98072969387}"/>
              </a:ext>
            </a:extLst>
          </p:cNvPr>
          <p:cNvGraphicFramePr>
            <a:graphicFrameLocks noGrp="1"/>
          </p:cNvGraphicFramePr>
          <p:nvPr>
            <p:ph idx="1"/>
            <p:extLst>
              <p:ext uri="{D42A27DB-BD31-4B8C-83A1-F6EECF244321}">
                <p14:modId xmlns:p14="http://schemas.microsoft.com/office/powerpoint/2010/main" val="129971321"/>
              </p:ext>
            </p:extLst>
          </p:nvPr>
        </p:nvGraphicFramePr>
        <p:xfrm>
          <a:off x="1188890" y="1396221"/>
          <a:ext cx="9732965" cy="4846320"/>
        </p:xfrm>
        <a:graphic>
          <a:graphicData uri="http://schemas.openxmlformats.org/drawingml/2006/table">
            <a:tbl>
              <a:tblPr firstRow="1" bandRow="1">
                <a:tableStyleId>{5C22544A-7EE6-4342-B048-85BDC9FD1C3A}</a:tableStyleId>
              </a:tblPr>
              <a:tblGrid>
                <a:gridCol w="1626576">
                  <a:extLst>
                    <a:ext uri="{9D8B030D-6E8A-4147-A177-3AD203B41FA5}">
                      <a16:colId xmlns:a16="http://schemas.microsoft.com/office/drawing/2014/main" val="721611032"/>
                    </a:ext>
                  </a:extLst>
                </a:gridCol>
                <a:gridCol w="5491431">
                  <a:extLst>
                    <a:ext uri="{9D8B030D-6E8A-4147-A177-3AD203B41FA5}">
                      <a16:colId xmlns:a16="http://schemas.microsoft.com/office/drawing/2014/main" val="3970419298"/>
                    </a:ext>
                  </a:extLst>
                </a:gridCol>
                <a:gridCol w="2614958">
                  <a:extLst>
                    <a:ext uri="{9D8B030D-6E8A-4147-A177-3AD203B41FA5}">
                      <a16:colId xmlns:a16="http://schemas.microsoft.com/office/drawing/2014/main" val="4240519846"/>
                    </a:ext>
                  </a:extLst>
                </a:gridCol>
              </a:tblGrid>
              <a:tr h="370840">
                <a:tc>
                  <a:txBody>
                    <a:bodyPr/>
                    <a:lstStyle/>
                    <a:p>
                      <a:r>
                        <a:rPr lang="en-US" sz="2400" dirty="0"/>
                        <a:t>Language</a:t>
                      </a:r>
                    </a:p>
                  </a:txBody>
                  <a:tcPr/>
                </a:tc>
                <a:tc>
                  <a:txBody>
                    <a:bodyPr/>
                    <a:lstStyle/>
                    <a:p>
                      <a:r>
                        <a:rPr lang="en-US" sz="2400" dirty="0"/>
                        <a:t>Dataset </a:t>
                      </a:r>
                    </a:p>
                  </a:txBody>
                  <a:tcPr/>
                </a:tc>
                <a:tc>
                  <a:txBody>
                    <a:bodyPr/>
                    <a:lstStyle/>
                    <a:p>
                      <a:pPr lvl="0">
                        <a:buNone/>
                      </a:pPr>
                      <a:r>
                        <a:rPr lang="en-US" sz="2400" dirty="0"/>
                        <a:t>Platforms</a:t>
                      </a:r>
                    </a:p>
                  </a:txBody>
                  <a:tcPr/>
                </a:tc>
                <a:extLst>
                  <a:ext uri="{0D108BD9-81ED-4DB2-BD59-A6C34878D82A}">
                    <a16:rowId xmlns:a16="http://schemas.microsoft.com/office/drawing/2014/main" val="843742086"/>
                  </a:ext>
                </a:extLst>
              </a:tr>
              <a:tr h="370840">
                <a:tc>
                  <a:txBody>
                    <a:bodyPr/>
                    <a:lstStyle/>
                    <a:p>
                      <a:r>
                        <a:rPr lang="en-US" sz="2400" b="1" dirty="0"/>
                        <a:t>Hindi</a:t>
                      </a:r>
                    </a:p>
                  </a:txBody>
                  <a:tcPr/>
                </a:tc>
                <a:tc>
                  <a:txBody>
                    <a:bodyPr/>
                    <a:lstStyle/>
                    <a:p>
                      <a:pPr lvl="0" algn="l">
                        <a:lnSpc>
                          <a:spcPct val="100000"/>
                        </a:lnSpc>
                        <a:spcBef>
                          <a:spcPts val="0"/>
                        </a:spcBef>
                        <a:spcAft>
                          <a:spcPts val="0"/>
                        </a:spcAft>
                        <a:buNone/>
                      </a:pPr>
                      <a:r>
                        <a:rPr lang="en-US" sz="2400" b="0" i="0" u="none" strike="noStrike" noProof="0" dirty="0">
                          <a:latin typeface="Gill Sans Nova"/>
                        </a:rPr>
                        <a:t>MACD (Multilingual Abusive Comment Detection at Scale)</a:t>
                      </a:r>
                    </a:p>
                    <a:p>
                      <a:pPr lvl="0">
                        <a:buNone/>
                      </a:pPr>
                      <a:endParaRPr lang="en-US" sz="2400" dirty="0"/>
                    </a:p>
                  </a:txBody>
                  <a:tcPr/>
                </a:tc>
                <a:tc>
                  <a:txBody>
                    <a:bodyPr/>
                    <a:lstStyle/>
                    <a:p>
                      <a:pPr lvl="0">
                        <a:buNone/>
                      </a:pPr>
                      <a:r>
                        <a:rPr lang="en-US" sz="2400" b="0" i="0" u="none" strike="noStrike" noProof="0" dirty="0">
                          <a:solidFill>
                            <a:srgbClr val="000000"/>
                          </a:solidFill>
                          <a:latin typeface="Gill Sans Nova"/>
                        </a:rPr>
                        <a:t>Comments from </a:t>
                      </a:r>
                      <a:r>
                        <a:rPr lang="en-US" sz="2400" b="0" i="0" u="none" strike="noStrike" noProof="0" dirty="0" err="1">
                          <a:solidFill>
                            <a:srgbClr val="000000"/>
                          </a:solidFill>
                          <a:latin typeface="Gill Sans Nova"/>
                        </a:rPr>
                        <a:t>ShareChat</a:t>
                      </a:r>
                    </a:p>
                    <a:p>
                      <a:pPr lvl="0">
                        <a:buNone/>
                      </a:pPr>
                      <a:endParaRPr lang="en-US" sz="2400" dirty="0"/>
                    </a:p>
                  </a:txBody>
                  <a:tcPr/>
                </a:tc>
                <a:extLst>
                  <a:ext uri="{0D108BD9-81ED-4DB2-BD59-A6C34878D82A}">
                    <a16:rowId xmlns:a16="http://schemas.microsoft.com/office/drawing/2014/main" val="391691713"/>
                  </a:ext>
                </a:extLst>
              </a:tr>
              <a:tr h="370840">
                <a:tc>
                  <a:txBody>
                    <a:bodyPr/>
                    <a:lstStyle/>
                    <a:p>
                      <a:endParaRPr lang="en-US" sz="2400" dirty="0"/>
                    </a:p>
                  </a:txBody>
                  <a:tcPr/>
                </a:tc>
                <a:tc>
                  <a:txBody>
                    <a:bodyPr/>
                    <a:lstStyle/>
                    <a:p>
                      <a:pPr lvl="0" algn="l">
                        <a:lnSpc>
                          <a:spcPct val="100000"/>
                        </a:lnSpc>
                        <a:spcBef>
                          <a:spcPts val="0"/>
                        </a:spcBef>
                        <a:spcAft>
                          <a:spcPts val="0"/>
                        </a:spcAft>
                        <a:buNone/>
                      </a:pPr>
                      <a:r>
                        <a:rPr lang="en-US" sz="2400" b="0" i="0" u="none" strike="noStrike" noProof="0" dirty="0" err="1">
                          <a:latin typeface="Gill Sans Nova"/>
                        </a:rPr>
                        <a:t>HateCheckHIn</a:t>
                      </a:r>
                      <a:r>
                        <a:rPr lang="en-US" sz="2400" b="0" i="0" u="none" strike="noStrike" noProof="0" dirty="0">
                          <a:latin typeface="Gill Sans Nova"/>
                        </a:rPr>
                        <a:t>- </a:t>
                      </a:r>
                      <a:endParaRPr lang="en-US" sz="2400" dirty="0"/>
                    </a:p>
                    <a:p>
                      <a:pPr lvl="0" algn="l">
                        <a:lnSpc>
                          <a:spcPct val="100000"/>
                        </a:lnSpc>
                        <a:spcBef>
                          <a:spcPts val="0"/>
                        </a:spcBef>
                        <a:spcAft>
                          <a:spcPts val="0"/>
                        </a:spcAft>
                        <a:buNone/>
                      </a:pPr>
                      <a:r>
                        <a:rPr lang="en-US" sz="2400" b="0" i="0" u="none" strike="noStrike" noProof="0" dirty="0">
                          <a:latin typeface="Gill Sans Nova"/>
                        </a:rPr>
                        <a:t>Constraint@AAAI2021 - Hostile Post Detection in Hindi</a:t>
                      </a:r>
                    </a:p>
                    <a:p>
                      <a:pPr lvl="0">
                        <a:buNone/>
                      </a:pPr>
                      <a:endParaRPr lang="en-US" sz="2400" dirty="0"/>
                    </a:p>
                  </a:txBody>
                  <a:tcPr/>
                </a:tc>
                <a:tc>
                  <a:txBody>
                    <a:bodyPr/>
                    <a:lstStyle/>
                    <a:p>
                      <a:pPr lvl="0">
                        <a:buNone/>
                      </a:pPr>
                      <a:r>
                        <a:rPr lang="en-US" sz="2400" b="0" i="0" u="none" strike="noStrike" noProof="0" dirty="0">
                          <a:latin typeface="Gill Sans Nova"/>
                        </a:rPr>
                        <a:t>Twitter, Facebook, WhatsApp</a:t>
                      </a:r>
                      <a:endParaRPr lang="en-US" sz="2400" dirty="0"/>
                    </a:p>
                  </a:txBody>
                  <a:tcPr/>
                </a:tc>
                <a:extLst>
                  <a:ext uri="{0D108BD9-81ED-4DB2-BD59-A6C34878D82A}">
                    <a16:rowId xmlns:a16="http://schemas.microsoft.com/office/drawing/2014/main" val="3401046762"/>
                  </a:ext>
                </a:extLst>
              </a:tr>
              <a:tr h="370840">
                <a:tc>
                  <a:txBody>
                    <a:bodyPr/>
                    <a:lstStyle/>
                    <a:p>
                      <a:endParaRPr lang="en-US" sz="2400" dirty="0"/>
                    </a:p>
                  </a:txBody>
                  <a:tcPr/>
                </a:tc>
                <a:tc>
                  <a:txBody>
                    <a:bodyPr/>
                    <a:lstStyle/>
                    <a:p>
                      <a:pPr lvl="0">
                        <a:buNone/>
                      </a:pPr>
                      <a:r>
                        <a:rPr lang="en-US" sz="2400" b="0" i="0" u="none" strike="noStrike" noProof="0" dirty="0" err="1">
                          <a:solidFill>
                            <a:srgbClr val="000000"/>
                          </a:solidFill>
                        </a:rPr>
                        <a:t>HateCheckHIn</a:t>
                      </a:r>
                      <a:r>
                        <a:rPr lang="en-US" sz="2400" b="0" i="0" u="none" strike="noStrike" noProof="0" dirty="0">
                          <a:solidFill>
                            <a:srgbClr val="000000"/>
                          </a:solidFill>
                        </a:rPr>
                        <a:t>-</a:t>
                      </a:r>
                      <a:endParaRPr lang="en-US" sz="2400" dirty="0"/>
                    </a:p>
                    <a:p>
                      <a:pPr lvl="0">
                        <a:buNone/>
                      </a:pPr>
                      <a:r>
                        <a:rPr lang="en-US" sz="2400" b="0" i="0" u="none" strike="noStrike" noProof="0" dirty="0">
                          <a:latin typeface="Gill Sans Nova"/>
                        </a:rPr>
                        <a:t>HASOC 2020</a:t>
                      </a:r>
                    </a:p>
                  </a:txBody>
                  <a:tcPr/>
                </a:tc>
                <a:tc>
                  <a:txBody>
                    <a:bodyPr/>
                    <a:lstStyle/>
                    <a:p>
                      <a:r>
                        <a:rPr lang="en-US" sz="2400" dirty="0"/>
                        <a:t>Twitter</a:t>
                      </a:r>
                    </a:p>
                  </a:txBody>
                  <a:tcPr/>
                </a:tc>
                <a:extLst>
                  <a:ext uri="{0D108BD9-81ED-4DB2-BD59-A6C34878D82A}">
                    <a16:rowId xmlns:a16="http://schemas.microsoft.com/office/drawing/2014/main" val="359499790"/>
                  </a:ext>
                </a:extLst>
              </a:tr>
              <a:tr h="370840">
                <a:tc>
                  <a:txBody>
                    <a:bodyPr/>
                    <a:lstStyle/>
                    <a:p>
                      <a:endParaRPr lang="en-US" sz="2400" dirty="0"/>
                    </a:p>
                  </a:txBody>
                  <a:tcPr/>
                </a:tc>
                <a:tc>
                  <a:txBody>
                    <a:bodyPr/>
                    <a:lstStyle/>
                    <a:p>
                      <a:pPr lvl="0" algn="l">
                        <a:lnSpc>
                          <a:spcPct val="100000"/>
                        </a:lnSpc>
                        <a:spcBef>
                          <a:spcPts val="0"/>
                        </a:spcBef>
                        <a:spcAft>
                          <a:spcPts val="0"/>
                        </a:spcAft>
                        <a:buNone/>
                      </a:pPr>
                      <a:r>
                        <a:rPr lang="en-US" sz="2400" b="0" i="0" u="none" strike="noStrike" noProof="0" dirty="0">
                          <a:latin typeface="Gill Sans Nova"/>
                        </a:rPr>
                        <a:t>HASOC 2019</a:t>
                      </a:r>
                    </a:p>
                    <a:p>
                      <a:pPr lvl="0">
                        <a:buNone/>
                      </a:pPr>
                      <a:endParaRPr lang="en-US" sz="2400" dirty="0"/>
                    </a:p>
                  </a:txBody>
                  <a:tcPr/>
                </a:tc>
                <a:tc>
                  <a:txBody>
                    <a:bodyPr/>
                    <a:lstStyle/>
                    <a:p>
                      <a:r>
                        <a:rPr lang="en-US" sz="2400" dirty="0"/>
                        <a:t>Twitter, Facebook</a:t>
                      </a:r>
                    </a:p>
                  </a:txBody>
                  <a:tcPr/>
                </a:tc>
                <a:extLst>
                  <a:ext uri="{0D108BD9-81ED-4DB2-BD59-A6C34878D82A}">
                    <a16:rowId xmlns:a16="http://schemas.microsoft.com/office/drawing/2014/main" val="1158799591"/>
                  </a:ext>
                </a:extLst>
              </a:tr>
            </a:tbl>
          </a:graphicData>
        </a:graphic>
      </p:graphicFrame>
    </p:spTree>
    <p:extLst>
      <p:ext uri="{BB962C8B-B14F-4D97-AF65-F5344CB8AC3E}">
        <p14:creationId xmlns:p14="http://schemas.microsoft.com/office/powerpoint/2010/main" val="366762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3526-B020-3FDB-4FEC-DBF0FF619909}"/>
              </a:ext>
            </a:extLst>
          </p:cNvPr>
          <p:cNvSpPr>
            <a:spLocks noGrp="1"/>
          </p:cNvSpPr>
          <p:nvPr>
            <p:ph type="title"/>
          </p:nvPr>
        </p:nvSpPr>
        <p:spPr/>
        <p:txBody>
          <a:bodyPr/>
          <a:lstStyle/>
          <a:p>
            <a:r>
              <a:rPr lang="en-US" dirty="0"/>
              <a:t>Datasets</a:t>
            </a:r>
          </a:p>
        </p:txBody>
      </p:sp>
      <p:graphicFrame>
        <p:nvGraphicFramePr>
          <p:cNvPr id="4" name="Content Placeholder 3">
            <a:extLst>
              <a:ext uri="{FF2B5EF4-FFF2-40B4-BE49-F238E27FC236}">
                <a16:creationId xmlns:a16="http://schemas.microsoft.com/office/drawing/2014/main" id="{602DB0A0-3448-CE0B-32BF-024C054BF3CF}"/>
              </a:ext>
            </a:extLst>
          </p:cNvPr>
          <p:cNvGraphicFramePr>
            <a:graphicFrameLocks/>
          </p:cNvGraphicFramePr>
          <p:nvPr>
            <p:extLst>
              <p:ext uri="{D42A27DB-BD31-4B8C-83A1-F6EECF244321}">
                <p14:modId xmlns:p14="http://schemas.microsoft.com/office/powerpoint/2010/main" val="4094742931"/>
              </p:ext>
            </p:extLst>
          </p:nvPr>
        </p:nvGraphicFramePr>
        <p:xfrm>
          <a:off x="1048213" y="1572067"/>
          <a:ext cx="10055363" cy="3840480"/>
        </p:xfrm>
        <a:graphic>
          <a:graphicData uri="http://schemas.openxmlformats.org/drawingml/2006/table">
            <a:tbl>
              <a:tblPr firstRow="1" bandRow="1">
                <a:tableStyleId>{5C22544A-7EE6-4342-B048-85BDC9FD1C3A}</a:tableStyleId>
              </a:tblPr>
              <a:tblGrid>
                <a:gridCol w="1581793">
                  <a:extLst>
                    <a:ext uri="{9D8B030D-6E8A-4147-A177-3AD203B41FA5}">
                      <a16:colId xmlns:a16="http://schemas.microsoft.com/office/drawing/2014/main" val="721611032"/>
                    </a:ext>
                  </a:extLst>
                </a:gridCol>
                <a:gridCol w="5771994">
                  <a:extLst>
                    <a:ext uri="{9D8B030D-6E8A-4147-A177-3AD203B41FA5}">
                      <a16:colId xmlns:a16="http://schemas.microsoft.com/office/drawing/2014/main" val="3970419298"/>
                    </a:ext>
                  </a:extLst>
                </a:gridCol>
                <a:gridCol w="2701576">
                  <a:extLst>
                    <a:ext uri="{9D8B030D-6E8A-4147-A177-3AD203B41FA5}">
                      <a16:colId xmlns:a16="http://schemas.microsoft.com/office/drawing/2014/main" val="4240519846"/>
                    </a:ext>
                  </a:extLst>
                </a:gridCol>
              </a:tblGrid>
              <a:tr h="370840">
                <a:tc>
                  <a:txBody>
                    <a:bodyPr/>
                    <a:lstStyle/>
                    <a:p>
                      <a:r>
                        <a:rPr lang="en-US" sz="2400" dirty="0"/>
                        <a:t>Language</a:t>
                      </a:r>
                    </a:p>
                  </a:txBody>
                  <a:tcPr/>
                </a:tc>
                <a:tc>
                  <a:txBody>
                    <a:bodyPr/>
                    <a:lstStyle/>
                    <a:p>
                      <a:r>
                        <a:rPr lang="en-US" sz="2400" dirty="0"/>
                        <a:t>Dataset </a:t>
                      </a:r>
                    </a:p>
                  </a:txBody>
                  <a:tcPr/>
                </a:tc>
                <a:tc>
                  <a:txBody>
                    <a:bodyPr/>
                    <a:lstStyle/>
                    <a:p>
                      <a:r>
                        <a:rPr lang="en-US" sz="2400" dirty="0"/>
                        <a:t>Platforms</a:t>
                      </a:r>
                      <a:endParaRPr lang="en-US" dirty="0"/>
                    </a:p>
                  </a:txBody>
                  <a:tcPr/>
                </a:tc>
                <a:extLst>
                  <a:ext uri="{0D108BD9-81ED-4DB2-BD59-A6C34878D82A}">
                    <a16:rowId xmlns:a16="http://schemas.microsoft.com/office/drawing/2014/main" val="843742086"/>
                  </a:ext>
                </a:extLst>
              </a:tr>
              <a:tr h="370840">
                <a:tc>
                  <a:txBody>
                    <a:bodyPr/>
                    <a:lstStyle/>
                    <a:p>
                      <a:pPr lvl="0" algn="l" rtl="0">
                        <a:buNone/>
                      </a:pPr>
                      <a:r>
                        <a:rPr lang="en-US" sz="2400" b="1" i="0" dirty="0">
                          <a:solidFill>
                            <a:srgbClr val="000000"/>
                          </a:solidFill>
                          <a:effectLst/>
                          <a:latin typeface="Gill Sans Nova"/>
                        </a:rPr>
                        <a:t>Marathi​</a:t>
                      </a:r>
                    </a:p>
                  </a:txBody>
                  <a:tcPr/>
                </a:tc>
                <a:tc>
                  <a:txBody>
                    <a:bodyPr/>
                    <a:lstStyle/>
                    <a:p>
                      <a:pPr lvl="0" algn="l" rtl="0">
                        <a:buNone/>
                      </a:pPr>
                      <a:r>
                        <a:rPr lang="en-US" sz="2400" b="0" i="0" dirty="0">
                          <a:solidFill>
                            <a:srgbClr val="000000"/>
                          </a:solidFill>
                          <a:effectLst/>
                          <a:latin typeface="Gill Sans Nova"/>
                        </a:rPr>
                        <a:t>L3Cube </a:t>
                      </a:r>
                      <a:r>
                        <a:rPr lang="en-US" sz="2400" b="0" i="0" dirty="0" err="1">
                          <a:solidFill>
                            <a:srgbClr val="000000"/>
                          </a:solidFill>
                          <a:effectLst/>
                          <a:latin typeface="Gill Sans Nova"/>
                        </a:rPr>
                        <a:t>MahaHate</a:t>
                      </a:r>
                      <a:r>
                        <a:rPr lang="en-US" sz="2400" b="0" i="0" dirty="0">
                          <a:solidFill>
                            <a:srgbClr val="000000"/>
                          </a:solidFill>
                          <a:effectLst/>
                          <a:latin typeface="Gill Sans Nova"/>
                        </a:rPr>
                        <a:t>​</a:t>
                      </a:r>
                    </a:p>
                  </a:txBody>
                  <a:tcPr/>
                </a:tc>
                <a:tc>
                  <a:txBody>
                    <a:bodyPr/>
                    <a:lstStyle/>
                    <a:p>
                      <a:pPr lvl="0" algn="l" rtl="0">
                        <a:buNone/>
                      </a:pPr>
                      <a:r>
                        <a:rPr lang="en-US" sz="2400" b="0" i="0" dirty="0">
                          <a:solidFill>
                            <a:srgbClr val="000000"/>
                          </a:solidFill>
                          <a:effectLst/>
                          <a:latin typeface="Gill Sans Nova"/>
                        </a:rPr>
                        <a:t>Twitter​</a:t>
                      </a:r>
                    </a:p>
                  </a:txBody>
                  <a:tcPr/>
                </a:tc>
                <a:extLst>
                  <a:ext uri="{0D108BD9-81ED-4DB2-BD59-A6C34878D82A}">
                    <a16:rowId xmlns:a16="http://schemas.microsoft.com/office/drawing/2014/main" val="391691713"/>
                  </a:ext>
                </a:extLst>
              </a:tr>
              <a:tr h="370840">
                <a:tc>
                  <a:txBody>
                    <a:bodyPr/>
                    <a:lstStyle/>
                    <a:p>
                      <a:pPr lvl="0" algn="l" rtl="0">
                        <a:buNone/>
                      </a:pPr>
                      <a:r>
                        <a:rPr lang="en-US" sz="2400" b="1" i="0" dirty="0">
                          <a:solidFill>
                            <a:srgbClr val="000000"/>
                          </a:solidFill>
                          <a:effectLst/>
                          <a:latin typeface="Gill Sans Nova"/>
                        </a:rPr>
                        <a:t>​</a:t>
                      </a:r>
                      <a:endParaRPr lang="en-US" sz="2400" b="1" dirty="0"/>
                    </a:p>
                  </a:txBody>
                  <a:tcPr/>
                </a:tc>
                <a:tc>
                  <a:txBody>
                    <a:bodyPr/>
                    <a:lstStyle/>
                    <a:p>
                      <a:pPr lvl="0" algn="l" rtl="0">
                        <a:buNone/>
                      </a:pPr>
                      <a:r>
                        <a:rPr lang="en-US" sz="2400" b="0" i="0" dirty="0" err="1">
                          <a:solidFill>
                            <a:srgbClr val="000000"/>
                          </a:solidFill>
                          <a:effectLst/>
                          <a:latin typeface="Gill Sans Nova"/>
                        </a:rPr>
                        <a:t>DeepOffense</a:t>
                      </a:r>
                      <a:r>
                        <a:rPr lang="en-US" sz="2400" b="0" i="0" dirty="0">
                          <a:solidFill>
                            <a:srgbClr val="000000"/>
                          </a:solidFill>
                          <a:effectLst/>
                          <a:latin typeface="Gill Sans Nova"/>
                        </a:rPr>
                        <a:t>​</a:t>
                      </a:r>
                    </a:p>
                  </a:txBody>
                  <a:tcPr/>
                </a:tc>
                <a:tc>
                  <a:txBody>
                    <a:bodyPr/>
                    <a:lstStyle/>
                    <a:p>
                      <a:pPr lvl="0" algn="l" rtl="0">
                        <a:buNone/>
                      </a:pPr>
                      <a:r>
                        <a:rPr lang="en-US" sz="2400" b="0" i="0" dirty="0">
                          <a:solidFill>
                            <a:srgbClr val="000000"/>
                          </a:solidFill>
                          <a:effectLst/>
                          <a:latin typeface="Gill Sans Nova"/>
                        </a:rPr>
                        <a:t>​Not mentioned</a:t>
                      </a:r>
                    </a:p>
                  </a:txBody>
                  <a:tcPr/>
                </a:tc>
                <a:extLst>
                  <a:ext uri="{0D108BD9-81ED-4DB2-BD59-A6C34878D82A}">
                    <a16:rowId xmlns:a16="http://schemas.microsoft.com/office/drawing/2014/main" val="3401046762"/>
                  </a:ext>
                </a:extLst>
              </a:tr>
              <a:tr h="370840">
                <a:tc>
                  <a:txBody>
                    <a:bodyPr/>
                    <a:lstStyle/>
                    <a:p>
                      <a:pPr lvl="0" algn="l" rtl="0">
                        <a:buNone/>
                      </a:pPr>
                      <a:r>
                        <a:rPr lang="en-US" sz="2400" b="1" i="0" dirty="0">
                          <a:solidFill>
                            <a:srgbClr val="000000"/>
                          </a:solidFill>
                          <a:effectLst/>
                          <a:latin typeface="Gill Sans Nova"/>
                        </a:rPr>
                        <a:t>​</a:t>
                      </a:r>
                      <a:endParaRPr lang="en-US" sz="2400" b="1" dirty="0"/>
                    </a:p>
                  </a:txBody>
                  <a:tcPr/>
                </a:tc>
                <a:tc>
                  <a:txBody>
                    <a:bodyPr/>
                    <a:lstStyle/>
                    <a:p>
                      <a:pPr lvl="0" algn="l" rtl="0">
                        <a:buNone/>
                      </a:pPr>
                      <a:endParaRPr lang="en-US" sz="2400" b="0" i="0" dirty="0">
                        <a:solidFill>
                          <a:srgbClr val="000000"/>
                        </a:solidFill>
                        <a:effectLst/>
                        <a:latin typeface="Gill Sans Nova"/>
                      </a:endParaRPr>
                    </a:p>
                  </a:txBody>
                  <a:tcPr/>
                </a:tc>
                <a:tc>
                  <a:txBody>
                    <a:bodyPr/>
                    <a:lstStyle/>
                    <a:p>
                      <a:pPr lvl="0" algn="l" rtl="0">
                        <a:buNone/>
                      </a:pPr>
                      <a:endParaRPr lang="en-US" sz="2400" b="0" i="0" dirty="0">
                        <a:solidFill>
                          <a:srgbClr val="000000"/>
                        </a:solidFill>
                        <a:effectLst/>
                        <a:latin typeface="Gill Sans Nova"/>
                      </a:endParaRPr>
                    </a:p>
                  </a:txBody>
                  <a:tcPr/>
                </a:tc>
                <a:extLst>
                  <a:ext uri="{0D108BD9-81ED-4DB2-BD59-A6C34878D82A}">
                    <a16:rowId xmlns:a16="http://schemas.microsoft.com/office/drawing/2014/main" val="359499790"/>
                  </a:ext>
                </a:extLst>
              </a:tr>
              <a:tr h="370839">
                <a:tc>
                  <a:txBody>
                    <a:bodyPr/>
                    <a:lstStyle/>
                    <a:p>
                      <a:pPr lvl="0">
                        <a:buNone/>
                      </a:pPr>
                      <a:r>
                        <a:rPr lang="en-US" sz="2400" b="1" dirty="0"/>
                        <a:t>Telugu</a:t>
                      </a:r>
                    </a:p>
                  </a:txBody>
                  <a:tcPr/>
                </a:tc>
                <a:tc>
                  <a:txBody>
                    <a:bodyPr/>
                    <a:lstStyle/>
                    <a:p>
                      <a:pPr lvl="0" algn="l">
                        <a:lnSpc>
                          <a:spcPct val="100000"/>
                        </a:lnSpc>
                        <a:spcBef>
                          <a:spcPts val="0"/>
                        </a:spcBef>
                        <a:spcAft>
                          <a:spcPts val="0"/>
                        </a:spcAft>
                        <a:buNone/>
                      </a:pPr>
                      <a:r>
                        <a:rPr lang="en-US" sz="2400" b="0" i="0" u="none" strike="noStrike" noProof="0" dirty="0">
                          <a:latin typeface="Gill Sans Nova"/>
                        </a:rPr>
                        <a:t>MACD (Multilingual Abusive Comment Detection at Scale)</a:t>
                      </a:r>
                      <a:endParaRPr lang="en-US"/>
                    </a:p>
                    <a:p>
                      <a:pPr lvl="0">
                        <a:buNone/>
                      </a:pPr>
                      <a:endParaRPr lang="en-US" sz="2400" dirty="0"/>
                    </a:p>
                  </a:txBody>
                  <a:tcPr/>
                </a:tc>
                <a:tc>
                  <a:txBody>
                    <a:bodyPr/>
                    <a:lstStyle/>
                    <a:p>
                      <a:pPr lvl="0">
                        <a:buNone/>
                      </a:pPr>
                      <a:r>
                        <a:rPr lang="en-US" sz="2400" b="0" i="0" u="none" strike="noStrike" noProof="0" dirty="0">
                          <a:solidFill>
                            <a:srgbClr val="000000"/>
                          </a:solidFill>
                          <a:latin typeface="Gill Sans Nova"/>
                        </a:rPr>
                        <a:t>Comments from </a:t>
                      </a:r>
                      <a:r>
                        <a:rPr lang="en-US" sz="2400" b="0" i="0" u="none" strike="noStrike" noProof="0" dirty="0" err="1">
                          <a:solidFill>
                            <a:srgbClr val="000000"/>
                          </a:solidFill>
                          <a:latin typeface="Gill Sans Nova"/>
                        </a:rPr>
                        <a:t>ShareChat</a:t>
                      </a:r>
                      <a:endParaRPr lang="en-US" dirty="0" err="1"/>
                    </a:p>
                    <a:p>
                      <a:pPr lvl="0">
                        <a:buNone/>
                      </a:pPr>
                      <a:endParaRPr lang="en-US" sz="2400" dirty="0"/>
                    </a:p>
                  </a:txBody>
                  <a:tcPr/>
                </a:tc>
                <a:extLst>
                  <a:ext uri="{0D108BD9-81ED-4DB2-BD59-A6C34878D82A}">
                    <a16:rowId xmlns:a16="http://schemas.microsoft.com/office/drawing/2014/main" val="150140601"/>
                  </a:ext>
                </a:extLst>
              </a:tr>
              <a:tr h="370838">
                <a:tc>
                  <a:txBody>
                    <a:bodyPr/>
                    <a:lstStyle/>
                    <a:p>
                      <a:pPr lvl="0">
                        <a:buNone/>
                      </a:pPr>
                      <a:endParaRPr lang="en-US" sz="2400" dirty="0"/>
                    </a:p>
                  </a:txBody>
                  <a:tcPr/>
                </a:tc>
                <a:tc>
                  <a:txBody>
                    <a:bodyPr/>
                    <a:lstStyle/>
                    <a:p>
                      <a:pPr lvl="0">
                        <a:buNone/>
                      </a:pPr>
                      <a:r>
                        <a:rPr lang="en-US" sz="2400" dirty="0"/>
                        <a:t>Dream-T IIIT-H LTRC</a:t>
                      </a:r>
                    </a:p>
                  </a:txBody>
                  <a:tcPr/>
                </a:tc>
                <a:tc>
                  <a:txBody>
                    <a:bodyPr/>
                    <a:lstStyle/>
                    <a:p>
                      <a:pPr lvl="0">
                        <a:buNone/>
                      </a:pPr>
                      <a:r>
                        <a:rPr lang="en-US" sz="2400" b="0" i="0" u="none" strike="noStrike" noProof="0" dirty="0">
                          <a:latin typeface="Gill Sans Nova"/>
                        </a:rPr>
                        <a:t>Comments from Telugu websites </a:t>
                      </a:r>
                      <a:endParaRPr lang="en-US" sz="2400" b="0" i="0" u="none" strike="noStrike" noProof="0">
                        <a:latin typeface="Gill Sans Nova"/>
                      </a:endParaRPr>
                    </a:p>
                  </a:txBody>
                  <a:tcPr/>
                </a:tc>
                <a:extLst>
                  <a:ext uri="{0D108BD9-81ED-4DB2-BD59-A6C34878D82A}">
                    <a16:rowId xmlns:a16="http://schemas.microsoft.com/office/drawing/2014/main" val="1583449792"/>
                  </a:ext>
                </a:extLst>
              </a:tr>
            </a:tbl>
          </a:graphicData>
        </a:graphic>
      </p:graphicFrame>
    </p:spTree>
    <p:extLst>
      <p:ext uri="{BB962C8B-B14F-4D97-AF65-F5344CB8AC3E}">
        <p14:creationId xmlns:p14="http://schemas.microsoft.com/office/powerpoint/2010/main" val="129953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1E04-8601-FEC6-D3AC-C6D82D1A6EA9}"/>
              </a:ext>
            </a:extLst>
          </p:cNvPr>
          <p:cNvSpPr>
            <a:spLocks noGrp="1"/>
          </p:cNvSpPr>
          <p:nvPr>
            <p:ph type="title"/>
          </p:nvPr>
        </p:nvSpPr>
        <p:spPr>
          <a:xfrm>
            <a:off x="808121" y="-45954"/>
            <a:ext cx="10515600" cy="1325563"/>
          </a:xfrm>
        </p:spPr>
        <p:txBody>
          <a:bodyPr>
            <a:normAutofit/>
          </a:bodyPr>
          <a:lstStyle/>
          <a:p>
            <a:r>
              <a:rPr lang="en-US" dirty="0"/>
              <a:t>Baseline Models  </a:t>
            </a:r>
          </a:p>
        </p:txBody>
      </p:sp>
      <p:graphicFrame>
        <p:nvGraphicFramePr>
          <p:cNvPr id="4" name="Table 3">
            <a:extLst>
              <a:ext uri="{FF2B5EF4-FFF2-40B4-BE49-F238E27FC236}">
                <a16:creationId xmlns:a16="http://schemas.microsoft.com/office/drawing/2014/main" id="{79582DBA-669B-D08B-A90E-1D239B20E0A1}"/>
              </a:ext>
            </a:extLst>
          </p:cNvPr>
          <p:cNvGraphicFramePr>
            <a:graphicFrameLocks noGrp="1"/>
          </p:cNvGraphicFramePr>
          <p:nvPr>
            <p:extLst>
              <p:ext uri="{D42A27DB-BD31-4B8C-83A1-F6EECF244321}">
                <p14:modId xmlns:p14="http://schemas.microsoft.com/office/powerpoint/2010/main" val="2824501924"/>
              </p:ext>
            </p:extLst>
          </p:nvPr>
        </p:nvGraphicFramePr>
        <p:xfrm>
          <a:off x="812131" y="1042736"/>
          <a:ext cx="10414484" cy="5491218"/>
        </p:xfrm>
        <a:graphic>
          <a:graphicData uri="http://schemas.openxmlformats.org/drawingml/2006/table">
            <a:tbl>
              <a:tblPr firstRow="1" bandRow="1">
                <a:tableStyleId>{5C22544A-7EE6-4342-B048-85BDC9FD1C3A}</a:tableStyleId>
              </a:tblPr>
              <a:tblGrid>
                <a:gridCol w="1183105">
                  <a:extLst>
                    <a:ext uri="{9D8B030D-6E8A-4147-A177-3AD203B41FA5}">
                      <a16:colId xmlns:a16="http://schemas.microsoft.com/office/drawing/2014/main" val="2544357768"/>
                    </a:ext>
                  </a:extLst>
                </a:gridCol>
                <a:gridCol w="3865832">
                  <a:extLst>
                    <a:ext uri="{9D8B030D-6E8A-4147-A177-3AD203B41FA5}">
                      <a16:colId xmlns:a16="http://schemas.microsoft.com/office/drawing/2014/main" val="1934944329"/>
                    </a:ext>
                  </a:extLst>
                </a:gridCol>
                <a:gridCol w="5365547">
                  <a:extLst>
                    <a:ext uri="{9D8B030D-6E8A-4147-A177-3AD203B41FA5}">
                      <a16:colId xmlns:a16="http://schemas.microsoft.com/office/drawing/2014/main" val="2291335346"/>
                    </a:ext>
                  </a:extLst>
                </a:gridCol>
              </a:tblGrid>
              <a:tr h="440428">
                <a:tc>
                  <a:txBody>
                    <a:bodyPr/>
                    <a:lstStyle/>
                    <a:p>
                      <a:pPr algn="ctr"/>
                      <a:r>
                        <a:rPr lang="en-US" sz="1800" b="1" dirty="0">
                          <a:latin typeface="Gill Sans Nova"/>
                        </a:rPr>
                        <a:t>Lang.</a:t>
                      </a:r>
                    </a:p>
                  </a:txBody>
                  <a:tcPr/>
                </a:tc>
                <a:tc>
                  <a:txBody>
                    <a:bodyPr/>
                    <a:lstStyle/>
                    <a:p>
                      <a:pPr algn="ctr"/>
                      <a:r>
                        <a:rPr lang="en-US" sz="1800" b="1" dirty="0">
                          <a:latin typeface="Gill Sans Nova"/>
                        </a:rPr>
                        <a:t>Model</a:t>
                      </a:r>
                    </a:p>
                  </a:txBody>
                  <a:tcPr/>
                </a:tc>
                <a:tc>
                  <a:txBody>
                    <a:bodyPr/>
                    <a:lstStyle/>
                    <a:p>
                      <a:r>
                        <a:rPr lang="en-US" sz="1800" b="1" dirty="0">
                          <a:latin typeface="Gill Sans Nova"/>
                        </a:rPr>
                        <a:t>Description </a:t>
                      </a:r>
                    </a:p>
                  </a:txBody>
                  <a:tcPr/>
                </a:tc>
                <a:extLst>
                  <a:ext uri="{0D108BD9-81ED-4DB2-BD59-A6C34878D82A}">
                    <a16:rowId xmlns:a16="http://schemas.microsoft.com/office/drawing/2014/main" val="1128971141"/>
                  </a:ext>
                </a:extLst>
              </a:tr>
              <a:tr h="1584157">
                <a:tc>
                  <a:txBody>
                    <a:bodyPr/>
                    <a:lstStyle/>
                    <a:p>
                      <a:pPr algn="ctr"/>
                      <a:r>
                        <a:rPr lang="en-US" sz="1800" b="1" dirty="0">
                          <a:latin typeface="Gill Sans Nova"/>
                        </a:rPr>
                        <a:t>Hindi, Telugu</a:t>
                      </a:r>
                    </a:p>
                  </a:txBody>
                  <a:tcPr/>
                </a:tc>
                <a:tc>
                  <a:txBody>
                    <a:bodyPr/>
                    <a:lstStyle/>
                    <a:p>
                      <a:pPr algn="ctr"/>
                      <a:r>
                        <a:rPr lang="en-US" sz="1800" err="1">
                          <a:latin typeface="Gill Sans Nova"/>
                        </a:rPr>
                        <a:t>AbuseXLMR</a:t>
                      </a:r>
                      <a:r>
                        <a:rPr lang="en-US" sz="1800" dirty="0">
                          <a:latin typeface="Gill Sans Nova"/>
                        </a:rPr>
                        <a:t> (</a:t>
                      </a:r>
                      <a:r>
                        <a:rPr lang="en-US" sz="1800" err="1">
                          <a:latin typeface="Gill Sans Nova"/>
                        </a:rPr>
                        <a:t>NeurIPS</a:t>
                      </a:r>
                      <a:r>
                        <a:rPr lang="en-US" sz="1800" dirty="0">
                          <a:latin typeface="Gill Sans Nova"/>
                        </a:rPr>
                        <a:t> 2022)</a:t>
                      </a:r>
                    </a:p>
                    <a:p>
                      <a:pPr lvl="0" algn="ctr">
                        <a:buNone/>
                      </a:pPr>
                      <a:r>
                        <a:rPr lang="en-US" sz="1800" b="0" i="0" u="none" strike="noStrike" noProof="0" err="1">
                          <a:solidFill>
                            <a:srgbClr val="000000"/>
                          </a:solidFill>
                          <a:latin typeface="Gill Sans Nova"/>
                        </a:rPr>
                        <a:t>AbuseXLMR</a:t>
                      </a:r>
                      <a:endParaRPr lang="en-US" sz="1800">
                        <a:latin typeface="Gill Sans Nova"/>
                      </a:endParaRPr>
                    </a:p>
                    <a:p>
                      <a:pPr lvl="0" algn="ctr">
                        <a:buNone/>
                      </a:pPr>
                      <a:r>
                        <a:rPr lang="en-US" sz="1800" b="0" i="0" u="none" strike="noStrike" noProof="0" dirty="0">
                          <a:solidFill>
                            <a:srgbClr val="000000"/>
                          </a:solidFill>
                          <a:latin typeface="Gill Sans Nova"/>
                        </a:rPr>
                        <a:t>= </a:t>
                      </a:r>
                      <a:endParaRPr lang="en-US" sz="1800" dirty="0">
                        <a:latin typeface="Gill Sans Nova"/>
                      </a:endParaRPr>
                    </a:p>
                    <a:p>
                      <a:pPr marL="457200" marR="0" lvl="1" indent="0" algn="ctr">
                        <a:lnSpc>
                          <a:spcPct val="90000"/>
                        </a:lnSpc>
                        <a:spcBef>
                          <a:spcPts val="500"/>
                        </a:spcBef>
                        <a:spcAft>
                          <a:spcPts val="0"/>
                        </a:spcAft>
                        <a:buNone/>
                      </a:pPr>
                      <a:r>
                        <a:rPr lang="en-US" sz="1800" b="0" i="0" u="none" strike="noStrike" noProof="0" dirty="0">
                          <a:solidFill>
                            <a:srgbClr val="000000"/>
                          </a:solidFill>
                          <a:latin typeface="Gill Sans Nova"/>
                        </a:rPr>
                        <a:t>Pretrain XLM-R on 5M+ samples (from 15+ languages) from </a:t>
                      </a:r>
                      <a:r>
                        <a:rPr lang="en-US" sz="1800" b="0" i="0" u="none" strike="noStrike" noProof="0" err="1">
                          <a:solidFill>
                            <a:srgbClr val="000000"/>
                          </a:solidFill>
                          <a:latin typeface="Gill Sans Nova"/>
                        </a:rPr>
                        <a:t>Sharechat</a:t>
                      </a:r>
                      <a:r>
                        <a:rPr lang="en-US" sz="1800" b="0" i="0" u="none" strike="noStrike" noProof="0" dirty="0">
                          <a:solidFill>
                            <a:srgbClr val="000000"/>
                          </a:solidFill>
                          <a:latin typeface="Gill Sans Nova"/>
                        </a:rPr>
                        <a:t> using masked language modeling loss</a:t>
                      </a:r>
                      <a:endParaRPr lang="en-US" sz="1800" dirty="0">
                        <a:latin typeface="Gill Sans Nova"/>
                      </a:endParaRPr>
                    </a:p>
                    <a:p>
                      <a:pPr lvl="0" algn="ctr">
                        <a:buNone/>
                      </a:pPr>
                      <a:endParaRPr lang="en-US" sz="1800" dirty="0">
                        <a:latin typeface="Gill Sans Nova"/>
                      </a:endParaRPr>
                    </a:p>
                  </a:txBody>
                  <a:tcPr/>
                </a:tc>
                <a:tc>
                  <a:txBody>
                    <a:bodyPr/>
                    <a:lstStyle/>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Trained on well balanced, large scale multilingual and diverse dataset </a:t>
                      </a:r>
                      <a:endParaRPr lang="en-US" sz="1800" dirty="0">
                        <a:latin typeface="Gill Sans Nova"/>
                      </a:endParaRPr>
                    </a:p>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Domain adaptation</a:t>
                      </a:r>
                    </a:p>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Adapts to social media nuances- spelling and grammatical mistakes</a:t>
                      </a:r>
                      <a:endParaRPr lang="en-US" sz="1800" dirty="0">
                        <a:latin typeface="Gill Sans Nova"/>
                      </a:endParaRPr>
                    </a:p>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XLMR does not require consecutive sequence corpora</a:t>
                      </a:r>
                      <a:endParaRPr lang="en-US" sz="1800" dirty="0">
                        <a:latin typeface="Gill Sans Nova"/>
                      </a:endParaRPr>
                    </a:p>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Next sentence prediction task not present during pre-training </a:t>
                      </a:r>
                    </a:p>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Comments are mostly single sentences</a:t>
                      </a:r>
                    </a:p>
                  </a:txBody>
                  <a:tcPr/>
                </a:tc>
                <a:extLst>
                  <a:ext uri="{0D108BD9-81ED-4DB2-BD59-A6C34878D82A}">
                    <a16:rowId xmlns:a16="http://schemas.microsoft.com/office/drawing/2014/main" val="3231830692"/>
                  </a:ext>
                </a:extLst>
              </a:tr>
              <a:tr h="440428">
                <a:tc>
                  <a:txBody>
                    <a:bodyPr/>
                    <a:lstStyle/>
                    <a:p>
                      <a:pPr algn="ctr"/>
                      <a:r>
                        <a:rPr lang="en-US" sz="1800" b="1" dirty="0">
                          <a:latin typeface="Gill Sans Nova"/>
                        </a:rPr>
                        <a:t>Hindi</a:t>
                      </a:r>
                    </a:p>
                  </a:txBody>
                  <a:tcPr/>
                </a:tc>
                <a:tc>
                  <a:txBody>
                    <a:bodyPr/>
                    <a:lstStyle/>
                    <a:p>
                      <a:pPr marL="457200" marR="0" lvl="1" indent="0" algn="ctr">
                        <a:lnSpc>
                          <a:spcPct val="90000"/>
                        </a:lnSpc>
                        <a:spcBef>
                          <a:spcPts val="500"/>
                        </a:spcBef>
                        <a:spcAft>
                          <a:spcPts val="0"/>
                        </a:spcAft>
                        <a:buNone/>
                      </a:pPr>
                      <a:r>
                        <a:rPr lang="en-US" sz="1800" b="0" i="0" u="none" strike="noStrike" noProof="0" err="1">
                          <a:solidFill>
                            <a:srgbClr val="000000"/>
                          </a:solidFill>
                          <a:latin typeface="Gill Sans Nova"/>
                        </a:rPr>
                        <a:t>QutNocturnal</a:t>
                      </a:r>
                      <a:r>
                        <a:rPr lang="en-US" sz="1800" b="0" i="0" u="none" strike="noStrike" noProof="0" dirty="0">
                          <a:solidFill>
                            <a:srgbClr val="000000"/>
                          </a:solidFill>
                          <a:latin typeface="Gill Sans Nova"/>
                        </a:rPr>
                        <a:t>@ HASOC'19: CNN Winner's solution - CEUR Workshop Proceedings</a:t>
                      </a:r>
                    </a:p>
                    <a:p>
                      <a:pPr lvl="0" algn="ctr">
                        <a:buNone/>
                      </a:pPr>
                      <a:endParaRPr lang="en-US" sz="1800" b="0" i="0" u="none" strike="noStrike" noProof="0" dirty="0">
                        <a:solidFill>
                          <a:srgbClr val="000000"/>
                        </a:solidFill>
                        <a:latin typeface="Gill Sans Nova"/>
                      </a:endParaRPr>
                    </a:p>
                  </a:txBody>
                  <a:tcPr/>
                </a:tc>
                <a:tc>
                  <a:txBody>
                    <a:bodyPr/>
                    <a:lstStyle/>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Usually word embeddings are trained over large corpus from a general domain</a:t>
                      </a:r>
                    </a:p>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Instead use a small collection of relevant tweets- random, sarcastic tweets for pretraining. </a:t>
                      </a:r>
                    </a:p>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CBOW </a:t>
                      </a:r>
                    </a:p>
                    <a:p>
                      <a:pPr lvl="0">
                        <a:buNone/>
                      </a:pPr>
                      <a:endParaRPr lang="en-US" sz="1800" dirty="0">
                        <a:latin typeface="Gill Sans Nova"/>
                      </a:endParaRPr>
                    </a:p>
                  </a:txBody>
                  <a:tcPr/>
                </a:tc>
                <a:extLst>
                  <a:ext uri="{0D108BD9-81ED-4DB2-BD59-A6C34878D82A}">
                    <a16:rowId xmlns:a16="http://schemas.microsoft.com/office/drawing/2014/main" val="2556349017"/>
                  </a:ext>
                </a:extLst>
              </a:tr>
            </a:tbl>
          </a:graphicData>
        </a:graphic>
      </p:graphicFrame>
    </p:spTree>
    <p:extLst>
      <p:ext uri="{BB962C8B-B14F-4D97-AF65-F5344CB8AC3E}">
        <p14:creationId xmlns:p14="http://schemas.microsoft.com/office/powerpoint/2010/main" val="11069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1E04-8601-FEC6-D3AC-C6D82D1A6EA9}"/>
              </a:ext>
            </a:extLst>
          </p:cNvPr>
          <p:cNvSpPr>
            <a:spLocks noGrp="1"/>
          </p:cNvSpPr>
          <p:nvPr>
            <p:ph type="title"/>
          </p:nvPr>
        </p:nvSpPr>
        <p:spPr/>
        <p:txBody>
          <a:bodyPr>
            <a:normAutofit/>
          </a:bodyPr>
          <a:lstStyle/>
          <a:p>
            <a:r>
              <a:rPr lang="en-US" dirty="0"/>
              <a:t>Baseline Models  </a:t>
            </a:r>
          </a:p>
        </p:txBody>
      </p:sp>
      <p:graphicFrame>
        <p:nvGraphicFramePr>
          <p:cNvPr id="4" name="Table 3">
            <a:extLst>
              <a:ext uri="{FF2B5EF4-FFF2-40B4-BE49-F238E27FC236}">
                <a16:creationId xmlns:a16="http://schemas.microsoft.com/office/drawing/2014/main" id="{79582DBA-669B-D08B-A90E-1D239B20E0A1}"/>
              </a:ext>
            </a:extLst>
          </p:cNvPr>
          <p:cNvGraphicFramePr>
            <a:graphicFrameLocks noGrp="1"/>
          </p:cNvGraphicFramePr>
          <p:nvPr>
            <p:extLst>
              <p:ext uri="{D42A27DB-BD31-4B8C-83A1-F6EECF244321}">
                <p14:modId xmlns:p14="http://schemas.microsoft.com/office/powerpoint/2010/main" val="1029191423"/>
              </p:ext>
            </p:extLst>
          </p:nvPr>
        </p:nvGraphicFramePr>
        <p:xfrm>
          <a:off x="972552" y="1453815"/>
          <a:ext cx="10414484" cy="4343392"/>
        </p:xfrm>
        <a:graphic>
          <a:graphicData uri="http://schemas.openxmlformats.org/drawingml/2006/table">
            <a:tbl>
              <a:tblPr firstRow="1" bandRow="1">
                <a:tableStyleId>{5C22544A-7EE6-4342-B048-85BDC9FD1C3A}</a:tableStyleId>
              </a:tblPr>
              <a:tblGrid>
                <a:gridCol w="1183105">
                  <a:extLst>
                    <a:ext uri="{9D8B030D-6E8A-4147-A177-3AD203B41FA5}">
                      <a16:colId xmlns:a16="http://schemas.microsoft.com/office/drawing/2014/main" val="2544357768"/>
                    </a:ext>
                  </a:extLst>
                </a:gridCol>
                <a:gridCol w="3865832">
                  <a:extLst>
                    <a:ext uri="{9D8B030D-6E8A-4147-A177-3AD203B41FA5}">
                      <a16:colId xmlns:a16="http://schemas.microsoft.com/office/drawing/2014/main" val="1934944329"/>
                    </a:ext>
                  </a:extLst>
                </a:gridCol>
                <a:gridCol w="5365547">
                  <a:extLst>
                    <a:ext uri="{9D8B030D-6E8A-4147-A177-3AD203B41FA5}">
                      <a16:colId xmlns:a16="http://schemas.microsoft.com/office/drawing/2014/main" val="2291335346"/>
                    </a:ext>
                  </a:extLst>
                </a:gridCol>
              </a:tblGrid>
              <a:tr h="440428">
                <a:tc>
                  <a:txBody>
                    <a:bodyPr/>
                    <a:lstStyle/>
                    <a:p>
                      <a:pPr algn="ctr"/>
                      <a:r>
                        <a:rPr lang="en-US" sz="1400" dirty="0">
                          <a:latin typeface="Gill Sans Nova"/>
                        </a:rPr>
                        <a:t>Lang.</a:t>
                      </a:r>
                    </a:p>
                  </a:txBody>
                  <a:tcPr/>
                </a:tc>
                <a:tc>
                  <a:txBody>
                    <a:bodyPr/>
                    <a:lstStyle/>
                    <a:p>
                      <a:pPr algn="ctr"/>
                      <a:r>
                        <a:rPr lang="en-US" sz="1400" dirty="0">
                          <a:latin typeface="Gill Sans Nova"/>
                        </a:rPr>
                        <a:t>Model</a:t>
                      </a:r>
                    </a:p>
                  </a:txBody>
                  <a:tcPr/>
                </a:tc>
                <a:tc>
                  <a:txBody>
                    <a:bodyPr/>
                    <a:lstStyle/>
                    <a:p>
                      <a:pPr lvl="0">
                        <a:buNone/>
                      </a:pPr>
                      <a:r>
                        <a:rPr lang="en-US" sz="1400" b="1" i="0" u="none" strike="noStrike" noProof="0" dirty="0">
                          <a:solidFill>
                            <a:srgbClr val="FFFFFF"/>
                          </a:solidFill>
                          <a:latin typeface="Gill Sans Nova"/>
                        </a:rPr>
                        <a:t>Description</a:t>
                      </a:r>
                      <a:endParaRPr lang="en-US" sz="1400">
                        <a:latin typeface="Gill Sans Nova"/>
                      </a:endParaRPr>
                    </a:p>
                  </a:txBody>
                  <a:tcPr/>
                </a:tc>
                <a:extLst>
                  <a:ext uri="{0D108BD9-81ED-4DB2-BD59-A6C34878D82A}">
                    <a16:rowId xmlns:a16="http://schemas.microsoft.com/office/drawing/2014/main" val="1128971141"/>
                  </a:ext>
                </a:extLst>
              </a:tr>
              <a:tr h="1584157">
                <a:tc>
                  <a:txBody>
                    <a:bodyPr/>
                    <a:lstStyle/>
                    <a:p>
                      <a:pPr algn="ctr"/>
                      <a:r>
                        <a:rPr lang="en-US" sz="1800" b="1" dirty="0">
                          <a:latin typeface="Gill Sans Nova"/>
                        </a:rPr>
                        <a:t>Marathi</a:t>
                      </a:r>
                    </a:p>
                  </a:txBody>
                  <a:tcPr/>
                </a:tc>
                <a:tc>
                  <a:txBody>
                    <a:bodyPr/>
                    <a:lstStyle/>
                    <a:p>
                      <a:pPr marL="457200" marR="0" lvl="1" indent="0" algn="ctr">
                        <a:lnSpc>
                          <a:spcPct val="90000"/>
                        </a:lnSpc>
                        <a:spcBef>
                          <a:spcPts val="500"/>
                        </a:spcBef>
                        <a:spcAft>
                          <a:spcPts val="0"/>
                        </a:spcAft>
                        <a:buNone/>
                      </a:pPr>
                      <a:r>
                        <a:rPr lang="en-US" sz="1800" b="0" i="0" u="none" strike="noStrike" noProof="0" err="1">
                          <a:solidFill>
                            <a:srgbClr val="000000"/>
                          </a:solidFill>
                          <a:latin typeface="Gill Sans Nova"/>
                        </a:rPr>
                        <a:t>MahaHate</a:t>
                      </a:r>
                      <a:r>
                        <a:rPr lang="en-US" sz="1800" b="0" i="0" u="none" strike="noStrike" noProof="0" dirty="0">
                          <a:solidFill>
                            <a:srgbClr val="000000"/>
                          </a:solidFill>
                          <a:latin typeface="Gill Sans Nova"/>
                        </a:rPr>
                        <a:t>-BERT – ACL 2022</a:t>
                      </a:r>
                    </a:p>
                    <a:p>
                      <a:pPr lvl="0" algn="ctr">
                        <a:buNone/>
                      </a:pPr>
                      <a:endParaRPr lang="en-US" sz="1800" dirty="0">
                        <a:latin typeface="Gill Sans Nova"/>
                      </a:endParaRPr>
                    </a:p>
                  </a:txBody>
                  <a:tcPr/>
                </a:tc>
                <a:tc>
                  <a:txBody>
                    <a:bodyPr/>
                    <a:lstStyle/>
                    <a:p>
                      <a:pPr marL="285750" marR="0" lvl="0" indent="-285750" algn="l">
                        <a:lnSpc>
                          <a:spcPct val="90000"/>
                        </a:lnSpc>
                        <a:spcBef>
                          <a:spcPts val="1000"/>
                        </a:spcBef>
                        <a:spcAft>
                          <a:spcPts val="0"/>
                        </a:spcAft>
                        <a:buFont typeface="Arial"/>
                        <a:buChar char="•"/>
                      </a:pPr>
                      <a:r>
                        <a:rPr lang="en-US" sz="1800" b="0" i="0" u="none" strike="noStrike" noProof="0" err="1">
                          <a:solidFill>
                            <a:srgbClr val="000000"/>
                          </a:solidFill>
                          <a:latin typeface="Gill Sans Nova"/>
                        </a:rPr>
                        <a:t>MahaBERT</a:t>
                      </a:r>
                      <a:endParaRPr lang="en-US" sz="1800" b="0" i="0" u="none" strike="noStrike" noProof="0">
                        <a:solidFill>
                          <a:srgbClr val="000000"/>
                        </a:solidFill>
                        <a:latin typeface="Gill Sans Nova"/>
                      </a:endParaRPr>
                    </a:p>
                    <a:p>
                      <a:pPr marL="742950" marR="0" lvl="1" indent="-285750" algn="l">
                        <a:lnSpc>
                          <a:spcPct val="90000"/>
                        </a:lnSpc>
                        <a:spcBef>
                          <a:spcPts val="500"/>
                        </a:spcBef>
                        <a:spcAft>
                          <a:spcPts val="0"/>
                        </a:spcAft>
                        <a:buFont typeface="Arial"/>
                        <a:buChar char="•"/>
                      </a:pPr>
                      <a:r>
                        <a:rPr lang="en-US" sz="1800" b="0" i="0" u="none" strike="noStrike" noProof="0" err="1">
                          <a:solidFill>
                            <a:srgbClr val="000000"/>
                          </a:solidFill>
                          <a:latin typeface="Gill Sans Nova"/>
                        </a:rPr>
                        <a:t>mBERT</a:t>
                      </a:r>
                      <a:r>
                        <a:rPr lang="en-US" sz="1800" b="0" i="0" u="none" strike="noStrike" noProof="0" dirty="0">
                          <a:solidFill>
                            <a:srgbClr val="000000"/>
                          </a:solidFill>
                          <a:latin typeface="Gill Sans Nova"/>
                        </a:rPr>
                        <a:t> fine-tuned on L3Cube </a:t>
                      </a:r>
                      <a:r>
                        <a:rPr lang="en-US" sz="1800" b="0" i="0" u="none" strike="noStrike" noProof="0" err="1">
                          <a:solidFill>
                            <a:srgbClr val="000000"/>
                          </a:solidFill>
                          <a:latin typeface="Gill Sans Nova"/>
                        </a:rPr>
                        <a:t>MahaCorpus</a:t>
                      </a:r>
                      <a:r>
                        <a:rPr lang="en-US" sz="1800" b="0" i="0" u="none" strike="noStrike" noProof="0" dirty="0">
                          <a:solidFill>
                            <a:srgbClr val="000000"/>
                          </a:solidFill>
                          <a:latin typeface="Gill Sans Nova"/>
                        </a:rPr>
                        <a:t> and other Marathi datasets </a:t>
                      </a:r>
                    </a:p>
                    <a:p>
                      <a:pPr marL="285750" marR="0" lvl="0" indent="-285750" algn="l">
                        <a:lnSpc>
                          <a:spcPct val="90000"/>
                        </a:lnSpc>
                        <a:spcBef>
                          <a:spcPts val="1000"/>
                        </a:spcBef>
                        <a:spcAft>
                          <a:spcPts val="0"/>
                        </a:spcAft>
                        <a:buFont typeface="Arial"/>
                        <a:buChar char="•"/>
                      </a:pPr>
                      <a:r>
                        <a:rPr lang="en-US" sz="1800" b="0" i="0" u="none" strike="noStrike" noProof="0" err="1">
                          <a:solidFill>
                            <a:srgbClr val="000000"/>
                          </a:solidFill>
                          <a:latin typeface="Gill Sans Nova"/>
                        </a:rPr>
                        <a:t>MahaHate</a:t>
                      </a:r>
                      <a:r>
                        <a:rPr lang="en-US" sz="1800" b="0" i="0" u="none" strike="noStrike" noProof="0" dirty="0">
                          <a:solidFill>
                            <a:srgbClr val="000000"/>
                          </a:solidFill>
                          <a:latin typeface="Gill Sans Nova"/>
                        </a:rPr>
                        <a:t>-BERT </a:t>
                      </a:r>
                    </a:p>
                    <a:p>
                      <a:pPr marL="742950" marR="0" lvl="1" indent="-285750" algn="l">
                        <a:lnSpc>
                          <a:spcPct val="90000"/>
                        </a:lnSpc>
                        <a:spcBef>
                          <a:spcPts val="500"/>
                        </a:spcBef>
                        <a:spcAft>
                          <a:spcPts val="0"/>
                        </a:spcAft>
                        <a:buFont typeface="Arial"/>
                        <a:buChar char="•"/>
                      </a:pPr>
                      <a:r>
                        <a:rPr lang="en-US" sz="1800" b="0" i="0" u="none" strike="noStrike" noProof="0" err="1">
                          <a:solidFill>
                            <a:srgbClr val="000000"/>
                          </a:solidFill>
                          <a:latin typeface="Gill Sans Nova"/>
                        </a:rPr>
                        <a:t>MahaBERT</a:t>
                      </a:r>
                      <a:r>
                        <a:rPr lang="en-US" sz="1800" b="0" i="0" u="none" strike="noStrike" noProof="0" dirty="0">
                          <a:solidFill>
                            <a:srgbClr val="000000"/>
                          </a:solidFill>
                          <a:latin typeface="Gill Sans Nova"/>
                        </a:rPr>
                        <a:t> fine-tuned on L3Cube </a:t>
                      </a:r>
                      <a:r>
                        <a:rPr lang="en-US" sz="1800" b="0" i="0" u="none" strike="noStrike" noProof="0" err="1">
                          <a:solidFill>
                            <a:srgbClr val="000000"/>
                          </a:solidFill>
                          <a:latin typeface="Gill Sans Nova"/>
                        </a:rPr>
                        <a:t>MahaHate</a:t>
                      </a:r>
                      <a:r>
                        <a:rPr lang="en-US" sz="1800" b="0" i="0" u="none" strike="noStrike" noProof="0" dirty="0">
                          <a:solidFill>
                            <a:srgbClr val="000000"/>
                          </a:solidFill>
                          <a:latin typeface="Gill Sans Nova"/>
                        </a:rPr>
                        <a:t> dataset- largest hate speech dataset in Marathi</a:t>
                      </a:r>
                    </a:p>
                    <a:p>
                      <a:pPr marL="285750" marR="0" lvl="0" indent="-285750" algn="l">
                        <a:lnSpc>
                          <a:spcPct val="90000"/>
                        </a:lnSpc>
                        <a:spcBef>
                          <a:spcPts val="1000"/>
                        </a:spcBef>
                        <a:spcAft>
                          <a:spcPts val="0"/>
                        </a:spcAft>
                        <a:buFont typeface="Arial"/>
                        <a:buChar char="•"/>
                      </a:pPr>
                      <a:endParaRPr lang="en-US" sz="1800" b="0" i="0" u="none" strike="noStrike" noProof="0" dirty="0">
                        <a:solidFill>
                          <a:srgbClr val="000000"/>
                        </a:solidFill>
                        <a:latin typeface="Gill Sans Nova"/>
                      </a:endParaRPr>
                    </a:p>
                  </a:txBody>
                  <a:tcPr/>
                </a:tc>
                <a:extLst>
                  <a:ext uri="{0D108BD9-81ED-4DB2-BD59-A6C34878D82A}">
                    <a16:rowId xmlns:a16="http://schemas.microsoft.com/office/drawing/2014/main" val="3231830692"/>
                  </a:ext>
                </a:extLst>
              </a:tr>
              <a:tr h="440428">
                <a:tc>
                  <a:txBody>
                    <a:bodyPr/>
                    <a:lstStyle/>
                    <a:p>
                      <a:pPr algn="ctr"/>
                      <a:r>
                        <a:rPr lang="en-US" sz="1800" b="1" dirty="0">
                          <a:latin typeface="Gill Sans Nova"/>
                        </a:rPr>
                        <a:t>Marathi</a:t>
                      </a:r>
                    </a:p>
                  </a:txBody>
                  <a:tcPr/>
                </a:tc>
                <a:tc>
                  <a:txBody>
                    <a:bodyPr/>
                    <a:lstStyle/>
                    <a:p>
                      <a:pPr marL="457200" marR="0" lvl="1" indent="0" algn="ctr">
                        <a:lnSpc>
                          <a:spcPct val="90000"/>
                        </a:lnSpc>
                        <a:spcBef>
                          <a:spcPts val="500"/>
                        </a:spcBef>
                        <a:spcAft>
                          <a:spcPts val="0"/>
                        </a:spcAft>
                        <a:buNone/>
                      </a:pPr>
                      <a:r>
                        <a:rPr lang="en-US" sz="1800" b="0" i="0" u="none" strike="noStrike" noProof="0" dirty="0">
                          <a:solidFill>
                            <a:srgbClr val="000000"/>
                          </a:solidFill>
                          <a:latin typeface="Gill Sans Nova"/>
                        </a:rPr>
                        <a:t>Random Forest -</a:t>
                      </a:r>
                      <a:endParaRPr lang="en-US" sz="1800">
                        <a:latin typeface="Gill Sans Nova"/>
                      </a:endParaRPr>
                    </a:p>
                    <a:p>
                      <a:pPr marL="457200" marR="0" lvl="1" indent="0" algn="ctr">
                        <a:lnSpc>
                          <a:spcPct val="90000"/>
                        </a:lnSpc>
                        <a:spcBef>
                          <a:spcPts val="500"/>
                        </a:spcBef>
                        <a:spcAft>
                          <a:spcPts val="0"/>
                        </a:spcAft>
                        <a:buNone/>
                      </a:pPr>
                      <a:r>
                        <a:rPr lang="en-US" sz="1800" b="0" i="0" u="none" strike="noStrike" noProof="0" dirty="0">
                          <a:solidFill>
                            <a:srgbClr val="000000"/>
                          </a:solidFill>
                          <a:latin typeface="Gill Sans Nova"/>
                        </a:rPr>
                        <a:t>HASOC'22 Task 3A winner's solution - CEUR Workshop Proceedings</a:t>
                      </a:r>
                    </a:p>
                    <a:p>
                      <a:pPr marL="457200" marR="0" lvl="1" indent="0" algn="ctr">
                        <a:lnSpc>
                          <a:spcPct val="90000"/>
                        </a:lnSpc>
                        <a:spcBef>
                          <a:spcPts val="500"/>
                        </a:spcBef>
                        <a:spcAft>
                          <a:spcPts val="0"/>
                        </a:spcAft>
                        <a:buNone/>
                      </a:pPr>
                      <a:endParaRPr lang="en-US" sz="1800" b="0" i="0" u="none" strike="noStrike" noProof="0" dirty="0">
                        <a:solidFill>
                          <a:srgbClr val="000000"/>
                        </a:solidFill>
                        <a:latin typeface="Gill Sans Nova"/>
                      </a:endParaRPr>
                    </a:p>
                  </a:txBody>
                  <a:tcPr/>
                </a:tc>
                <a:tc>
                  <a:txBody>
                    <a:bodyPr/>
                    <a:lstStyle/>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Winner of most recently concluded HASOC</a:t>
                      </a:r>
                      <a:endParaRPr lang="en-US" sz="1800">
                        <a:latin typeface="Gill Sans Nova"/>
                      </a:endParaRPr>
                    </a:p>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Gill Sans Nova"/>
                        </a:rPr>
                        <a:t>Used a regressor and rounded up the output values to get the final labels. </a:t>
                      </a:r>
                      <a:endParaRPr lang="en-US" sz="1800">
                        <a:latin typeface="Gill Sans Nova"/>
                      </a:endParaRPr>
                    </a:p>
                  </a:txBody>
                  <a:tcPr/>
                </a:tc>
                <a:extLst>
                  <a:ext uri="{0D108BD9-81ED-4DB2-BD59-A6C34878D82A}">
                    <a16:rowId xmlns:a16="http://schemas.microsoft.com/office/drawing/2014/main" val="2556349017"/>
                  </a:ext>
                </a:extLst>
              </a:tr>
            </a:tbl>
          </a:graphicData>
        </a:graphic>
      </p:graphicFrame>
    </p:spTree>
    <p:extLst>
      <p:ext uri="{BB962C8B-B14F-4D97-AF65-F5344CB8AC3E}">
        <p14:creationId xmlns:p14="http://schemas.microsoft.com/office/powerpoint/2010/main" val="149819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1E04-8601-FEC6-D3AC-C6D82D1A6EA9}"/>
              </a:ext>
            </a:extLst>
          </p:cNvPr>
          <p:cNvSpPr>
            <a:spLocks noGrp="1"/>
          </p:cNvSpPr>
          <p:nvPr>
            <p:ph type="title"/>
          </p:nvPr>
        </p:nvSpPr>
        <p:spPr/>
        <p:txBody>
          <a:bodyPr>
            <a:normAutofit/>
          </a:bodyPr>
          <a:lstStyle/>
          <a:p>
            <a:r>
              <a:rPr lang="en-US" dirty="0"/>
              <a:t>Baseline Models  </a:t>
            </a:r>
          </a:p>
        </p:txBody>
      </p:sp>
      <p:graphicFrame>
        <p:nvGraphicFramePr>
          <p:cNvPr id="4" name="Table 3">
            <a:extLst>
              <a:ext uri="{FF2B5EF4-FFF2-40B4-BE49-F238E27FC236}">
                <a16:creationId xmlns:a16="http://schemas.microsoft.com/office/drawing/2014/main" id="{79582DBA-669B-D08B-A90E-1D239B20E0A1}"/>
              </a:ext>
            </a:extLst>
          </p:cNvPr>
          <p:cNvGraphicFramePr>
            <a:graphicFrameLocks noGrp="1"/>
          </p:cNvGraphicFramePr>
          <p:nvPr>
            <p:extLst>
              <p:ext uri="{D42A27DB-BD31-4B8C-83A1-F6EECF244321}">
                <p14:modId xmlns:p14="http://schemas.microsoft.com/office/powerpoint/2010/main" val="1096041246"/>
              </p:ext>
            </p:extLst>
          </p:nvPr>
        </p:nvGraphicFramePr>
        <p:xfrm>
          <a:off x="972552" y="1453815"/>
          <a:ext cx="10414484" cy="951770"/>
        </p:xfrm>
        <a:graphic>
          <a:graphicData uri="http://schemas.openxmlformats.org/drawingml/2006/table">
            <a:tbl>
              <a:tblPr firstRow="1" bandRow="1">
                <a:tableStyleId>{5C22544A-7EE6-4342-B048-85BDC9FD1C3A}</a:tableStyleId>
              </a:tblPr>
              <a:tblGrid>
                <a:gridCol w="1183105">
                  <a:extLst>
                    <a:ext uri="{9D8B030D-6E8A-4147-A177-3AD203B41FA5}">
                      <a16:colId xmlns:a16="http://schemas.microsoft.com/office/drawing/2014/main" val="2544357768"/>
                    </a:ext>
                  </a:extLst>
                </a:gridCol>
                <a:gridCol w="3865832">
                  <a:extLst>
                    <a:ext uri="{9D8B030D-6E8A-4147-A177-3AD203B41FA5}">
                      <a16:colId xmlns:a16="http://schemas.microsoft.com/office/drawing/2014/main" val="1934944329"/>
                    </a:ext>
                  </a:extLst>
                </a:gridCol>
                <a:gridCol w="5365547">
                  <a:extLst>
                    <a:ext uri="{9D8B030D-6E8A-4147-A177-3AD203B41FA5}">
                      <a16:colId xmlns:a16="http://schemas.microsoft.com/office/drawing/2014/main" val="2291335346"/>
                    </a:ext>
                  </a:extLst>
                </a:gridCol>
              </a:tblGrid>
              <a:tr h="440428">
                <a:tc>
                  <a:txBody>
                    <a:bodyPr/>
                    <a:lstStyle/>
                    <a:p>
                      <a:pPr algn="ctr"/>
                      <a:r>
                        <a:rPr lang="en-US" sz="1400" dirty="0">
                          <a:latin typeface="Calibri"/>
                        </a:rPr>
                        <a:t>Lang.</a:t>
                      </a:r>
                    </a:p>
                  </a:txBody>
                  <a:tcPr/>
                </a:tc>
                <a:tc>
                  <a:txBody>
                    <a:bodyPr/>
                    <a:lstStyle/>
                    <a:p>
                      <a:pPr algn="ctr"/>
                      <a:r>
                        <a:rPr lang="en-US" sz="1400" dirty="0">
                          <a:latin typeface="Calibri"/>
                        </a:rPr>
                        <a:t>Model</a:t>
                      </a:r>
                    </a:p>
                  </a:txBody>
                  <a:tcPr/>
                </a:tc>
                <a:tc>
                  <a:txBody>
                    <a:bodyPr/>
                    <a:lstStyle/>
                    <a:p>
                      <a:pPr lvl="0">
                        <a:buNone/>
                      </a:pPr>
                      <a:r>
                        <a:rPr lang="en-US" sz="1400" b="1" i="0" u="none" strike="noStrike" noProof="0" dirty="0">
                          <a:solidFill>
                            <a:srgbClr val="FFFFFF"/>
                          </a:solidFill>
                        </a:rPr>
                        <a:t>Description</a:t>
                      </a:r>
                      <a:endParaRPr lang="en-US" sz="1400" dirty="0">
                        <a:latin typeface="Calibri"/>
                      </a:endParaRPr>
                    </a:p>
                  </a:txBody>
                  <a:tcPr/>
                </a:tc>
                <a:extLst>
                  <a:ext uri="{0D108BD9-81ED-4DB2-BD59-A6C34878D82A}">
                    <a16:rowId xmlns:a16="http://schemas.microsoft.com/office/drawing/2014/main" val="1128971141"/>
                  </a:ext>
                </a:extLst>
              </a:tr>
              <a:tr h="511342">
                <a:tc>
                  <a:txBody>
                    <a:bodyPr/>
                    <a:lstStyle/>
                    <a:p>
                      <a:pPr algn="ctr"/>
                      <a:r>
                        <a:rPr lang="en-US" sz="1800" b="1" dirty="0">
                          <a:latin typeface="Calibri"/>
                        </a:rPr>
                        <a:t>Telugu</a:t>
                      </a:r>
                    </a:p>
                  </a:txBody>
                  <a:tcPr/>
                </a:tc>
                <a:tc>
                  <a:txBody>
                    <a:bodyPr/>
                    <a:lstStyle/>
                    <a:p>
                      <a:pPr marL="457200" marR="0" lvl="1" indent="0" algn="ctr">
                        <a:lnSpc>
                          <a:spcPct val="90000"/>
                        </a:lnSpc>
                        <a:spcBef>
                          <a:spcPts val="500"/>
                        </a:spcBef>
                        <a:spcAft>
                          <a:spcPts val="0"/>
                        </a:spcAft>
                        <a:buNone/>
                      </a:pPr>
                      <a:r>
                        <a:rPr lang="en-US" sz="1800" b="0" i="0" u="none" strike="noStrike" noProof="0" dirty="0">
                          <a:solidFill>
                            <a:srgbClr val="000000"/>
                          </a:solidFill>
                          <a:latin typeface="Calibri"/>
                        </a:rPr>
                        <a:t>BERT-</a:t>
                      </a:r>
                      <a:r>
                        <a:rPr lang="en-US" sz="1800" b="0" i="0" u="none" strike="noStrike" noProof="0" dirty="0" err="1">
                          <a:solidFill>
                            <a:srgbClr val="000000"/>
                          </a:solidFill>
                          <a:latin typeface="Calibri"/>
                        </a:rPr>
                        <a:t>Te</a:t>
                      </a:r>
                      <a:endParaRPr lang="en-US" dirty="0" err="1"/>
                    </a:p>
                  </a:txBody>
                  <a:tcPr/>
                </a:tc>
                <a:tc>
                  <a:txBody>
                    <a:bodyPr/>
                    <a:lstStyle/>
                    <a:p>
                      <a:pPr marL="285750" marR="0" lvl="0" indent="-285750" algn="l">
                        <a:lnSpc>
                          <a:spcPct val="90000"/>
                        </a:lnSpc>
                        <a:spcBef>
                          <a:spcPts val="1000"/>
                        </a:spcBef>
                        <a:spcAft>
                          <a:spcPts val="0"/>
                        </a:spcAft>
                        <a:buFont typeface="Arial"/>
                        <a:buChar char="•"/>
                      </a:pPr>
                      <a:r>
                        <a:rPr lang="en-US" sz="1800" b="0" i="0" u="none" strike="noStrike" noProof="0" dirty="0">
                          <a:solidFill>
                            <a:srgbClr val="000000"/>
                          </a:solidFill>
                          <a:latin typeface="Calibri"/>
                        </a:rPr>
                        <a:t>BERT model trained on Telugu corpus </a:t>
                      </a:r>
                    </a:p>
                  </a:txBody>
                  <a:tcPr/>
                </a:tc>
                <a:extLst>
                  <a:ext uri="{0D108BD9-81ED-4DB2-BD59-A6C34878D82A}">
                    <a16:rowId xmlns:a16="http://schemas.microsoft.com/office/drawing/2014/main" val="3231830692"/>
                  </a:ext>
                </a:extLst>
              </a:tr>
            </a:tbl>
          </a:graphicData>
        </a:graphic>
      </p:graphicFrame>
    </p:spTree>
    <p:extLst>
      <p:ext uri="{BB962C8B-B14F-4D97-AF65-F5344CB8AC3E}">
        <p14:creationId xmlns:p14="http://schemas.microsoft.com/office/powerpoint/2010/main" val="100151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BCA6-893F-8E42-087D-0371885EEC7D}"/>
              </a:ext>
            </a:extLst>
          </p:cNvPr>
          <p:cNvSpPr>
            <a:spLocks noGrp="1"/>
          </p:cNvSpPr>
          <p:nvPr>
            <p:ph type="title"/>
          </p:nvPr>
        </p:nvSpPr>
        <p:spPr>
          <a:xfrm>
            <a:off x="835622" y="73052"/>
            <a:ext cx="10515600" cy="1325563"/>
          </a:xfrm>
        </p:spPr>
        <p:txBody>
          <a:bodyPr/>
          <a:lstStyle/>
          <a:p>
            <a:r>
              <a:rPr lang="en-US" dirty="0">
                <a:ea typeface="Calibri Light"/>
                <a:cs typeface="Calibri Light"/>
              </a:rPr>
              <a:t>Results &amp; Discussion</a:t>
            </a:r>
            <a:endParaRPr lang="en-US" dirty="0"/>
          </a:p>
        </p:txBody>
      </p:sp>
      <p:graphicFrame>
        <p:nvGraphicFramePr>
          <p:cNvPr id="4" name="Table 3">
            <a:extLst>
              <a:ext uri="{FF2B5EF4-FFF2-40B4-BE49-F238E27FC236}">
                <a16:creationId xmlns:a16="http://schemas.microsoft.com/office/drawing/2014/main" id="{A33FE7DC-DE43-EC82-B18F-2FF11C198837}"/>
              </a:ext>
            </a:extLst>
          </p:cNvPr>
          <p:cNvGraphicFramePr>
            <a:graphicFrameLocks noGrp="1"/>
          </p:cNvGraphicFramePr>
          <p:nvPr>
            <p:extLst>
              <p:ext uri="{D42A27DB-BD31-4B8C-83A1-F6EECF244321}">
                <p14:modId xmlns:p14="http://schemas.microsoft.com/office/powerpoint/2010/main" val="2077161749"/>
              </p:ext>
            </p:extLst>
          </p:nvPr>
        </p:nvGraphicFramePr>
        <p:xfrm>
          <a:off x="926031" y="1175710"/>
          <a:ext cx="10260524" cy="5270668"/>
        </p:xfrm>
        <a:graphic>
          <a:graphicData uri="http://schemas.openxmlformats.org/drawingml/2006/table">
            <a:tbl>
              <a:tblPr firstRow="1" bandRow="1">
                <a:tableStyleId>{5C22544A-7EE6-4342-B048-85BDC9FD1C3A}</a:tableStyleId>
              </a:tblPr>
              <a:tblGrid>
                <a:gridCol w="1191489">
                  <a:extLst>
                    <a:ext uri="{9D8B030D-6E8A-4147-A177-3AD203B41FA5}">
                      <a16:colId xmlns:a16="http://schemas.microsoft.com/office/drawing/2014/main" val="2229056150"/>
                    </a:ext>
                  </a:extLst>
                </a:gridCol>
                <a:gridCol w="1648045">
                  <a:extLst>
                    <a:ext uri="{9D8B030D-6E8A-4147-A177-3AD203B41FA5}">
                      <a16:colId xmlns:a16="http://schemas.microsoft.com/office/drawing/2014/main" val="1533345044"/>
                    </a:ext>
                  </a:extLst>
                </a:gridCol>
                <a:gridCol w="1825255">
                  <a:extLst>
                    <a:ext uri="{9D8B030D-6E8A-4147-A177-3AD203B41FA5}">
                      <a16:colId xmlns:a16="http://schemas.microsoft.com/office/drawing/2014/main" val="4125405066"/>
                    </a:ext>
                  </a:extLst>
                </a:gridCol>
                <a:gridCol w="2091069">
                  <a:extLst>
                    <a:ext uri="{9D8B030D-6E8A-4147-A177-3AD203B41FA5}">
                      <a16:colId xmlns:a16="http://schemas.microsoft.com/office/drawing/2014/main" val="3731592281"/>
                    </a:ext>
                  </a:extLst>
                </a:gridCol>
                <a:gridCol w="1736651">
                  <a:extLst>
                    <a:ext uri="{9D8B030D-6E8A-4147-A177-3AD203B41FA5}">
                      <a16:colId xmlns:a16="http://schemas.microsoft.com/office/drawing/2014/main" val="3954820977"/>
                    </a:ext>
                  </a:extLst>
                </a:gridCol>
                <a:gridCol w="1768015">
                  <a:extLst>
                    <a:ext uri="{9D8B030D-6E8A-4147-A177-3AD203B41FA5}">
                      <a16:colId xmlns:a16="http://schemas.microsoft.com/office/drawing/2014/main" val="2556973813"/>
                    </a:ext>
                  </a:extLst>
                </a:gridCol>
              </a:tblGrid>
              <a:tr h="555667">
                <a:tc rowSpan="2">
                  <a:txBody>
                    <a:bodyPr/>
                    <a:lstStyle/>
                    <a:p>
                      <a:pPr algn="ctr"/>
                      <a:r>
                        <a:rPr lang="en-US" sz="1600" b="1" dirty="0">
                          <a:latin typeface="Gill Sans Nova"/>
                        </a:rPr>
                        <a:t>Lang</a:t>
                      </a:r>
                    </a:p>
                  </a:txBody>
                  <a:tcPr anchor="ctr"/>
                </a:tc>
                <a:tc rowSpan="2">
                  <a:txBody>
                    <a:bodyPr/>
                    <a:lstStyle/>
                    <a:p>
                      <a:pPr algn="ctr"/>
                      <a:r>
                        <a:rPr lang="en-US" sz="1600" b="1" dirty="0">
                          <a:latin typeface="Gill Sans Nova"/>
                        </a:rPr>
                        <a:t>Model</a:t>
                      </a:r>
                    </a:p>
                  </a:txBody>
                  <a:tcPr anchor="ctr"/>
                </a:tc>
                <a:tc gridSpan="4">
                  <a:txBody>
                    <a:bodyPr/>
                    <a:lstStyle/>
                    <a:p>
                      <a:pPr algn="ctr"/>
                      <a:r>
                        <a:rPr lang="en-US" sz="1600" b="1" dirty="0">
                          <a:latin typeface="Gill Sans Nova"/>
                        </a:rPr>
                        <a:t>Results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6799634"/>
                  </a:ext>
                </a:extLst>
              </a:tr>
              <a:tr h="555667">
                <a:tc vMerge="1">
                  <a:txBody>
                    <a:bodyPr/>
                    <a:lstStyle/>
                    <a:p>
                      <a:endParaRPr lang="en-US"/>
                    </a:p>
                  </a:txBody>
                  <a:tcPr/>
                </a:tc>
                <a:tc vMerge="1">
                  <a:txBody>
                    <a:bodyPr/>
                    <a:lstStyle/>
                    <a:p>
                      <a:endParaRPr lang="en-US"/>
                    </a:p>
                  </a:txBody>
                  <a:tcPr/>
                </a:tc>
                <a:tc>
                  <a:txBody>
                    <a:bodyPr/>
                    <a:lstStyle/>
                    <a:p>
                      <a:pPr lvl="0" algn="ctr">
                        <a:buNone/>
                      </a:pPr>
                      <a:r>
                        <a:rPr lang="en-US" sz="1600" b="1" dirty="0">
                          <a:latin typeface="Gill Sans Nova"/>
                        </a:rPr>
                        <a:t>Obtained by authors</a:t>
                      </a:r>
                    </a:p>
                  </a:txBody>
                  <a:tcPr anchor="ctr"/>
                </a:tc>
                <a:tc>
                  <a:txBody>
                    <a:bodyPr/>
                    <a:lstStyle/>
                    <a:p>
                      <a:pPr lvl="0" algn="ctr">
                        <a:buNone/>
                      </a:pPr>
                      <a:r>
                        <a:rPr lang="en-US" sz="1600" b="1" dirty="0">
                          <a:latin typeface="Gill Sans Nova"/>
                        </a:rPr>
                        <a:t>Obtained by us</a:t>
                      </a:r>
                    </a:p>
                  </a:txBody>
                  <a:tcPr anchor="ctr"/>
                </a:tc>
                <a:tc>
                  <a:txBody>
                    <a:bodyPr/>
                    <a:lstStyle/>
                    <a:p>
                      <a:pPr lvl="0" algn="ctr">
                        <a:buNone/>
                      </a:pPr>
                      <a:r>
                        <a:rPr lang="en-US" sz="1600" b="1" dirty="0">
                          <a:latin typeface="Gill Sans Nova"/>
                        </a:rPr>
                        <a:t>Obtained on test data from collated dataset</a:t>
                      </a:r>
                    </a:p>
                  </a:txBody>
                  <a:tcPr anchor="ctr"/>
                </a:tc>
                <a:tc>
                  <a:txBody>
                    <a:bodyPr/>
                    <a:lstStyle/>
                    <a:p>
                      <a:pPr lvl="0" algn="ctr">
                        <a:buNone/>
                      </a:pPr>
                      <a:r>
                        <a:rPr lang="en-US" sz="1600" b="1" i="0" u="none" strike="noStrike" noProof="0" dirty="0">
                          <a:solidFill>
                            <a:srgbClr val="000000"/>
                          </a:solidFill>
                          <a:latin typeface="Gill Sans Nova"/>
                        </a:rPr>
                        <a:t>Obtained on test data from original dataset</a:t>
                      </a:r>
                    </a:p>
                  </a:txBody>
                  <a:tcPr anchor="ctr"/>
                </a:tc>
                <a:extLst>
                  <a:ext uri="{0D108BD9-81ED-4DB2-BD59-A6C34878D82A}">
                    <a16:rowId xmlns:a16="http://schemas.microsoft.com/office/drawing/2014/main" val="2089664896"/>
                  </a:ext>
                </a:extLst>
              </a:tr>
              <a:tr h="555667">
                <a:tc rowSpan="2">
                  <a:txBody>
                    <a:bodyPr/>
                    <a:lstStyle/>
                    <a:p>
                      <a:pPr algn="ctr"/>
                      <a:r>
                        <a:rPr lang="en-US" sz="1600" b="1" dirty="0">
                          <a:latin typeface="Gill Sans Nova"/>
                        </a:rPr>
                        <a:t>Hindi</a:t>
                      </a:r>
                    </a:p>
                  </a:txBody>
                  <a:tcPr anchor="ctr"/>
                </a:tc>
                <a:tc>
                  <a:txBody>
                    <a:bodyPr/>
                    <a:lstStyle/>
                    <a:p>
                      <a:pPr algn="ctr"/>
                      <a:r>
                        <a:rPr lang="en-US" sz="1600" err="1">
                          <a:latin typeface="Gill Sans Nova"/>
                        </a:rPr>
                        <a:t>AbuseXLMR</a:t>
                      </a:r>
                      <a:endParaRPr lang="en-US" sz="1600" dirty="0" err="1">
                        <a:latin typeface="Gill Sans Nova"/>
                      </a:endParaRPr>
                    </a:p>
                  </a:txBody>
                  <a:tcPr anchor="ctr"/>
                </a:tc>
                <a:tc>
                  <a:txBody>
                    <a:bodyPr/>
                    <a:lstStyle/>
                    <a:p>
                      <a:pPr algn="ctr"/>
                      <a:r>
                        <a:rPr lang="en-US" sz="1600" dirty="0">
                          <a:latin typeface="Gill Sans Nova"/>
                        </a:rPr>
                        <a:t>87.96%</a:t>
                      </a:r>
                    </a:p>
                  </a:txBody>
                  <a:tcPr anchor="ctr"/>
                </a:tc>
                <a:tc>
                  <a:txBody>
                    <a:bodyPr/>
                    <a:lstStyle/>
                    <a:p>
                      <a:pPr algn="ctr"/>
                      <a:r>
                        <a:rPr lang="en-US" sz="1600" dirty="0">
                          <a:latin typeface="Gill Sans Nova"/>
                        </a:rPr>
                        <a:t>-</a:t>
                      </a:r>
                    </a:p>
                  </a:txBody>
                  <a:tcPr anchor="ctr"/>
                </a:tc>
                <a:tc>
                  <a:txBody>
                    <a:bodyPr/>
                    <a:lstStyle/>
                    <a:p>
                      <a:pPr lvl="0" algn="ctr">
                        <a:buNone/>
                      </a:pPr>
                      <a:r>
                        <a:rPr lang="en-US" sz="1600" dirty="0">
                          <a:latin typeface="Gill Sans Nova"/>
                        </a:rPr>
                        <a:t>-</a:t>
                      </a:r>
                    </a:p>
                  </a:txBody>
                  <a:tcPr anchor="ctr"/>
                </a:tc>
                <a:tc>
                  <a:txBody>
                    <a:bodyPr/>
                    <a:lstStyle/>
                    <a:p>
                      <a:pPr lvl="0" algn="ctr">
                        <a:buNone/>
                      </a:pPr>
                      <a:r>
                        <a:rPr lang="en-US" sz="1600" dirty="0">
                          <a:latin typeface="Gill Sans Nova"/>
                        </a:rPr>
                        <a:t>-</a:t>
                      </a:r>
                    </a:p>
                  </a:txBody>
                  <a:tcPr anchor="ctr"/>
                </a:tc>
                <a:extLst>
                  <a:ext uri="{0D108BD9-81ED-4DB2-BD59-A6C34878D82A}">
                    <a16:rowId xmlns:a16="http://schemas.microsoft.com/office/drawing/2014/main" val="2795796797"/>
                  </a:ext>
                </a:extLst>
              </a:tr>
              <a:tr h="555667">
                <a:tc vMerge="1">
                  <a:txBody>
                    <a:bodyPr/>
                    <a:lstStyle/>
                    <a:p>
                      <a:endParaRPr lang="en-US"/>
                    </a:p>
                  </a:txBody>
                  <a:tcPr/>
                </a:tc>
                <a:tc>
                  <a:txBody>
                    <a:bodyPr/>
                    <a:lstStyle/>
                    <a:p>
                      <a:pPr algn="ctr"/>
                      <a:r>
                        <a:rPr lang="en-US" sz="1600" dirty="0" err="1">
                          <a:latin typeface="Gill Sans Nova"/>
                        </a:rPr>
                        <a:t>QutNocturnal</a:t>
                      </a:r>
                      <a:r>
                        <a:rPr lang="en-US" sz="1600" dirty="0">
                          <a:latin typeface="Gill Sans Nova"/>
                        </a:rPr>
                        <a:t> CNN</a:t>
                      </a:r>
                    </a:p>
                  </a:txBody>
                  <a:tcPr anchor="ctr"/>
                </a:tc>
                <a:tc>
                  <a:txBody>
                    <a:bodyPr/>
                    <a:lstStyle/>
                    <a:p>
                      <a:pPr algn="ctr"/>
                      <a:r>
                        <a:rPr lang="en-US" sz="1600" dirty="0">
                          <a:latin typeface="Gill Sans Nova"/>
                        </a:rPr>
                        <a:t>82%</a:t>
                      </a:r>
                    </a:p>
                  </a:txBody>
                  <a:tcPr anchor="ctr"/>
                </a:tc>
                <a:tc>
                  <a:txBody>
                    <a:bodyPr/>
                    <a:lstStyle/>
                    <a:p>
                      <a:pPr algn="ctr"/>
                      <a:r>
                        <a:rPr lang="en-US" sz="1600" dirty="0">
                          <a:latin typeface="Gill Sans Nova"/>
                        </a:rPr>
                        <a:t>80.35%</a:t>
                      </a:r>
                    </a:p>
                  </a:txBody>
                  <a:tcPr anchor="ctr"/>
                </a:tc>
                <a:tc>
                  <a:txBody>
                    <a:bodyPr/>
                    <a:lstStyle/>
                    <a:p>
                      <a:pPr lvl="0" algn="ctr">
                        <a:buNone/>
                      </a:pPr>
                      <a:r>
                        <a:rPr lang="en-US" sz="1600" dirty="0">
                          <a:latin typeface="Gill Sans Nova"/>
                        </a:rPr>
                        <a:t>84.83%</a:t>
                      </a:r>
                    </a:p>
                  </a:txBody>
                  <a:tcPr anchor="ctr"/>
                </a:tc>
                <a:tc>
                  <a:txBody>
                    <a:bodyPr/>
                    <a:lstStyle/>
                    <a:p>
                      <a:pPr lvl="0" algn="ctr">
                        <a:buNone/>
                      </a:pPr>
                      <a:r>
                        <a:rPr lang="en-US" sz="1600" dirty="0">
                          <a:latin typeface="Gill Sans Nova"/>
                        </a:rPr>
                        <a:t>71.85%</a:t>
                      </a:r>
                    </a:p>
                  </a:txBody>
                  <a:tcPr anchor="ctr"/>
                </a:tc>
                <a:extLst>
                  <a:ext uri="{0D108BD9-81ED-4DB2-BD59-A6C34878D82A}">
                    <a16:rowId xmlns:a16="http://schemas.microsoft.com/office/drawing/2014/main" val="689259217"/>
                  </a:ext>
                </a:extLst>
              </a:tr>
              <a:tr h="555667">
                <a:tc rowSpan="2">
                  <a:txBody>
                    <a:bodyPr/>
                    <a:lstStyle/>
                    <a:p>
                      <a:pPr algn="ctr"/>
                      <a:r>
                        <a:rPr lang="en-US" sz="1600" b="1" dirty="0">
                          <a:latin typeface="Gill Sans Nova"/>
                        </a:rPr>
                        <a:t>Marathi</a:t>
                      </a:r>
                    </a:p>
                  </a:txBody>
                  <a:tcPr anchor="ctr"/>
                </a:tc>
                <a:tc>
                  <a:txBody>
                    <a:bodyPr/>
                    <a:lstStyle/>
                    <a:p>
                      <a:pPr algn="ctr"/>
                      <a:r>
                        <a:rPr lang="en-US" sz="1600" err="1">
                          <a:latin typeface="Gill Sans Nova"/>
                        </a:rPr>
                        <a:t>MahaHateBERT</a:t>
                      </a:r>
                      <a:endParaRPr lang="en-US" sz="1600" dirty="0">
                        <a:latin typeface="Gill Sans Nova"/>
                      </a:endParaRPr>
                    </a:p>
                  </a:txBody>
                  <a:tcPr anchor="ctr"/>
                </a:tc>
                <a:tc>
                  <a:txBody>
                    <a:bodyPr/>
                    <a:lstStyle/>
                    <a:p>
                      <a:pPr algn="ctr"/>
                      <a:r>
                        <a:rPr lang="en-US" sz="1600" dirty="0">
                          <a:latin typeface="Gill Sans Nova"/>
                        </a:rPr>
                        <a:t>90.90%</a:t>
                      </a:r>
                    </a:p>
                  </a:txBody>
                  <a:tcPr anchor="ctr"/>
                </a:tc>
                <a:tc>
                  <a:txBody>
                    <a:bodyPr/>
                    <a:lstStyle/>
                    <a:p>
                      <a:pPr algn="ctr"/>
                      <a:r>
                        <a:rPr lang="en-US" sz="1600" dirty="0">
                          <a:latin typeface="Gill Sans Nova"/>
                        </a:rPr>
                        <a:t>90.30%</a:t>
                      </a:r>
                    </a:p>
                  </a:txBody>
                  <a:tcPr anchor="ctr"/>
                </a:tc>
                <a:tc>
                  <a:txBody>
                    <a:bodyPr/>
                    <a:lstStyle/>
                    <a:p>
                      <a:pPr lvl="0" algn="ctr">
                        <a:buNone/>
                      </a:pPr>
                      <a:r>
                        <a:rPr lang="en-US" sz="1600" dirty="0">
                          <a:latin typeface="Gill Sans Nova"/>
                        </a:rPr>
                        <a:t>93.3%</a:t>
                      </a:r>
                    </a:p>
                  </a:txBody>
                  <a:tcPr anchor="ctr"/>
                </a:tc>
                <a:tc>
                  <a:txBody>
                    <a:bodyPr/>
                    <a:lstStyle/>
                    <a:p>
                      <a:pPr lvl="0" algn="ctr">
                        <a:buNone/>
                      </a:pPr>
                      <a:r>
                        <a:rPr lang="en-US" sz="1600" dirty="0">
                          <a:latin typeface="Gill Sans Nova"/>
                        </a:rPr>
                        <a:t>91.1%</a:t>
                      </a:r>
                    </a:p>
                  </a:txBody>
                  <a:tcPr anchor="ctr"/>
                </a:tc>
                <a:extLst>
                  <a:ext uri="{0D108BD9-81ED-4DB2-BD59-A6C34878D82A}">
                    <a16:rowId xmlns:a16="http://schemas.microsoft.com/office/drawing/2014/main" val="1250218738"/>
                  </a:ext>
                </a:extLst>
              </a:tr>
              <a:tr h="555667">
                <a:tc vMerge="1">
                  <a:txBody>
                    <a:bodyPr/>
                    <a:lstStyle/>
                    <a:p>
                      <a:endParaRPr lang="en-US"/>
                    </a:p>
                  </a:txBody>
                  <a:tcPr/>
                </a:tc>
                <a:tc>
                  <a:txBody>
                    <a:bodyPr/>
                    <a:lstStyle/>
                    <a:p>
                      <a:pPr algn="ctr"/>
                      <a:r>
                        <a:rPr lang="en-US" sz="1600" dirty="0">
                          <a:latin typeface="Gill Sans Nova"/>
                        </a:rPr>
                        <a:t>Random Forest </a:t>
                      </a:r>
                    </a:p>
                  </a:txBody>
                  <a:tcPr anchor="ctr"/>
                </a:tc>
                <a:tc>
                  <a:txBody>
                    <a:bodyPr/>
                    <a:lstStyle/>
                    <a:p>
                      <a:pPr algn="ctr"/>
                      <a:r>
                        <a:rPr lang="en-US" sz="1600" dirty="0">
                          <a:latin typeface="Gill Sans Nova"/>
                        </a:rPr>
                        <a:t>Macro F1: 0.97</a:t>
                      </a:r>
                    </a:p>
                  </a:txBody>
                  <a:tcPr anchor="ctr"/>
                </a:tc>
                <a:tc>
                  <a:txBody>
                    <a:bodyPr/>
                    <a:lstStyle/>
                    <a:p>
                      <a:pPr algn="ctr"/>
                      <a:r>
                        <a:rPr lang="en-US" sz="1600" dirty="0">
                          <a:latin typeface="Gill Sans Nova"/>
                        </a:rPr>
                        <a:t>84.83% (L3Cube)</a:t>
                      </a:r>
                    </a:p>
                  </a:txBody>
                  <a:tcPr anchor="ctr"/>
                </a:tc>
                <a:tc>
                  <a:txBody>
                    <a:bodyPr/>
                    <a:lstStyle/>
                    <a:p>
                      <a:pPr lvl="0" algn="ctr">
                        <a:buNone/>
                      </a:pPr>
                      <a:r>
                        <a:rPr lang="en-US" sz="1600" dirty="0">
                          <a:latin typeface="Gill Sans Nova"/>
                        </a:rPr>
                        <a:t>87.92%</a:t>
                      </a:r>
                    </a:p>
                  </a:txBody>
                  <a:tcPr anchor="ctr"/>
                </a:tc>
                <a:tc>
                  <a:txBody>
                    <a:bodyPr/>
                    <a:lstStyle/>
                    <a:p>
                      <a:pPr lvl="0" algn="ctr">
                        <a:buNone/>
                      </a:pPr>
                      <a:r>
                        <a:rPr lang="en-US" sz="1600" dirty="0">
                          <a:latin typeface="Gill Sans Nova"/>
                        </a:rPr>
                        <a:t>83.95% (L3Cube)</a:t>
                      </a:r>
                    </a:p>
                  </a:txBody>
                  <a:tcPr anchor="ctr"/>
                </a:tc>
                <a:extLst>
                  <a:ext uri="{0D108BD9-81ED-4DB2-BD59-A6C34878D82A}">
                    <a16:rowId xmlns:a16="http://schemas.microsoft.com/office/drawing/2014/main" val="71912704"/>
                  </a:ext>
                </a:extLst>
              </a:tr>
              <a:tr h="555667">
                <a:tc rowSpan="2">
                  <a:txBody>
                    <a:bodyPr/>
                    <a:lstStyle/>
                    <a:p>
                      <a:pPr algn="ctr"/>
                      <a:r>
                        <a:rPr lang="en-US" sz="1600" b="1" dirty="0">
                          <a:latin typeface="Gill Sans Nova"/>
                        </a:rPr>
                        <a:t>Telugu</a:t>
                      </a:r>
                    </a:p>
                  </a:txBody>
                  <a:tcPr anchor="ctr"/>
                </a:tc>
                <a:tc>
                  <a:txBody>
                    <a:bodyPr/>
                    <a:lstStyle/>
                    <a:p>
                      <a:pPr algn="ctr"/>
                      <a:r>
                        <a:rPr lang="en-US" sz="1600" err="1">
                          <a:latin typeface="Gill Sans Nova"/>
                        </a:rPr>
                        <a:t>AbuseXLMR</a:t>
                      </a:r>
                      <a:endParaRPr lang="en-US" sz="1600" dirty="0" err="1">
                        <a:latin typeface="Gill Sans Nova"/>
                      </a:endParaRPr>
                    </a:p>
                  </a:txBody>
                  <a:tcPr anchor="ctr"/>
                </a:tc>
                <a:tc>
                  <a:txBody>
                    <a:bodyPr/>
                    <a:lstStyle/>
                    <a:p>
                      <a:pPr algn="ctr"/>
                      <a:r>
                        <a:rPr lang="en-US" sz="1600" dirty="0">
                          <a:latin typeface="Gill Sans Nova"/>
                        </a:rPr>
                        <a:t>91.40</a:t>
                      </a:r>
                    </a:p>
                  </a:txBody>
                  <a:tcPr anchor="ctr"/>
                </a:tc>
                <a:tc>
                  <a:txBody>
                    <a:bodyPr/>
                    <a:lstStyle/>
                    <a:p>
                      <a:pPr lvl="0" algn="ctr">
                        <a:lnSpc>
                          <a:spcPct val="100000"/>
                        </a:lnSpc>
                        <a:spcBef>
                          <a:spcPts val="0"/>
                        </a:spcBef>
                        <a:spcAft>
                          <a:spcPts val="0"/>
                        </a:spcAft>
                        <a:buNone/>
                      </a:pPr>
                      <a:r>
                        <a:rPr lang="en-US" sz="1600" b="0" i="0" u="none" strike="noStrike" noProof="0" dirty="0">
                          <a:latin typeface="Gill Sans Nova"/>
                        </a:rPr>
                        <a:t>Accuracy 91.64% F1 Macro F1: 0.916</a:t>
                      </a:r>
                    </a:p>
                    <a:p>
                      <a:pPr lvl="0" algn="ctr">
                        <a:buNone/>
                      </a:pPr>
                      <a:endParaRPr lang="en-US" sz="1600" dirty="0">
                        <a:latin typeface="Gill Sans Nova"/>
                      </a:endParaRPr>
                    </a:p>
                  </a:txBody>
                  <a:tcPr anchor="ctr"/>
                </a:tc>
                <a:tc>
                  <a:txBody>
                    <a:bodyPr/>
                    <a:lstStyle/>
                    <a:p>
                      <a:pPr lvl="0" algn="ctr">
                        <a:buNone/>
                      </a:pPr>
                      <a:r>
                        <a:rPr lang="en-US" sz="1600" dirty="0">
                          <a:latin typeface="Gill Sans Nova"/>
                        </a:rPr>
                        <a:t>94.44%</a:t>
                      </a:r>
                    </a:p>
                  </a:txBody>
                  <a:tcPr anchor="ctr"/>
                </a:tc>
                <a:tc>
                  <a:txBody>
                    <a:bodyPr/>
                    <a:lstStyle/>
                    <a:p>
                      <a:pPr lvl="0" algn="ctr">
                        <a:buNone/>
                      </a:pPr>
                      <a:r>
                        <a:rPr lang="en-US" sz="1600" dirty="0">
                          <a:latin typeface="Gill Sans Nova"/>
                        </a:rPr>
                        <a:t>90.45%</a:t>
                      </a:r>
                    </a:p>
                  </a:txBody>
                  <a:tcPr anchor="ctr"/>
                </a:tc>
                <a:extLst>
                  <a:ext uri="{0D108BD9-81ED-4DB2-BD59-A6C34878D82A}">
                    <a16:rowId xmlns:a16="http://schemas.microsoft.com/office/drawing/2014/main" val="2490211705"/>
                  </a:ext>
                </a:extLst>
              </a:tr>
              <a:tr h="555667">
                <a:tc vMerge="1">
                  <a:txBody>
                    <a:bodyPr/>
                    <a:lstStyle/>
                    <a:p>
                      <a:endParaRPr lang="en-US"/>
                    </a:p>
                  </a:txBody>
                  <a:tcPr/>
                </a:tc>
                <a:tc>
                  <a:txBody>
                    <a:bodyPr/>
                    <a:lstStyle/>
                    <a:p>
                      <a:pPr algn="ctr"/>
                      <a:r>
                        <a:rPr lang="en-US" sz="1600" dirty="0">
                          <a:latin typeface="Gill Sans Nova"/>
                        </a:rPr>
                        <a:t>BERT-</a:t>
                      </a:r>
                      <a:r>
                        <a:rPr lang="en-US" sz="1600" err="1">
                          <a:latin typeface="Gill Sans Nova"/>
                        </a:rPr>
                        <a:t>Te</a:t>
                      </a:r>
                      <a:endParaRPr lang="en-US" sz="1600" dirty="0" err="1">
                        <a:latin typeface="Gill Sans Nova"/>
                      </a:endParaRPr>
                    </a:p>
                  </a:txBody>
                  <a:tcPr anchor="ctr"/>
                </a:tc>
                <a:tc>
                  <a:txBody>
                    <a:bodyPr/>
                    <a:lstStyle/>
                    <a:p>
                      <a:pPr algn="ctr"/>
                      <a:r>
                        <a:rPr lang="en-US" sz="1600" dirty="0">
                          <a:latin typeface="Gill Sans Nova"/>
                        </a:rPr>
                        <a:t>F1: 0.64</a:t>
                      </a:r>
                    </a:p>
                  </a:txBody>
                  <a:tcPr anchor="ctr"/>
                </a:tc>
                <a:tc>
                  <a:txBody>
                    <a:bodyPr/>
                    <a:lstStyle/>
                    <a:p>
                      <a:pPr lvl="0" algn="ctr">
                        <a:lnSpc>
                          <a:spcPct val="100000"/>
                        </a:lnSpc>
                        <a:spcBef>
                          <a:spcPts val="0"/>
                        </a:spcBef>
                        <a:spcAft>
                          <a:spcPts val="0"/>
                        </a:spcAft>
                        <a:buNone/>
                      </a:pPr>
                      <a:r>
                        <a:rPr lang="en-US" sz="1600" b="0" i="0" u="none" strike="noStrike" noProof="0" dirty="0">
                          <a:latin typeface="Gill Sans Nova"/>
                        </a:rPr>
                        <a:t>F1 : 0.498 </a:t>
                      </a:r>
                    </a:p>
                    <a:p>
                      <a:pPr lvl="0" algn="ctr">
                        <a:lnSpc>
                          <a:spcPct val="100000"/>
                        </a:lnSpc>
                        <a:spcBef>
                          <a:spcPts val="0"/>
                        </a:spcBef>
                        <a:spcAft>
                          <a:spcPts val="0"/>
                        </a:spcAft>
                        <a:buNone/>
                      </a:pPr>
                      <a:r>
                        <a:rPr lang="en-US" sz="1600" b="0" i="0" u="none" strike="noStrike" noProof="0" dirty="0">
                          <a:latin typeface="Gill Sans Nova"/>
                        </a:rPr>
                        <a:t>Accuracy : 0.98</a:t>
                      </a:r>
                      <a:endParaRPr lang="en-US" sz="1600" dirty="0">
                        <a:latin typeface="Gill Sans Nova"/>
                      </a:endParaRPr>
                    </a:p>
                    <a:p>
                      <a:pPr lvl="0" algn="ctr">
                        <a:buNone/>
                      </a:pPr>
                      <a:endParaRPr lang="en-US" sz="1600" dirty="0">
                        <a:latin typeface="Gill Sans Nova"/>
                      </a:endParaRPr>
                    </a:p>
                  </a:txBody>
                  <a:tcPr anchor="ctr"/>
                </a:tc>
                <a:tc>
                  <a:txBody>
                    <a:bodyPr/>
                    <a:lstStyle/>
                    <a:p>
                      <a:pPr lvl="0" algn="ctr">
                        <a:buNone/>
                      </a:pPr>
                      <a:r>
                        <a:rPr lang="en-US" sz="1600" dirty="0">
                          <a:latin typeface="Gill Sans Nova"/>
                        </a:rPr>
                        <a:t>79.23%</a:t>
                      </a:r>
                    </a:p>
                  </a:txBody>
                  <a:tcPr anchor="ctr"/>
                </a:tc>
                <a:tc>
                  <a:txBody>
                    <a:bodyPr/>
                    <a:lstStyle/>
                    <a:p>
                      <a:pPr lvl="0" algn="ctr">
                        <a:buNone/>
                      </a:pPr>
                      <a:r>
                        <a:rPr lang="en-US" sz="1600" dirty="0">
                          <a:latin typeface="Gill Sans Nova"/>
                        </a:rPr>
                        <a:t>95.22%</a:t>
                      </a:r>
                    </a:p>
                  </a:txBody>
                  <a:tcPr anchor="ctr"/>
                </a:tc>
                <a:extLst>
                  <a:ext uri="{0D108BD9-81ED-4DB2-BD59-A6C34878D82A}">
                    <a16:rowId xmlns:a16="http://schemas.microsoft.com/office/drawing/2014/main" val="2179245045"/>
                  </a:ext>
                </a:extLst>
              </a:tr>
            </a:tbl>
          </a:graphicData>
        </a:graphic>
      </p:graphicFrame>
    </p:spTree>
    <p:extLst>
      <p:ext uri="{BB962C8B-B14F-4D97-AF65-F5344CB8AC3E}">
        <p14:creationId xmlns:p14="http://schemas.microsoft.com/office/powerpoint/2010/main" val="345692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4BDDDBE-587E-BA68-984A-BF23C7E6D782}"/>
              </a:ext>
            </a:extLst>
          </p:cNvPr>
          <p:cNvSpPr>
            <a:spLocks noGrp="1"/>
          </p:cNvSpPr>
          <p:nvPr>
            <p:ph type="title"/>
          </p:nvPr>
        </p:nvSpPr>
        <p:spPr>
          <a:xfrm>
            <a:off x="479394" y="1070800"/>
            <a:ext cx="3939688" cy="5583126"/>
          </a:xfrm>
        </p:spPr>
        <p:txBody>
          <a:bodyPr>
            <a:normAutofit/>
          </a:bodyPr>
          <a:lstStyle/>
          <a:p>
            <a:pPr algn="r"/>
            <a:r>
              <a:rPr lang="en-US" sz="5000"/>
              <a:t>Improvements</a:t>
            </a:r>
          </a:p>
        </p:txBody>
      </p:sp>
      <p:cxnSp>
        <p:nvCxnSpPr>
          <p:cNvPr id="20" name="Straight Connector 1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11">
            <a:extLst>
              <a:ext uri="{FF2B5EF4-FFF2-40B4-BE49-F238E27FC236}">
                <a16:creationId xmlns:a16="http://schemas.microsoft.com/office/drawing/2014/main" id="{D975765D-C7B9-8407-1570-396C1D997BC2}"/>
              </a:ext>
            </a:extLst>
          </p:cNvPr>
          <p:cNvGraphicFramePr>
            <a:graphicFrameLocks noGrp="1"/>
          </p:cNvGraphicFramePr>
          <p:nvPr>
            <p:ph idx="1"/>
            <p:extLst>
              <p:ext uri="{D42A27DB-BD31-4B8C-83A1-F6EECF244321}">
                <p14:modId xmlns:p14="http://schemas.microsoft.com/office/powerpoint/2010/main" val="257912234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0112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DF3D067C56CF4F9732B39E67DF3772" ma:contentTypeVersion="4" ma:contentTypeDescription="Create a new document." ma:contentTypeScope="" ma:versionID="b271986a7ac3d3f9d2fe929831a1e6ef">
  <xsd:schema xmlns:xsd="http://www.w3.org/2001/XMLSchema" xmlns:xs="http://www.w3.org/2001/XMLSchema" xmlns:p="http://schemas.microsoft.com/office/2006/metadata/properties" xmlns:ns2="74fd844c-5305-45f0-90bb-73a0124e8fa2" targetNamespace="http://schemas.microsoft.com/office/2006/metadata/properties" ma:root="true" ma:fieldsID="277d51d14ead19b3877dcd6970c14949" ns2:_="">
    <xsd:import namespace="74fd844c-5305-45f0-90bb-73a0124e8f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fd844c-5305-45f0-90bb-73a0124e8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099097-6B77-467D-9A04-39F54B0232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fd844c-5305-45f0-90bb-73a0124e8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522F2E-5BF6-4673-BA16-4B280D575FFB}">
  <ds:schemaRefs>
    <ds:schemaRef ds:uri="http://schemas.microsoft.com/sharepoint/v3/contenttype/forms"/>
  </ds:schemaRefs>
</ds:datastoreItem>
</file>

<file path=customXml/itemProps3.xml><?xml version="1.0" encoding="utf-8"?>
<ds:datastoreItem xmlns:ds="http://schemas.openxmlformats.org/officeDocument/2006/customXml" ds:itemID="{4659ADDF-1272-43AF-9040-2F6726C8948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Profanity, Hate and Offensive Language Detection</vt:lpstr>
      <vt:lpstr>Problem Statement</vt:lpstr>
      <vt:lpstr>Datasets</vt:lpstr>
      <vt:lpstr>Datasets</vt:lpstr>
      <vt:lpstr>Baseline Models  </vt:lpstr>
      <vt:lpstr>Baseline Models  </vt:lpstr>
      <vt:lpstr>Baseline Models  </vt:lpstr>
      <vt:lpstr>Results &amp; Discussion</vt:lpstr>
      <vt:lpstr>Improvements</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449</cp:revision>
  <dcterms:created xsi:type="dcterms:W3CDTF">2023-11-19T08:19:45Z</dcterms:created>
  <dcterms:modified xsi:type="dcterms:W3CDTF">2023-11-20T17:42:52Z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0x010100F9DF3D067C56CF4F9732B39E67DF3772</vt:lpwstr>
  </property>
</Properties>
</file>